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53125139018636E-2"/>
          <c:y val="3.0915453750099419E-2"/>
          <c:w val="0.90671015169713953"/>
          <c:h val="0.84312855194775227"/>
        </c:manualLayout>
      </c:layout>
      <c:barChart>
        <c:barDir val="col"/>
        <c:grouping val="percentStacked"/>
        <c:varyColors val="0"/>
        <c:ser>
          <c:idx val="0"/>
          <c:order val="0"/>
          <c:tx>
            <c:strRef>
              <c:f>Sheet1!$A$2</c:f>
              <c:strCache>
                <c:ptCount val="1"/>
                <c:pt idx="0">
                  <c:v>Priv. Health Ins.</c:v>
                </c:pt>
              </c:strCache>
            </c:strRef>
          </c:tx>
          <c:spPr>
            <a:solidFill>
              <a:schemeClr val="accent1"/>
            </a:solidFill>
            <a:ln w="12700">
              <a:solidFill>
                <a:schemeClr val="tx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Sheet1!$B$2:$J$2</c:f>
              <c:numCache>
                <c:formatCode>0.0%</c:formatCode>
                <c:ptCount val="9"/>
                <c:pt idx="0">
                  <c:v>0.21123620147671615</c:v>
                </c:pt>
                <c:pt idx="1">
                  <c:v>0.20605720545602715</c:v>
                </c:pt>
                <c:pt idx="2">
                  <c:v>0.26994260782535262</c:v>
                </c:pt>
                <c:pt idx="3">
                  <c:v>0.3233983683038395</c:v>
                </c:pt>
                <c:pt idx="4">
                  <c:v>0.33346210009388844</c:v>
                </c:pt>
                <c:pt idx="5">
                  <c:v>0.34162847164691884</c:v>
                </c:pt>
                <c:pt idx="6">
                  <c:v>0.33495584431524067</c:v>
                </c:pt>
                <c:pt idx="7">
                  <c:v>0.33075182762601002</c:v>
                </c:pt>
                <c:pt idx="8">
                  <c:v>0.32825993334987236</c:v>
                </c:pt>
              </c:numCache>
            </c:numRef>
          </c:val>
        </c:ser>
        <c:ser>
          <c:idx val="1"/>
          <c:order val="1"/>
          <c:tx>
            <c:strRef>
              <c:f>Sheet1!$A$3</c:f>
              <c:strCache>
                <c:ptCount val="1"/>
                <c:pt idx="0">
                  <c:v>Out-of-Pocket</c:v>
                </c:pt>
              </c:strCache>
            </c:strRef>
          </c:tx>
          <c:spPr>
            <a:solidFill>
              <a:schemeClr val="accent2"/>
            </a:solidFill>
            <a:ln w="12700">
              <a:solidFill>
                <a:schemeClr val="tx1"/>
              </a:solidFill>
            </a:ln>
          </c:spPr>
          <c:invertIfNegative val="0"/>
          <c:dLbls>
            <c:txPr>
              <a:bodyPr/>
              <a:lstStyle/>
              <a:p>
                <a:pPr algn="ctr">
                  <a:defRPr lang="en-US" sz="12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Sheet1!$B$3:$J$3</c:f>
              <c:numCache>
                <c:formatCode>0.0%</c:formatCode>
                <c:ptCount val="9"/>
                <c:pt idx="0">
                  <c:v>0.47704510563637698</c:v>
                </c:pt>
                <c:pt idx="1">
                  <c:v>0.33418834248460316</c:v>
                </c:pt>
                <c:pt idx="2">
                  <c:v>0.22830200481656399</c:v>
                </c:pt>
                <c:pt idx="3">
                  <c:v>0.19142261869422886</c:v>
                </c:pt>
                <c:pt idx="4">
                  <c:v>0.1464782412009582</c:v>
                </c:pt>
                <c:pt idx="5">
                  <c:v>0.12800204547772659</c:v>
                </c:pt>
                <c:pt idx="6">
                  <c:v>0.12468746034944733</c:v>
                </c:pt>
                <c:pt idx="7">
                  <c:v>0.11756483262793381</c:v>
                </c:pt>
                <c:pt idx="8">
                  <c:v>0.11747577229555597</c:v>
                </c:pt>
              </c:numCache>
            </c:numRef>
          </c:val>
        </c:ser>
        <c:ser>
          <c:idx val="2"/>
          <c:order val="2"/>
          <c:tx>
            <c:strRef>
              <c:f>Sheet1!$A$4</c:f>
              <c:strCache>
                <c:ptCount val="1"/>
                <c:pt idx="0">
                  <c:v>Medicare </c:v>
                </c:pt>
              </c:strCache>
            </c:strRef>
          </c:tx>
          <c:spPr>
            <a:solidFill>
              <a:schemeClr val="accent3"/>
            </a:solidFill>
            <a:ln w="12700">
              <a:solidFill>
                <a:schemeClr val="tx1"/>
              </a:solidFill>
            </a:ln>
          </c:spPr>
          <c:invertIfNegative val="0"/>
          <c:dLbls>
            <c:dLbl>
              <c:idx val="0"/>
              <c:delete val="1"/>
            </c:dLbl>
            <c:txPr>
              <a:bodyPr/>
              <a:lstStyle/>
              <a:p>
                <a:pPr algn="ctr">
                  <a:defRPr lang="en-US" sz="12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Sheet1!$B$4:$J$4</c:f>
              <c:numCache>
                <c:formatCode>0.0%</c:formatCode>
                <c:ptCount val="9"/>
                <c:pt idx="0">
                  <c:v>0</c:v>
                </c:pt>
                <c:pt idx="1">
                  <c:v>0.10249422200846994</c:v>
                </c:pt>
                <c:pt idx="2">
                  <c:v>0.14616629656272481</c:v>
                </c:pt>
                <c:pt idx="3">
                  <c:v>0.15212687963306856</c:v>
                </c:pt>
                <c:pt idx="4">
                  <c:v>0.16325471057613203</c:v>
                </c:pt>
                <c:pt idx="5">
                  <c:v>0.18633046741842899</c:v>
                </c:pt>
                <c:pt idx="6">
                  <c:v>0.19399932163864902</c:v>
                </c:pt>
                <c:pt idx="7">
                  <c:v>0.20013774528664871</c:v>
                </c:pt>
                <c:pt idx="8">
                  <c:v>0.20494216173664073</c:v>
                </c:pt>
              </c:numCache>
            </c:numRef>
          </c:val>
        </c:ser>
        <c:ser>
          <c:idx val="3"/>
          <c:order val="3"/>
          <c:tx>
            <c:strRef>
              <c:f>Sheet1!$A$5</c:f>
              <c:strCache>
                <c:ptCount val="1"/>
                <c:pt idx="0">
                  <c:v>Medicaid</c:v>
                </c:pt>
              </c:strCache>
            </c:strRef>
          </c:tx>
          <c:spPr>
            <a:solidFill>
              <a:schemeClr val="accent4"/>
            </a:solidFill>
            <a:ln w="12700">
              <a:solidFill>
                <a:schemeClr val="tx1"/>
              </a:solidFill>
            </a:ln>
          </c:spPr>
          <c:invertIfNegative val="0"/>
          <c:dLbls>
            <c:dLbl>
              <c:idx val="0"/>
              <c:delete val="1"/>
            </c:dLbl>
            <c:txPr>
              <a:bodyPr/>
              <a:lstStyle/>
              <a:p>
                <a:pPr>
                  <a:defRPr sz="1200" b="0">
                    <a:solidFill>
                      <a:schemeClr val="tx1"/>
                    </a:solidFill>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Sheet1!$B$5:$J$5</c:f>
              <c:numCache>
                <c:formatCode>0.0%</c:formatCode>
                <c:ptCount val="9"/>
                <c:pt idx="0">
                  <c:v>0</c:v>
                </c:pt>
                <c:pt idx="1">
                  <c:v>7.0671850159646249E-2</c:v>
                </c:pt>
                <c:pt idx="2">
                  <c:v>0.1017733712820192</c:v>
                </c:pt>
                <c:pt idx="3">
                  <c:v>0.10170280155244471</c:v>
                </c:pt>
                <c:pt idx="4">
                  <c:v>0.14557638979150678</c:v>
                </c:pt>
                <c:pt idx="5">
                  <c:v>0.14162579480332355</c:v>
                </c:pt>
                <c:pt idx="6">
                  <c:v>0.14301814409290731</c:v>
                </c:pt>
                <c:pt idx="7">
                  <c:v>0.15318045402077721</c:v>
                </c:pt>
                <c:pt idx="8">
                  <c:v>0.15078401069953279</c:v>
                </c:pt>
              </c:numCache>
            </c:numRef>
          </c:val>
        </c:ser>
        <c:ser>
          <c:idx val="4"/>
          <c:order val="4"/>
          <c:tx>
            <c:strRef>
              <c:f>Sheet1!$A$6</c:f>
              <c:strCache>
                <c:ptCount val="1"/>
                <c:pt idx="0">
                  <c:v>Other Pub. Ins. Programs</c:v>
                </c:pt>
              </c:strCache>
            </c:strRef>
          </c:tx>
          <c:spPr>
            <a:solidFill>
              <a:schemeClr val="accent5"/>
            </a:solidFill>
            <a:ln w="12700">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Sheet1!$B$6:$J$6</c:f>
              <c:numCache>
                <c:formatCode>0.0%</c:formatCode>
                <c:ptCount val="9"/>
                <c:pt idx="0">
                  <c:v>6.1590759558447263E-2</c:v>
                </c:pt>
                <c:pt idx="1">
                  <c:v>4.4099768880338799E-2</c:v>
                </c:pt>
                <c:pt idx="2">
                  <c:v>3.7879617176993091E-2</c:v>
                </c:pt>
                <c:pt idx="3">
                  <c:v>2.9525996269383122E-2</c:v>
                </c:pt>
                <c:pt idx="4">
                  <c:v>2.6029522926413428E-2</c:v>
                </c:pt>
                <c:pt idx="5">
                  <c:v>3.2294271877773478E-2</c:v>
                </c:pt>
                <c:pt idx="6">
                  <c:v>3.4248126006035592E-2</c:v>
                </c:pt>
                <c:pt idx="7">
                  <c:v>3.6924971142747211E-2</c:v>
                </c:pt>
                <c:pt idx="8">
                  <c:v>3.7146939224090562E-2</c:v>
                </c:pt>
              </c:numCache>
            </c:numRef>
          </c:val>
        </c:ser>
        <c:ser>
          <c:idx val="5"/>
          <c:order val="5"/>
          <c:tx>
            <c:strRef>
              <c:f>Sheet1!$A$7</c:f>
              <c:strCache>
                <c:ptCount val="1"/>
                <c:pt idx="0">
                  <c:v>Other 3rd Party Payers/Public Health</c:v>
                </c:pt>
              </c:strCache>
            </c:strRef>
          </c:tx>
          <c:spPr>
            <a:solidFill>
              <a:schemeClr val="accent6"/>
            </a:solidFill>
            <a:ln w="12700">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Sheet1!$B$7:$J$7</c:f>
              <c:numCache>
                <c:formatCode>0.0%</c:formatCode>
                <c:ptCount val="9"/>
                <c:pt idx="0">
                  <c:v>0.15633452737773232</c:v>
                </c:pt>
                <c:pt idx="1">
                  <c:v>0.13851148250571121</c:v>
                </c:pt>
                <c:pt idx="2">
                  <c:v>0.13734244518812749</c:v>
                </c:pt>
                <c:pt idx="3">
                  <c:v>0.13460319739547161</c:v>
                </c:pt>
                <c:pt idx="4">
                  <c:v>0.12162940297001017</c:v>
                </c:pt>
                <c:pt idx="5">
                  <c:v>0.10959320746322457</c:v>
                </c:pt>
                <c:pt idx="6">
                  <c:v>0.10505934832528506</c:v>
                </c:pt>
                <c:pt idx="7">
                  <c:v>0.10395767602924201</c:v>
                </c:pt>
                <c:pt idx="8">
                  <c:v>0.10410064033238429</c:v>
                </c:pt>
              </c:numCache>
            </c:numRef>
          </c:val>
        </c:ser>
        <c:ser>
          <c:idx val="6"/>
          <c:order val="6"/>
          <c:tx>
            <c:strRef>
              <c:f>Sheet1!$A$8</c:f>
              <c:strCache>
                <c:ptCount val="1"/>
                <c:pt idx="0">
                  <c:v>Investment</c:v>
                </c:pt>
              </c:strCache>
            </c:strRef>
          </c:tx>
          <c:spPr>
            <a:solidFill>
              <a:schemeClr val="bg1"/>
            </a:solidFill>
            <a:ln w="12700">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Sheet1!$B$8:$J$8</c:f>
              <c:numCache>
                <c:formatCode>0.0%</c:formatCode>
                <c:ptCount val="9"/>
                <c:pt idx="0">
                  <c:v>9.3793405950727396E-2</c:v>
                </c:pt>
                <c:pt idx="1">
                  <c:v>0.10397712850520355</c:v>
                </c:pt>
                <c:pt idx="2">
                  <c:v>7.8593657148218823E-2</c:v>
                </c:pt>
                <c:pt idx="3">
                  <c:v>6.7220138151563552E-2</c:v>
                </c:pt>
                <c:pt idx="4">
                  <c:v>6.3569632441091026E-2</c:v>
                </c:pt>
                <c:pt idx="5">
                  <c:v>6.052574131260411E-2</c:v>
                </c:pt>
                <c:pt idx="6">
                  <c:v>6.403175527243507E-2</c:v>
                </c:pt>
                <c:pt idx="7">
                  <c:v>5.748249326664101E-2</c:v>
                </c:pt>
                <c:pt idx="8">
                  <c:v>5.7290542361923297E-2</c:v>
                </c:pt>
              </c:numCache>
            </c:numRef>
          </c:val>
        </c:ser>
        <c:dLbls>
          <c:showLegendKey val="0"/>
          <c:showVal val="0"/>
          <c:showCatName val="0"/>
          <c:showSerName val="0"/>
          <c:showPercent val="0"/>
          <c:showBubbleSize val="0"/>
        </c:dLbls>
        <c:gapWidth val="51"/>
        <c:overlap val="100"/>
        <c:axId val="135199360"/>
        <c:axId val="135217536"/>
      </c:barChart>
      <c:catAx>
        <c:axId val="135199360"/>
        <c:scaling>
          <c:orientation val="minMax"/>
        </c:scaling>
        <c:delete val="0"/>
        <c:axPos val="b"/>
        <c:numFmt formatCode="General" sourceLinked="1"/>
        <c:majorTickMark val="out"/>
        <c:minorTickMark val="none"/>
        <c:tickLblPos val="nextTo"/>
        <c:txPr>
          <a:bodyPr/>
          <a:lstStyle/>
          <a:p>
            <a:pPr>
              <a:defRPr sz="1199" b="1"/>
            </a:pPr>
            <a:endParaRPr lang="en-US"/>
          </a:p>
        </c:txPr>
        <c:crossAx val="135217536"/>
        <c:crosses val="autoZero"/>
        <c:auto val="1"/>
        <c:lblAlgn val="ctr"/>
        <c:lblOffset val="0"/>
        <c:noMultiLvlLbl val="0"/>
      </c:catAx>
      <c:valAx>
        <c:axId val="135217536"/>
        <c:scaling>
          <c:orientation val="minMax"/>
        </c:scaling>
        <c:delete val="0"/>
        <c:axPos val="l"/>
        <c:numFmt formatCode="0%" sourceLinked="1"/>
        <c:majorTickMark val="out"/>
        <c:minorTickMark val="none"/>
        <c:tickLblPos val="nextTo"/>
        <c:txPr>
          <a:bodyPr/>
          <a:lstStyle/>
          <a:p>
            <a:pPr>
              <a:defRPr sz="1199" b="0"/>
            </a:pPr>
            <a:endParaRPr lang="en-US"/>
          </a:p>
        </c:txPr>
        <c:crossAx val="135199360"/>
        <c:crosses val="autoZero"/>
        <c:crossBetween val="between"/>
      </c:valAx>
      <c:spPr>
        <a:noFill/>
        <a:ln w="25392">
          <a:noFill/>
        </a:ln>
      </c:spPr>
    </c:plotArea>
    <c:legend>
      <c:legendPos val="b"/>
      <c:layout>
        <c:manualLayout>
          <c:xMode val="edge"/>
          <c:yMode val="edge"/>
          <c:x val="9.0395480225988704E-3"/>
          <c:y val="0.95252977302920572"/>
          <c:w val="0.98248585593467486"/>
          <c:h val="4.6148777716585099E-2"/>
        </c:manualLayout>
      </c:layout>
      <c:overlay val="0"/>
      <c:spPr>
        <a:ln>
          <a:noFill/>
        </a:ln>
      </c:spPr>
      <c:txPr>
        <a:bodyPr/>
        <a:lstStyle/>
        <a:p>
          <a:pPr>
            <a:defRPr sz="1100" b="1"/>
          </a:pPr>
          <a:endParaRPr lang="en-US"/>
        </a:p>
      </c:txPr>
    </c:legend>
    <c:plotVisOnly val="1"/>
    <c:dispBlanksAs val="gap"/>
    <c:showDLblsOverMax val="0"/>
  </c:chart>
  <c:txPr>
    <a:bodyPr/>
    <a:lstStyle/>
    <a:p>
      <a:pPr>
        <a:defRPr sz="1793"/>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868EAB-D795-4F6D-A12D-D2520E4B451C}"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0C8CA3-88BC-4455-816C-EDC443E2587B}" type="slidenum">
              <a:rPr lang="en-US" smtClean="0"/>
              <a:t>‹#›</a:t>
            </a:fld>
            <a:endParaRPr lang="en-US"/>
          </a:p>
        </p:txBody>
      </p:sp>
    </p:spTree>
    <p:extLst>
      <p:ext uri="{BB962C8B-B14F-4D97-AF65-F5344CB8AC3E}">
        <p14:creationId xmlns:p14="http://schemas.microsoft.com/office/powerpoint/2010/main" val="2124803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2492</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3197940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0"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0" y="0"/>
            <a:ext cx="746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rgbClr val="000000"/>
                </a:solidFill>
                <a:latin typeface="+mj-lt"/>
              </a:rPr>
              <a:t>Percent </a:t>
            </a:r>
            <a:r>
              <a:rPr lang="en-US" sz="2400" b="1" dirty="0">
                <a:solidFill>
                  <a:srgbClr val="000000"/>
                </a:solidFill>
                <a:latin typeface="+mj-lt"/>
              </a:rPr>
              <a:t>Distribution of National Health Expenditures, by Source of Funds, </a:t>
            </a:r>
            <a:r>
              <a:rPr lang="en-US" sz="2400" b="1" dirty="0" smtClean="0">
                <a:solidFill>
                  <a:srgbClr val="000000"/>
                </a:solidFill>
                <a:latin typeface="+mj-lt"/>
              </a:rPr>
              <a:t>1960-2012</a:t>
            </a:r>
            <a:endParaRPr lang="en-US" sz="2400" b="1" dirty="0">
              <a:solidFill>
                <a:srgbClr val="000000"/>
              </a:solidFill>
              <a:latin typeface="+mj-lt"/>
            </a:endParaRPr>
          </a:p>
        </p:txBody>
      </p:sp>
      <p:graphicFrame>
        <p:nvGraphicFramePr>
          <p:cNvPr id="2" name="Chart 2"/>
          <p:cNvGraphicFramePr>
            <a:graphicFrameLocks/>
          </p:cNvGraphicFramePr>
          <p:nvPr>
            <p:extLst>
              <p:ext uri="{D42A27DB-BD31-4B8C-83A1-F6EECF244321}">
                <p14:modId xmlns:p14="http://schemas.microsoft.com/office/powerpoint/2010/main" val="964051332"/>
              </p:ext>
            </p:extLst>
          </p:nvPr>
        </p:nvGraphicFramePr>
        <p:xfrm>
          <a:off x="76200" y="838199"/>
          <a:ext cx="8991600" cy="4267201"/>
        </p:xfrm>
        <a:graphic>
          <a:graphicData uri="http://schemas.openxmlformats.org/drawingml/2006/chart">
            <c:chart xmlns:c="http://schemas.openxmlformats.org/drawingml/2006/chart" xmlns:r="http://schemas.openxmlformats.org/officeDocument/2006/relationships" r:id="rId3"/>
          </a:graphicData>
        </a:graphic>
      </p:graphicFrame>
      <p:sp>
        <p:nvSpPr>
          <p:cNvPr id="2053" name="Rectangle 3"/>
          <p:cNvSpPr>
            <a:spLocks noChangeArrowheads="1"/>
          </p:cNvSpPr>
          <p:nvPr/>
        </p:nvSpPr>
        <p:spPr bwMode="auto">
          <a:xfrm>
            <a:off x="1" y="6257836"/>
            <a:ext cx="84582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en-US" sz="1100" dirty="0" smtClean="0">
                <a:solidFill>
                  <a:srgbClr val="000000"/>
                </a:solidFill>
                <a:latin typeface="+mj-lt"/>
                <a:ea typeface="Arial Unicode MS" pitchFamily="34" charset="-128"/>
                <a:cs typeface="Arial Unicode MS" pitchFamily="34" charset="-128"/>
              </a:rPr>
              <a:t>SOURCE: </a:t>
            </a:r>
            <a:r>
              <a:rPr lang="en-US" sz="1100" dirty="0">
                <a:solidFill>
                  <a:srgbClr val="000000"/>
                </a:solidFill>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solidFill>
                  <a:srgbClr val="000000"/>
                </a:solidFill>
                <a:latin typeface="+mj-lt"/>
                <a:ea typeface="Arial Unicode MS" pitchFamily="34" charset="-128"/>
                <a:cs typeface="Arial Unicode MS" pitchFamily="34" charset="-128"/>
                <a:hlinkClick r:id="rId4"/>
              </a:rPr>
              <a:t>http://www.cms.hhs.gov/NationalHealthExpendData/</a:t>
            </a:r>
            <a:r>
              <a:rPr lang="en-US" sz="1100" dirty="0">
                <a:solidFill>
                  <a:srgbClr val="000000"/>
                </a:solidFill>
                <a:latin typeface="+mj-lt"/>
                <a:ea typeface="Arial Unicode MS" pitchFamily="34" charset="-128"/>
                <a:cs typeface="Arial Unicode MS" pitchFamily="34" charset="-128"/>
              </a:rPr>
              <a:t> (see Historical; National Health Expenditures by type of service and source of funds, CY </a:t>
            </a:r>
            <a:r>
              <a:rPr lang="en-US" sz="1100" dirty="0" smtClean="0">
                <a:solidFill>
                  <a:srgbClr val="000000"/>
                </a:solidFill>
                <a:latin typeface="+mj-lt"/>
                <a:ea typeface="Arial Unicode MS" pitchFamily="34" charset="-128"/>
                <a:cs typeface="Arial Unicode MS" pitchFamily="34" charset="-128"/>
              </a:rPr>
              <a:t>1960-2012; </a:t>
            </a:r>
            <a:r>
              <a:rPr lang="en-US" sz="1100" dirty="0">
                <a:solidFill>
                  <a:srgbClr val="000000"/>
                </a:solidFill>
                <a:latin typeface="+mj-lt"/>
                <a:ea typeface="Arial Unicode MS" pitchFamily="34" charset="-128"/>
                <a:cs typeface="Arial Unicode MS" pitchFamily="34" charset="-128"/>
              </a:rPr>
              <a:t>file </a:t>
            </a:r>
            <a:r>
              <a:rPr lang="en-US" sz="1100" dirty="0" smtClean="0">
                <a:solidFill>
                  <a:srgbClr val="000000"/>
                </a:solidFill>
                <a:latin typeface="+mj-lt"/>
                <a:ea typeface="Arial Unicode MS" pitchFamily="34" charset="-128"/>
                <a:cs typeface="Arial Unicode MS" pitchFamily="34" charset="-128"/>
              </a:rPr>
              <a:t>nhe2012.zip). </a:t>
            </a:r>
            <a:endParaRPr lang="en-US" sz="1100" dirty="0">
              <a:solidFill>
                <a:srgbClr val="000000"/>
              </a:solidFill>
              <a:latin typeface="+mj-lt"/>
              <a:ea typeface="Arial Unicode MS" pitchFamily="34" charset="-128"/>
              <a:cs typeface="Arial Unicode MS" pitchFamily="34" charset="-128"/>
            </a:endParaRPr>
          </a:p>
        </p:txBody>
      </p:sp>
      <p:sp>
        <p:nvSpPr>
          <p:cNvPr id="2054" name="Line 5"/>
          <p:cNvSpPr>
            <a:spLocks noChangeShapeType="1"/>
          </p:cNvSpPr>
          <p:nvPr/>
        </p:nvSpPr>
        <p:spPr bwMode="auto">
          <a:xfrm flipV="1">
            <a:off x="5303838" y="838200"/>
            <a:ext cx="0" cy="39624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55" name="TextBox 2"/>
          <p:cNvSpPr txBox="1">
            <a:spLocks noChangeArrowheads="1"/>
          </p:cNvSpPr>
          <p:nvPr/>
        </p:nvSpPr>
        <p:spPr bwMode="auto">
          <a:xfrm>
            <a:off x="0" y="5140404"/>
            <a:ext cx="91440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100" dirty="0" smtClean="0">
                <a:solidFill>
                  <a:srgbClr val="000000"/>
                </a:solidFill>
                <a:latin typeface="+mj-lt"/>
                <a:ea typeface="Arial Unicode MS" pitchFamily="34" charset="-128"/>
                <a:cs typeface="Arial Unicode MS" pitchFamily="34" charset="-128"/>
              </a:rPr>
              <a:t>NOTE: </a:t>
            </a:r>
            <a:r>
              <a:rPr lang="en-US" sz="1100" dirty="0">
                <a:solidFill>
                  <a:srgbClr val="000000"/>
                </a:solidFill>
                <a:latin typeface="+mj-lt"/>
                <a:ea typeface="Arial Unicode MS" pitchFamily="34" charset="-128"/>
                <a:cs typeface="Arial Unicode MS" pitchFamily="34" charset="-128"/>
              </a:rPr>
              <a:t>Medicare and Medicaid were enacted in 1965; by January 1970, all states but two were participating in Medicaid. Starting with 2009 NHE data, CMS revised the “Source of Funds” measure from a classification that was either public or private to one that is more program-based. CMS’s rational was that “financing arrangements have become more complex and the lines between public and private payers have become blurred as a single program may have federal, state, local, and private funding.”  As a result, the category “Other Third Party Payers” includes both public and private programs and also some programs that receive funds from both public and private sources, such as Workers’ Compensation, Worksite Health Care, and School Health.</a:t>
            </a:r>
            <a:r>
              <a:rPr lang="en-US" sz="1100" dirty="0">
                <a:solidFill>
                  <a:srgbClr val="FF0000"/>
                </a:solidFill>
                <a:latin typeface="+mj-lt"/>
                <a:ea typeface="Arial Unicode MS" pitchFamily="34" charset="-128"/>
                <a:cs typeface="Arial Unicode MS" pitchFamily="34" charset="-128"/>
              </a:rPr>
              <a:t> </a:t>
            </a:r>
            <a:r>
              <a:rPr lang="en-US" sz="1100" dirty="0">
                <a:solidFill>
                  <a:srgbClr val="000000"/>
                </a:solidFill>
                <a:latin typeface="+mj-lt"/>
                <a:ea typeface="Arial Unicode MS" pitchFamily="34" charset="-128"/>
                <a:cs typeface="Arial Unicode MS" pitchFamily="34" charset="-128"/>
              </a:rPr>
              <a:t> “Other Pub. Ins. Programs” includes CHIP, the Department of Defense, and the Department of Veterans Affairs. </a:t>
            </a:r>
            <a:r>
              <a:rPr lang="en-US" sz="1100" dirty="0">
                <a:solidFill>
                  <a:srgbClr val="000000"/>
                </a:solidFill>
                <a:latin typeface="+mj-lt"/>
              </a:rPr>
              <a:t> </a:t>
            </a:r>
          </a:p>
        </p:txBody>
      </p:sp>
    </p:spTree>
    <p:extLst>
      <p:ext uri="{BB962C8B-B14F-4D97-AF65-F5344CB8AC3E}">
        <p14:creationId xmlns:p14="http://schemas.microsoft.com/office/powerpoint/2010/main" val="3550727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161</Words>
  <Application>Microsoft Office PowerPoint</Application>
  <PresentationFormat>On-screen Show (4:3)</PresentationFormat>
  <Paragraphs>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NirmitaP</dc:creator>
  <cp:lastModifiedBy>NirmitaP</cp:lastModifiedBy>
  <cp:revision>1</cp:revision>
  <dcterms:created xsi:type="dcterms:W3CDTF">2014-02-28T17:29:29Z</dcterms:created>
  <dcterms:modified xsi:type="dcterms:W3CDTF">2014-02-28T17:29:29Z</dcterms:modified>
</cp:coreProperties>
</file>