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14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5629670139567067E-2"/>
          <c:y val="2.9179392348683691E-2"/>
          <c:w val="0.91101938090481427"/>
          <c:h val="0.83762671359628293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Annual Increase in NHE per Capita</c:v>
                </c:pt>
              </c:strCache>
            </c:strRef>
          </c:tx>
          <c:spPr>
            <a:ln>
              <a:solidFill>
                <a:schemeClr val="accent4"/>
              </a:solidFill>
            </a:ln>
          </c:spPr>
          <c:marker>
            <c:spPr>
              <a:solidFill>
                <a:schemeClr val="accent4"/>
              </a:solidFill>
              <a:ln>
                <a:solidFill>
                  <a:schemeClr val="accent4"/>
                </a:solidFill>
              </a:ln>
            </c:spPr>
          </c:marker>
          <c:dLbls>
            <c:dLbl>
              <c:idx val="1"/>
              <c:layout>
                <c:manualLayout>
                  <c:x val="-8.770459326886056E-3"/>
                  <c:y val="-3.092625296768685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3022762657856998E-2"/>
                  <c:y val="-3.93149291795368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4170828752713501E-2"/>
                  <c:y val="-7.007340862298669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1.85010909780856E-2"/>
                  <c:y val="-4.211115458348680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2.1335959865399542E-2"/>
                  <c:y val="-3.3722478371636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3.125800097099838E-2"/>
                  <c:y val="2.499825511131288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1.4918776542018003E-3"/>
                  <c:y val="-1.6777352423705057E-4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6.2632968185851332E-2"/>
                  <c:y val="-2.9639989281869889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3.1449410425397749E-2"/>
                  <c:y val="-5.103979190101237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1.0187893770543034E-2"/>
                  <c:y val="-3.3722478371636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1.283135320345765E-2"/>
                  <c:y val="-4.770360539138680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4.9684760347550462E-2"/>
                  <c:y val="1.381335349551299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1.9918525421742557E-2"/>
                  <c:y val="-3.37224783716368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5.5354498122178408E-2"/>
                  <c:y val="-1.694512594793693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4.1180042076597256E-2"/>
                  <c:y val="-3.092625296768685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3.5510304301969345E-2"/>
                  <c:y val="-5.888850700718675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7"/>
              <c:layout>
                <c:manualLayout>
                  <c:x val="-3.1258000970998401E-2"/>
                  <c:y val="-3.092625296768685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8"/>
              <c:layout>
                <c:manualLayout>
                  <c:x val="-4.1180042076597256E-2"/>
                  <c:y val="-6.727718321903672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9"/>
              <c:layout>
                <c:manualLayout>
                  <c:x val="-3.5510304301969338E-2"/>
                  <c:y val="-3.723847019122604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0"/>
              <c:layout>
                <c:manualLayout>
                  <c:x val="-3.8345173189283314E-2"/>
                  <c:y val="-2.813002756373687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1"/>
              <c:layout>
                <c:manualLayout>
                  <c:x val="-4.1180042076597256E-2"/>
                  <c:y val="-3.3722478371636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3"/>
              <c:layout>
                <c:manualLayout>
                  <c:x val="-2.2753394309056516E-2"/>
                  <c:y val="-3.3722478371636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4"/>
              <c:layout>
                <c:manualLayout>
                  <c:x val="-5.9606689844138062E-2"/>
                  <c:y val="-8.5564497360869751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5"/>
              <c:layout>
                <c:manualLayout>
                  <c:x val="-3.6927738745626437E-2"/>
                  <c:y val="-3.931492917953677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6"/>
              <c:layout>
                <c:manualLayout>
                  <c:x val="-2.4170828752713602E-2"/>
                  <c:y val="-3.37224783716368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7"/>
              <c:layout>
                <c:manualLayout>
                  <c:x val="-1.8501090978085579E-2"/>
                  <c:y val="-3.092625296768685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8"/>
              <c:layout>
                <c:manualLayout>
                  <c:x val="-2.2753394309056513E-2"/>
                  <c:y val="-4.472745594300712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0"/>
              <c:layout>
                <c:manualLayout>
                  <c:x val="-1.8501090978085579E-2"/>
                  <c:y val="-3.3722478371636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1"/>
              <c:layout>
                <c:manualLayout>
                  <c:x val="-2.6880583938347285E-2"/>
                  <c:y val="-9.280324334458192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/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Sheet1!$B$1:$AH$1</c:f>
              <c:strCache>
                <c:ptCount val="33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</c:strCache>
            </c:strRef>
          </c:cat>
          <c:val>
            <c:numRef>
              <c:f>Sheet1!$B$2:$AH$2</c:f>
              <c:numCache>
                <c:formatCode>0.0%</c:formatCode>
                <c:ptCount val="33"/>
                <c:pt idx="0">
                  <c:v>0.14392348259186605</c:v>
                </c:pt>
                <c:pt idx="1">
                  <c:v>0.14517845596385026</c:v>
                </c:pt>
                <c:pt idx="2">
                  <c:v>0.11832451370510957</c:v>
                </c:pt>
                <c:pt idx="3">
                  <c:v>9.3137995909240726E-2</c:v>
                </c:pt>
                <c:pt idx="4">
                  <c:v>9.2481085844510605E-2</c:v>
                </c:pt>
                <c:pt idx="5">
                  <c:v>8.0155888580195511E-2</c:v>
                </c:pt>
                <c:pt idx="6">
                  <c:v>6.3818144021360754E-2</c:v>
                </c:pt>
                <c:pt idx="7">
                  <c:v>7.9692308547334875E-2</c:v>
                </c:pt>
                <c:pt idx="8">
                  <c:v>0.11151629917261333</c:v>
                </c:pt>
                <c:pt idx="9">
                  <c:v>9.9758765305635294E-2</c:v>
                </c:pt>
                <c:pt idx="10">
                  <c:v>0.10542275990840343</c:v>
                </c:pt>
                <c:pt idx="11">
                  <c:v>8.0090103970529236E-2</c:v>
                </c:pt>
                <c:pt idx="12">
                  <c:v>7.1363660482815353E-2</c:v>
                </c:pt>
                <c:pt idx="13">
                  <c:v>6.1860518793357508E-2</c:v>
                </c:pt>
                <c:pt idx="14">
                  <c:v>4.3651926218332256E-2</c:v>
                </c:pt>
                <c:pt idx="15">
                  <c:v>4.4502194654839455E-2</c:v>
                </c:pt>
                <c:pt idx="16">
                  <c:v>4.5193187590036737E-2</c:v>
                </c:pt>
                <c:pt idx="17">
                  <c:v>4.4613041016002657E-2</c:v>
                </c:pt>
                <c:pt idx="18">
                  <c:v>4.6575162573796694E-2</c:v>
                </c:pt>
                <c:pt idx="19">
                  <c:v>5.2728658352848942E-2</c:v>
                </c:pt>
                <c:pt idx="20">
                  <c:v>6.291425261047412E-2</c:v>
                </c:pt>
                <c:pt idx="21">
                  <c:v>7.2950851467656522E-2</c:v>
                </c:pt>
                <c:pt idx="22">
                  <c:v>8.5407819121010919E-2</c:v>
                </c:pt>
                <c:pt idx="23">
                  <c:v>7.8022033405681659E-2</c:v>
                </c:pt>
                <c:pt idx="24">
                  <c:v>6.0863446367958887E-2</c:v>
                </c:pt>
                <c:pt idx="25">
                  <c:v>6.0780310649113274E-2</c:v>
                </c:pt>
                <c:pt idx="26">
                  <c:v>5.3818664459744134E-2</c:v>
                </c:pt>
                <c:pt idx="27">
                  <c:v>5.2263644696186308E-2</c:v>
                </c:pt>
                <c:pt idx="28">
                  <c:v>3.6895859841860182E-2</c:v>
                </c:pt>
                <c:pt idx="29">
                  <c:v>2.8225254295828339E-2</c:v>
                </c:pt>
                <c:pt idx="30">
                  <c:v>3.1124472554495849E-2</c:v>
                </c:pt>
                <c:pt idx="31">
                  <c:v>2.9420577293517578E-2</c:v>
                </c:pt>
                <c:pt idx="32">
                  <c:v>3.0735450473210531E-2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Annual Increase in CPI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marker>
            <c:symbol val="diamond"/>
            <c:size val="7"/>
            <c:spPr>
              <a:solidFill>
                <a:schemeClr val="accent1"/>
              </a:solidFill>
            </c:spPr>
          </c:marker>
          <c:dLbls>
            <c:dLbl>
              <c:idx val="0"/>
              <c:layout>
                <c:manualLayout>
                  <c:x val="-3.8536582643682635E-2"/>
                  <c:y val="4.211115458348680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4.9876058192938513E-2"/>
                  <c:y val="4.211115458348680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5.535438651316707E-2"/>
                  <c:y val="3.651870377558683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1.8501090978085579E-2"/>
                  <c:y val="4.770360539138680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2.1335959865399542E-2"/>
                  <c:y val="3.93149291795368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1.5666222090771609E-2"/>
                  <c:y val="3.93149291795368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2.7005697640027474E-2"/>
                  <c:y val="-3.338693132316284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3.2675435414655458E-2"/>
                  <c:y val="3.93149291795368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1.9918525421742557E-2"/>
                  <c:y val="3.93149291795368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3.1258000970998449E-2"/>
                  <c:y val="6.727718321903672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1.7083656534428591E-2"/>
                  <c:y val="3.092625296768685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2.8423132083684449E-2"/>
                  <c:y val="-2.779448051526287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7"/>
              <c:layout>
                <c:manualLayout>
                  <c:x val="-3.1258000970998401E-2"/>
                  <c:y val="3.633881702287214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8"/>
              <c:layout>
                <c:manualLayout>
                  <c:x val="-2.5588263196370475E-2"/>
                  <c:y val="5.609228160323679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9"/>
              <c:layout>
                <c:manualLayout>
                  <c:x val="-1.9918525421742557E-2"/>
                  <c:y val="3.651870377558683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0"/>
              <c:layout>
                <c:manualLayout>
                  <c:x val="-3.1258000970998401E-2"/>
                  <c:y val="-3.690312148481440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1"/>
              <c:layout>
                <c:manualLayout>
                  <c:x val="-4.1180042076597256E-2"/>
                  <c:y val="3.092625296768685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3"/>
              <c:layout>
                <c:manualLayout>
                  <c:x val="-2.2753394309056516E-2"/>
                  <c:y val="3.93149291795368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4"/>
              <c:layout>
                <c:manualLayout>
                  <c:x val="-1.8501090978085579E-2"/>
                  <c:y val="2.533380215978689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5"/>
              <c:layout>
                <c:manualLayout>
                  <c:x val="-2.9840566527341534E-2"/>
                  <c:y val="-2.499825511131288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6"/>
              <c:layout>
                <c:manualLayout>
                  <c:x val="-2.4170828752713602E-2"/>
                  <c:y val="3.092625296768685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7"/>
              <c:layout>
                <c:manualLayout>
                  <c:x val="-2.7005697640027474E-2"/>
                  <c:y val="6.168473241113674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0"/>
              <c:layout>
                <c:manualLayout>
                  <c:x val="-1.7083656534428591E-2"/>
                  <c:y val="5.699217285339332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1"/>
              <c:layout>
                <c:manualLayout>
                  <c:x val="-2.6880695547358391E-2"/>
                  <c:y val="5.978838582677165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2"/>
              <c:layout>
                <c:manualLayout>
                  <c:x val="-1.0371937030195818E-2"/>
                  <c:y val="4.379476002999625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/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Sheet1!$B$1:$AH$1</c:f>
              <c:strCache>
                <c:ptCount val="33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</c:strCache>
            </c:strRef>
          </c:cat>
          <c:val>
            <c:numRef>
              <c:f>Sheet1!$B$3:$AH$3</c:f>
              <c:numCache>
                <c:formatCode>0.0%</c:formatCode>
                <c:ptCount val="33"/>
                <c:pt idx="0">
                  <c:v>0.13500000000000001</c:v>
                </c:pt>
                <c:pt idx="1">
                  <c:v>0.10300000000000001</c:v>
                </c:pt>
                <c:pt idx="2">
                  <c:v>6.2E-2</c:v>
                </c:pt>
                <c:pt idx="3">
                  <c:v>3.2000000000000001E-2</c:v>
                </c:pt>
                <c:pt idx="4">
                  <c:v>4.2999999999999997E-2</c:v>
                </c:pt>
                <c:pt idx="5">
                  <c:v>3.6000000000000004E-2</c:v>
                </c:pt>
                <c:pt idx="6">
                  <c:v>1.9E-2</c:v>
                </c:pt>
                <c:pt idx="7">
                  <c:v>3.6000000000000004E-2</c:v>
                </c:pt>
                <c:pt idx="8">
                  <c:v>4.0999999999999995E-2</c:v>
                </c:pt>
                <c:pt idx="9">
                  <c:v>4.8000000000000001E-2</c:v>
                </c:pt>
                <c:pt idx="10">
                  <c:v>5.4000000000000006E-2</c:v>
                </c:pt>
                <c:pt idx="11">
                  <c:v>4.2000000000000003E-2</c:v>
                </c:pt>
                <c:pt idx="12">
                  <c:v>0.03</c:v>
                </c:pt>
                <c:pt idx="13">
                  <c:v>0.03</c:v>
                </c:pt>
                <c:pt idx="14">
                  <c:v>2.6000000000000002E-2</c:v>
                </c:pt>
                <c:pt idx="15">
                  <c:v>2.7999999999999997E-2</c:v>
                </c:pt>
                <c:pt idx="16">
                  <c:v>0.03</c:v>
                </c:pt>
                <c:pt idx="17">
                  <c:v>2.3E-2</c:v>
                </c:pt>
                <c:pt idx="18">
                  <c:v>1.6E-2</c:v>
                </c:pt>
                <c:pt idx="19">
                  <c:v>2.2000000000000002E-2</c:v>
                </c:pt>
                <c:pt idx="20">
                  <c:v>3.4000000000000002E-2</c:v>
                </c:pt>
                <c:pt idx="21">
                  <c:v>2.7999999999999997E-2</c:v>
                </c:pt>
                <c:pt idx="22">
                  <c:v>1.6E-2</c:v>
                </c:pt>
                <c:pt idx="23">
                  <c:v>2.3E-2</c:v>
                </c:pt>
                <c:pt idx="24">
                  <c:v>2.7000000000000003E-2</c:v>
                </c:pt>
                <c:pt idx="25">
                  <c:v>3.4000000000000002E-2</c:v>
                </c:pt>
                <c:pt idx="26">
                  <c:v>3.2000000000000001E-2</c:v>
                </c:pt>
                <c:pt idx="27">
                  <c:v>2.7999999999999997E-2</c:v>
                </c:pt>
                <c:pt idx="28">
                  <c:v>3.7999999999999999E-2</c:v>
                </c:pt>
                <c:pt idx="29">
                  <c:v>-4.0000000000000001E-3</c:v>
                </c:pt>
                <c:pt idx="30">
                  <c:v>1.6E-2</c:v>
                </c:pt>
                <c:pt idx="31">
                  <c:v>3.2000000000000001E-2</c:v>
                </c:pt>
                <c:pt idx="32">
                  <c:v>2.1000000000000001E-2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9063680"/>
        <c:axId val="139065216"/>
      </c:lineChart>
      <c:catAx>
        <c:axId val="139063680"/>
        <c:scaling>
          <c:orientation val="minMax"/>
        </c:scaling>
        <c:delete val="0"/>
        <c:axPos val="b"/>
        <c:numFmt formatCode="0.0%" sourceLinked="1"/>
        <c:majorTickMark val="out"/>
        <c:minorTickMark val="none"/>
        <c:tickLblPos val="nextTo"/>
        <c:txPr>
          <a:bodyPr rot="-3180000"/>
          <a:lstStyle/>
          <a:p>
            <a:pPr>
              <a:defRPr sz="1200" b="1"/>
            </a:pPr>
            <a:endParaRPr lang="en-US"/>
          </a:p>
        </c:txPr>
        <c:crossAx val="139065216"/>
        <c:crossesAt val="-2.0000000000000011E-2"/>
        <c:auto val="1"/>
        <c:lblAlgn val="ctr"/>
        <c:lblOffset val="100"/>
        <c:noMultiLvlLbl val="0"/>
      </c:catAx>
      <c:valAx>
        <c:axId val="139065216"/>
        <c:scaling>
          <c:orientation val="minMax"/>
          <c:min val="-2.0000000000000011E-2"/>
        </c:scaling>
        <c:delete val="0"/>
        <c:axPos val="l"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39063680"/>
        <c:crossesAt val="1"/>
        <c:crossBetween val="between"/>
      </c:valAx>
    </c:plotArea>
    <c:legend>
      <c:legendPos val="t"/>
      <c:layout>
        <c:manualLayout>
          <c:xMode val="edge"/>
          <c:yMode val="edge"/>
          <c:x val="0.66814745782574503"/>
          <c:y val="3.5987245015425717E-2"/>
          <c:w val="0.3219305010686565"/>
          <c:h val="9.85834586313864E-2"/>
        </c:manualLayout>
      </c:layout>
      <c:overlay val="0"/>
      <c:txPr>
        <a:bodyPr/>
        <a:lstStyle/>
        <a:p>
          <a:pPr>
            <a:defRPr sz="1200" b="1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E9BA3A-0949-4C3E-B880-89B59FAA097F}" type="datetimeFigureOut">
              <a:rPr lang="en-US" smtClean="0"/>
              <a:t>2/28/2014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9C4660-85AD-45E7-B04D-9025EF8236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988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212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76084-7007-4F9A-9BF5-85CA96B02EE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2969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466485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600" b="1" i="0" dirty="0" smtClean="0">
          <a:solidFill>
            <a:srgbClr val="000000"/>
          </a:solidFill>
          <a:latin typeface="Meta Offc Pro"/>
          <a:ea typeface="+mj-ea"/>
          <a:cs typeface="Meta Offc Pro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5" Type="http://schemas.openxmlformats.org/officeDocument/2006/relationships/hyperlink" Target="ftp://ftp.bls.gov/pub/special.requests/cpi/cpiai.txt" TargetMode="External"/><Relationship Id="rId4" Type="http://schemas.openxmlformats.org/officeDocument/2006/relationships/hyperlink" Target="http://www.cms.hhs.gov/NationalHealthExpendData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4080059"/>
              </p:ext>
            </p:extLst>
          </p:nvPr>
        </p:nvGraphicFramePr>
        <p:xfrm>
          <a:off x="92075" y="1371600"/>
          <a:ext cx="8959850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91440" y="5791200"/>
            <a:ext cx="8321040" cy="975360"/>
          </a:xfrm>
        </p:spPr>
        <p:txBody>
          <a:bodyPr/>
          <a:lstStyle/>
          <a:p>
            <a:pPr>
              <a:spcAft>
                <a:spcPts val="400"/>
              </a:spcAft>
            </a:pPr>
            <a:r>
              <a:rPr lang="en-US" sz="1100" dirty="0" smtClean="0">
                <a:latin typeface="+mj-lt"/>
              </a:rPr>
              <a:t>SOURCE:</a:t>
            </a:r>
            <a:r>
              <a:rPr lang="en-US" sz="1100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1100" dirty="0">
                <a:latin typeface="+mj-lt"/>
              </a:rPr>
              <a:t>Kaiser Family Foundation calculations using NHE data from Centers for Medicare and Medicaid Services, Office of the Actuary, National Health Statistics Group, at </a:t>
            </a:r>
            <a:r>
              <a:rPr lang="en-US" sz="1100" dirty="0">
                <a:latin typeface="+mj-lt"/>
                <a:hlinkClick r:id="rId4"/>
              </a:rPr>
              <a:t>http://www.cms.hhs.gov/NationalHealthExpendData/</a:t>
            </a:r>
            <a:r>
              <a:rPr lang="en-US" sz="1100" dirty="0">
                <a:latin typeface="+mj-lt"/>
              </a:rPr>
              <a:t> (see Historical; </a:t>
            </a:r>
            <a:r>
              <a:rPr lang="en-US" sz="1100" dirty="0">
                <a:ea typeface="Arial Unicode MS" pitchFamily="34" charset="-128"/>
                <a:cs typeface="Arial Unicode MS" pitchFamily="34" charset="-128"/>
              </a:rPr>
              <a:t>National Health Expenditures by type of service and source of funds</a:t>
            </a:r>
            <a:r>
              <a:rPr lang="en-US" sz="1100" dirty="0" smtClean="0">
                <a:latin typeface="+mj-lt"/>
              </a:rPr>
              <a:t>; </a:t>
            </a:r>
            <a:r>
              <a:rPr lang="en-US" sz="1100" dirty="0">
                <a:latin typeface="+mj-lt"/>
              </a:rPr>
              <a:t>file </a:t>
            </a:r>
            <a:r>
              <a:rPr lang="en-US" sz="1100" dirty="0" smtClean="0">
                <a:latin typeface="+mj-lt"/>
              </a:rPr>
              <a:t>nhe12.zip</a:t>
            </a:r>
            <a:r>
              <a:rPr lang="en-US" sz="1100" dirty="0">
                <a:latin typeface="+mj-lt"/>
              </a:rPr>
              <a:t>), and CPI data from Bureau of Labor Statistics at </a:t>
            </a:r>
            <a:r>
              <a:rPr lang="en-US" sz="1100" dirty="0">
                <a:latin typeface="+mj-lt"/>
                <a:hlinkClick r:id="rId5"/>
              </a:rPr>
              <a:t>ftp://ftp.bls.gov/pub/special.requests/cpi/cpiai.txt</a:t>
            </a:r>
            <a:r>
              <a:rPr lang="en-US" sz="1100" dirty="0">
                <a:latin typeface="+mj-lt"/>
              </a:rPr>
              <a:t> (All Urban Consumers, All Items, 1982-1984=100, Not Seasonally Adjusted, U.S. city average</a:t>
            </a:r>
            <a:r>
              <a:rPr lang="en-US" sz="1100" dirty="0" smtClean="0">
                <a:latin typeface="+mj-lt"/>
              </a:rPr>
              <a:t>). </a:t>
            </a:r>
            <a:endParaRPr lang="en-US" sz="1100" dirty="0">
              <a:latin typeface="+mj-lt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Percent Annual Increase in National Health Expenditures (NHE) per Capita vs. Increase in Consumer Price Index (CPI), </a:t>
            </a:r>
            <a:r>
              <a:rPr lang="en-US" sz="2400" dirty="0" smtClean="0"/>
              <a:t>1980-2012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02754414"/>
      </p:ext>
    </p:extLst>
  </p:cSld>
  <p:clrMapOvr>
    <a:masterClrMapping/>
  </p:clrMapOvr>
</p:sld>
</file>

<file path=ppt/theme/theme1.xml><?xml version="1.0" encoding="utf-8"?>
<a:theme xmlns:a="http://schemas.openxmlformats.org/drawingml/2006/main" name="2013 Fast Facts Slides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Meta Offc Pro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215</Words>
  <Application>Microsoft Office PowerPoint</Application>
  <PresentationFormat>On-screen Show (4:3)</PresentationFormat>
  <Paragraphs>58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2013 Fast Facts Slides</vt:lpstr>
      <vt:lpstr>Percent Annual Increase in National Health Expenditures (NHE) per Capita vs. Increase in Consumer Price Index (CPI), 1980-2012</vt:lpstr>
    </vt:vector>
  </TitlesOfParts>
  <Company>Kaiser Family Foundation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Percent Annual Increase in National Health Expenditures (NHE) per Capita vs. Increase in Consumer Price Index (CPI), 1980-2012</dc:title>
  <dc:creator>NirmitaP</dc:creator>
  <cp:lastModifiedBy>NirmitaP</cp:lastModifiedBy>
  <cp:revision>1</cp:revision>
  <dcterms:created xsi:type="dcterms:W3CDTF">2014-02-28T17:29:39Z</dcterms:created>
  <dcterms:modified xsi:type="dcterms:W3CDTF">2014-02-28T17:29:40Z</dcterms:modified>
</cp:coreProperties>
</file>