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115860517435322E-2"/>
          <c:y val="2.9850746268656757E-2"/>
          <c:w val="0.91451068616422948"/>
          <c:h val="0.8482587064676616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Medicare</c:v>
                </c:pt>
              </c:strCache>
            </c:strRef>
          </c:tx>
          <c:spPr>
            <a:ln w="25356">
              <a:solidFill>
                <a:schemeClr val="accent4"/>
              </a:solidFill>
              <a:prstDash val="solid"/>
            </a:ln>
          </c:spPr>
          <c:marker>
            <c:symbol val="square"/>
            <c:size val="3"/>
            <c:spPr>
              <a:solidFill>
                <a:schemeClr val="accent4"/>
              </a:solidFill>
              <a:ln>
                <a:solidFill>
                  <a:schemeClr val="accent4"/>
                </a:solidFill>
                <a:prstDash val="solid"/>
              </a:ln>
            </c:spPr>
          </c:marker>
          <c:cat>
            <c:numRef>
              <c:f>Sheet1!$B$1:$AR$1</c:f>
              <c:numCache>
                <c:formatCode>General</c:formatCode>
                <c:ptCount val="43"/>
                <c:pt idx="0">
                  <c:v>1970</c:v>
                </c:pt>
                <c:pt idx="5">
                  <c:v>1975</c:v>
                </c:pt>
                <c:pt idx="10">
                  <c:v>1980</c:v>
                </c:pt>
                <c:pt idx="15">
                  <c:v>1985</c:v>
                </c:pt>
                <c:pt idx="20">
                  <c:v>1990</c:v>
                </c:pt>
                <c:pt idx="25">
                  <c:v>1995</c:v>
                </c:pt>
                <c:pt idx="30">
                  <c:v>2000</c:v>
                </c:pt>
                <c:pt idx="35">
                  <c:v>2005</c:v>
                </c:pt>
                <c:pt idx="42">
                  <c:v>2012</c:v>
                </c:pt>
              </c:numCache>
            </c:numRef>
          </c:cat>
          <c:val>
            <c:numRef>
              <c:f>Sheet1!$B$2:$AR$2</c:f>
              <c:numCache>
                <c:formatCode>0.0%</c:formatCode>
                <c:ptCount val="43"/>
                <c:pt idx="0">
                  <c:v>7.6923076923076872E-2</c:v>
                </c:pt>
                <c:pt idx="1">
                  <c:v>8.8571428571428523E-2</c:v>
                </c:pt>
                <c:pt idx="2">
                  <c:v>8.1364829396325389E-2</c:v>
                </c:pt>
                <c:pt idx="3">
                  <c:v>3.8834951456310662E-2</c:v>
                </c:pt>
                <c:pt idx="4">
                  <c:v>0.2149532710280373</c:v>
                </c:pt>
                <c:pt idx="5">
                  <c:v>0.18846153846153846</c:v>
                </c:pt>
                <c:pt idx="6">
                  <c:v>0.16990291262135915</c:v>
                </c:pt>
                <c:pt idx="7">
                  <c:v>0.1410788381742738</c:v>
                </c:pt>
                <c:pt idx="8">
                  <c:v>0.12969696969696964</c:v>
                </c:pt>
                <c:pt idx="9">
                  <c:v>0.13626609442060089</c:v>
                </c:pt>
                <c:pt idx="10">
                  <c:v>0.18791312559017936</c:v>
                </c:pt>
                <c:pt idx="11">
                  <c:v>0.17567567567567566</c:v>
                </c:pt>
                <c:pt idx="12">
                  <c:v>0.15280594996619334</c:v>
                </c:pt>
                <c:pt idx="13">
                  <c:v>0.11554252199413484</c:v>
                </c:pt>
                <c:pt idx="14">
                  <c:v>9.4111461619348136E-2</c:v>
                </c:pt>
                <c:pt idx="15">
                  <c:v>5.910619894281588E-2</c:v>
                </c:pt>
                <c:pt idx="16">
                  <c:v>4.99092558983667E-2</c:v>
                </c:pt>
                <c:pt idx="17">
                  <c:v>6.1365600691443367E-2</c:v>
                </c:pt>
                <c:pt idx="18">
                  <c:v>4.5602605863192203E-2</c:v>
                </c:pt>
                <c:pt idx="19">
                  <c:v>9.3457943925233655E-2</c:v>
                </c:pt>
                <c:pt idx="20">
                  <c:v>7.1581196581196549E-2</c:v>
                </c:pt>
                <c:pt idx="21">
                  <c:v>5.815885676304422E-2</c:v>
                </c:pt>
                <c:pt idx="22">
                  <c:v>8.8253768844221092E-2</c:v>
                </c:pt>
                <c:pt idx="23">
                  <c:v>6.5800865800865749E-2</c:v>
                </c:pt>
                <c:pt idx="24">
                  <c:v>7.6089899810452222E-2</c:v>
                </c:pt>
                <c:pt idx="25">
                  <c:v>7.2471061902365408E-2</c:v>
                </c:pt>
                <c:pt idx="26">
                  <c:v>4.5753167526982663E-2</c:v>
                </c:pt>
                <c:pt idx="27">
                  <c:v>4.1732106798294755E-2</c:v>
                </c:pt>
                <c:pt idx="28">
                  <c:v>3.4460478139133333E-3</c:v>
                </c:pt>
                <c:pt idx="29">
                  <c:v>2.8117621807254745E-2</c:v>
                </c:pt>
                <c:pt idx="30">
                  <c:v>3.194154488517742E-2</c:v>
                </c:pt>
                <c:pt idx="31">
                  <c:v>8.3957111066154111E-2</c:v>
                </c:pt>
                <c:pt idx="32">
                  <c:v>5.4124673385591571E-2</c:v>
                </c:pt>
                <c:pt idx="33">
                  <c:v>4.8866855524079211E-2</c:v>
                </c:pt>
                <c:pt idx="34">
                  <c:v>6.7015530047265459E-2</c:v>
                </c:pt>
                <c:pt idx="35">
                  <c:v>5.8376839107736167E-2</c:v>
                </c:pt>
                <c:pt idx="36">
                  <c:v>3.4529147982062858E-2</c:v>
                </c:pt>
                <c:pt idx="37">
                  <c:v>2.5574338968357146E-2</c:v>
                </c:pt>
                <c:pt idx="38">
                  <c:v>4.8605240912933168E-2</c:v>
                </c:pt>
                <c:pt idx="39">
                  <c:v>3.0498454924089646E-2</c:v>
                </c:pt>
                <c:pt idx="40">
                  <c:v>3.9113428943937656E-3</c:v>
                </c:pt>
                <c:pt idx="41">
                  <c:v>1.8441558441558481E-2</c:v>
                </c:pt>
                <c:pt idx="42">
                  <c:v>8.6712573323131092E-3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Private Health Insurance Premiums</c:v>
                </c:pt>
              </c:strCache>
            </c:strRef>
          </c:tx>
          <c:spPr>
            <a:ln w="25356">
              <a:solidFill>
                <a:srgbClr val="003B5C"/>
              </a:solidFill>
              <a:prstDash val="solid"/>
            </a:ln>
          </c:spPr>
          <c:marker>
            <c:symbol val="square"/>
            <c:size val="2"/>
            <c:spPr>
              <a:solidFill>
                <a:schemeClr val="accent2"/>
              </a:solidFill>
              <a:ln w="25356" cap="sq" cmpd="sng">
                <a:solidFill>
                  <a:srgbClr val="003B5C"/>
                </a:solidFill>
                <a:bevel/>
                <a:headEnd type="diamond"/>
                <a:tailEnd type="diamond"/>
              </a:ln>
              <a:effectLst/>
            </c:spPr>
          </c:marker>
          <c:cat>
            <c:numRef>
              <c:f>Sheet1!$B$1:$AR$1</c:f>
              <c:numCache>
                <c:formatCode>General</c:formatCode>
                <c:ptCount val="43"/>
                <c:pt idx="0">
                  <c:v>1970</c:v>
                </c:pt>
                <c:pt idx="5">
                  <c:v>1975</c:v>
                </c:pt>
                <c:pt idx="10">
                  <c:v>1980</c:v>
                </c:pt>
                <c:pt idx="15">
                  <c:v>1985</c:v>
                </c:pt>
                <c:pt idx="20">
                  <c:v>1990</c:v>
                </c:pt>
                <c:pt idx="25">
                  <c:v>1995</c:v>
                </c:pt>
                <c:pt idx="30">
                  <c:v>2000</c:v>
                </c:pt>
                <c:pt idx="35">
                  <c:v>2005</c:v>
                </c:pt>
                <c:pt idx="42">
                  <c:v>2012</c:v>
                </c:pt>
              </c:numCache>
            </c:numRef>
          </c:cat>
          <c:val>
            <c:numRef>
              <c:f>Sheet1!$B$3:$AR$3</c:f>
              <c:numCache>
                <c:formatCode>0.0%</c:formatCode>
                <c:ptCount val="43"/>
                <c:pt idx="0">
                  <c:v>0.15999999999999992</c:v>
                </c:pt>
                <c:pt idx="1">
                  <c:v>0.11494252873563227</c:v>
                </c:pt>
                <c:pt idx="2">
                  <c:v>0.11340206185567014</c:v>
                </c:pt>
                <c:pt idx="3">
                  <c:v>9.259259259259256E-2</c:v>
                </c:pt>
                <c:pt idx="4">
                  <c:v>0.16101694915254239</c:v>
                </c:pt>
                <c:pt idx="5">
                  <c:v>0.15328467153284664</c:v>
                </c:pt>
                <c:pt idx="6">
                  <c:v>0.20253164556962022</c:v>
                </c:pt>
                <c:pt idx="7">
                  <c:v>0.16315789473684217</c:v>
                </c:pt>
                <c:pt idx="8">
                  <c:v>0.1131221719457014</c:v>
                </c:pt>
                <c:pt idx="9">
                  <c:v>0.16666666666666674</c:v>
                </c:pt>
                <c:pt idx="10">
                  <c:v>0.14982578397212554</c:v>
                </c:pt>
                <c:pt idx="11">
                  <c:v>0.1515151515151516</c:v>
                </c:pt>
                <c:pt idx="12">
                  <c:v>0.12631578947368416</c:v>
                </c:pt>
                <c:pt idx="13">
                  <c:v>8.6448598130841159E-2</c:v>
                </c:pt>
                <c:pt idx="14">
                  <c:v>8.1720430107526942E-2</c:v>
                </c:pt>
                <c:pt idx="15">
                  <c:v>0.10139165009940365</c:v>
                </c:pt>
                <c:pt idx="16">
                  <c:v>4.6931407942238268E-2</c:v>
                </c:pt>
                <c:pt idx="17">
                  <c:v>0.10862068965517246</c:v>
                </c:pt>
                <c:pt idx="18">
                  <c:v>0.16174183514774487</c:v>
                </c:pt>
                <c:pt idx="19">
                  <c:v>0.12048192771084332</c:v>
                </c:pt>
                <c:pt idx="20">
                  <c:v>0.14814814814814814</c:v>
                </c:pt>
                <c:pt idx="21">
                  <c:v>0.10197710718002084</c:v>
                </c:pt>
                <c:pt idx="22">
                  <c:v>7.7431539187913234E-2</c:v>
                </c:pt>
                <c:pt idx="23">
                  <c:v>4.6450482033304041E-2</c:v>
                </c:pt>
                <c:pt idx="24">
                  <c:v>1.675041876046901E-2</c:v>
                </c:pt>
                <c:pt idx="25">
                  <c:v>1.5650741350906161E-2</c:v>
                </c:pt>
                <c:pt idx="26">
                  <c:v>1.6220600162206056E-2</c:v>
                </c:pt>
                <c:pt idx="27">
                  <c:v>3.2721468475658488E-2</c:v>
                </c:pt>
                <c:pt idx="28">
                  <c:v>4.7913446676970617E-2</c:v>
                </c:pt>
                <c:pt idx="29">
                  <c:v>4.3510324483775786E-2</c:v>
                </c:pt>
                <c:pt idx="30">
                  <c:v>6.0777385159010544E-2</c:v>
                </c:pt>
                <c:pt idx="31">
                  <c:v>8.7941372418387731E-2</c:v>
                </c:pt>
                <c:pt idx="32">
                  <c:v>9.3080220453153784E-2</c:v>
                </c:pt>
                <c:pt idx="33">
                  <c:v>9.8599439775910458E-2</c:v>
                </c:pt>
                <c:pt idx="34">
                  <c:v>8.0061193268740505E-2</c:v>
                </c:pt>
                <c:pt idx="35">
                  <c:v>6.6572237960339953E-2</c:v>
                </c:pt>
                <c:pt idx="36">
                  <c:v>6.3745019920318668E-2</c:v>
                </c:pt>
                <c:pt idx="37">
                  <c:v>5.2018310445276716E-2</c:v>
                </c:pt>
                <c:pt idx="38">
                  <c:v>6.2895569620253111E-2</c:v>
                </c:pt>
                <c:pt idx="39">
                  <c:v>7.4060290286565023E-2</c:v>
                </c:pt>
                <c:pt idx="40">
                  <c:v>4.4698544698544618E-2</c:v>
                </c:pt>
                <c:pt idx="41">
                  <c:v>3.4825870646766122E-2</c:v>
                </c:pt>
                <c:pt idx="42">
                  <c:v>4.3269230769230838E-2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396608"/>
        <c:axId val="139399552"/>
      </c:lineChart>
      <c:catAx>
        <c:axId val="13939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8">
            <a:solidFill>
              <a:schemeClr val="tx1"/>
            </a:solidFill>
            <a:prstDash val="solid"/>
          </a:ln>
        </c:spPr>
        <c:txPr>
          <a:bodyPr rot="-2220000" vert="horz"/>
          <a:lstStyle/>
          <a:p>
            <a:pPr>
              <a:defRPr sz="1200"/>
            </a:pPr>
            <a:endParaRPr lang="en-US"/>
          </a:p>
        </c:txPr>
        <c:crossAx val="139399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9399552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6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/>
            </a:pPr>
            <a:endParaRPr lang="en-US"/>
          </a:p>
        </c:txPr>
        <c:crossAx val="139396608"/>
        <c:crosses val="autoZero"/>
        <c:crossBetween val="between"/>
      </c:valAx>
      <c:spPr>
        <a:noFill/>
        <a:ln w="25378">
          <a:noFill/>
        </a:ln>
      </c:spPr>
    </c:plotArea>
    <c:legend>
      <c:legendPos val="r"/>
      <c:layout>
        <c:manualLayout>
          <c:xMode val="edge"/>
          <c:yMode val="edge"/>
          <c:x val="0.57215140337187631"/>
          <c:y val="8.8696026398359593E-2"/>
          <c:w val="0.38582677165354368"/>
          <c:h val="0.10636390338024022"/>
        </c:manualLayout>
      </c:layout>
      <c:overlay val="0"/>
      <c:spPr>
        <a:solidFill>
          <a:schemeClr val="bg1"/>
        </a:solidFill>
        <a:ln w="25345">
          <a:noFill/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0" b="1" i="0" u="none" strike="noStrike" baseline="0">
          <a:solidFill>
            <a:schemeClr val="tx1"/>
          </a:solidFill>
          <a:latin typeface="+mn-lt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B850E-101A-4BF1-BEBC-09EE3CFE0D62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5E3E2-D96E-4384-8049-F54235281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40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C6ACA9F-21CB-4F42-ABD5-889D60DCB30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1350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9411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4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46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18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5517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8227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4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5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65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764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772924"/>
              </p:ext>
            </p:extLst>
          </p:nvPr>
        </p:nvGraphicFramePr>
        <p:xfrm>
          <a:off x="342900" y="1219200"/>
          <a:ext cx="8458200" cy="4354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6200" y="7620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400" b="1" dirty="0">
                <a:solidFill>
                  <a:srgbClr val="000000"/>
                </a:solidFill>
              </a:rPr>
              <a:t>Per Enrollee Growth in Medicare Spending and Private Health Insurance </a:t>
            </a:r>
            <a:r>
              <a:rPr lang="en-US" sz="2400" b="1" dirty="0" smtClean="0">
                <a:solidFill>
                  <a:srgbClr val="000000"/>
                </a:solidFill>
              </a:rPr>
              <a:t>Premiums (</a:t>
            </a:r>
            <a:r>
              <a:rPr lang="en-US" sz="2400" b="1" dirty="0">
                <a:solidFill>
                  <a:srgbClr val="000000"/>
                </a:solidFill>
              </a:rPr>
              <a:t>for Common Benefits), </a:t>
            </a:r>
            <a:r>
              <a:rPr lang="en-US" sz="2400" b="1" dirty="0" smtClean="0">
                <a:solidFill>
                  <a:srgbClr val="000000"/>
                </a:solidFill>
              </a:rPr>
              <a:t>1970-2012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5791200"/>
            <a:ext cx="8610600" cy="99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400"/>
              </a:spcAft>
            </a:pPr>
            <a:r>
              <a:rPr lang="en-US" sz="1100" dirty="0">
                <a:solidFill>
                  <a:srgbClr val="000000"/>
                </a:solidFill>
                <a:latin typeface="Calibri"/>
              </a:rPr>
              <a:t>NOTE: Per enrollee includes primary policy-holder plus dependents. Common benefits include hospital services, physician and clinical services, other professional services, and durable medical products; they exclude, for example, prescription drugs, home health care, non-durable medical products, and nursing home care. </a:t>
            </a:r>
            <a:endParaRPr lang="en-US" sz="1100" dirty="0" smtClean="0">
              <a:solidFill>
                <a:srgbClr val="000000"/>
              </a:solidFill>
              <a:latin typeface="Calibri"/>
            </a:endParaRPr>
          </a:p>
          <a:p>
            <a:pPr>
              <a:spcAft>
                <a:spcPts val="400"/>
              </a:spcAft>
            </a:pPr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Kaiser Family Foundation calculations using NHE data </a:t>
            </a:r>
            <a:r>
              <a:rPr lang="en-US" sz="11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from </a:t>
            </a:r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Centers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for Medicare and Medicaid Services, Office of the Actuary, National Health Statistics Group, at </a:t>
            </a:r>
            <a:r>
              <a:rPr lang="en-US" sz="1100" dirty="0">
                <a:solidFill>
                  <a:srgbClr val="000000"/>
                </a:solidFill>
                <a:latin typeface="Calibri"/>
                <a:hlinkClick r:id="rId4"/>
              </a:rPr>
              <a:t>http://www.cms.hhs.gov/NationalHealthExpendData/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 (see Historical; NHE Web tables, Table 21). </a:t>
            </a:r>
          </a:p>
        </p:txBody>
      </p:sp>
    </p:spTree>
    <p:extLst>
      <p:ext uri="{BB962C8B-B14F-4D97-AF65-F5344CB8AC3E}">
        <p14:creationId xmlns:p14="http://schemas.microsoft.com/office/powerpoint/2010/main" val="185835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114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1_2013 Fast Facts Slides</vt:lpstr>
      <vt:lpstr>PowerPoint Presentation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NirmitaP</dc:creator>
  <cp:lastModifiedBy>NirmitaP</cp:lastModifiedBy>
  <cp:revision>1</cp:revision>
  <dcterms:created xsi:type="dcterms:W3CDTF">2014-02-28T17:29:16Z</dcterms:created>
  <dcterms:modified xsi:type="dcterms:W3CDTF">2014-02-28T17:29:17Z</dcterms:modified>
</cp:coreProperties>
</file>