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  <p:sldMasterId id="2147483673" r:id="rId3"/>
    <p:sldMasterId id="2147483666" r:id="rId4"/>
    <p:sldMasterId id="2147483681" r:id="rId5"/>
  </p:sldMasterIdLst>
  <p:notesMasterIdLst>
    <p:notesMasterId r:id="rId46"/>
  </p:notesMasterIdLst>
  <p:handoutMasterIdLst>
    <p:handoutMasterId r:id="rId47"/>
  </p:handoutMasterIdLst>
  <p:sldIdLst>
    <p:sldId id="308" r:id="rId6"/>
    <p:sldId id="323" r:id="rId7"/>
    <p:sldId id="307" r:id="rId8"/>
    <p:sldId id="302" r:id="rId9"/>
    <p:sldId id="303" r:id="rId10"/>
    <p:sldId id="301" r:id="rId11"/>
    <p:sldId id="293" r:id="rId12"/>
    <p:sldId id="283" r:id="rId13"/>
    <p:sldId id="284" r:id="rId14"/>
    <p:sldId id="295" r:id="rId15"/>
    <p:sldId id="288" r:id="rId16"/>
    <p:sldId id="305" r:id="rId17"/>
    <p:sldId id="289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aS" initials="A" lastIdx="1" clrIdx="0"/>
  <p:cmAuthor id="1" name="Nisha Kurani" initials="NK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9" autoAdjust="0"/>
    <p:restoredTop sz="94057" autoAdjust="0"/>
  </p:normalViewPr>
  <p:slideViewPr>
    <p:cSldViewPr>
      <p:cViewPr>
        <p:scale>
          <a:sx n="66" d="100"/>
          <a:sy n="66" d="100"/>
        </p:scale>
        <p:origin x="-1080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02854909758677E-2"/>
          <c:y val="4.0180292402394201E-2"/>
          <c:w val="0.92722419778172849"/>
          <c:h val="0.944075719154427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4"/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0.23</c:v>
                </c:pt>
                <c:pt idx="2">
                  <c:v>0.32000000000000006</c:v>
                </c:pt>
                <c:pt idx="3">
                  <c:v>0.33000000000000007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4"/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0.1</c:v>
                </c:pt>
                <c:pt idx="1">
                  <c:v>0.15000000000000002</c:v>
                </c:pt>
                <c:pt idx="2">
                  <c:v>0.22</c:v>
                </c:pt>
                <c:pt idx="3">
                  <c:v>0.2</c:v>
                </c:pt>
                <c:pt idx="4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6994560"/>
        <c:axId val="6996352"/>
      </c:barChart>
      <c:catAx>
        <c:axId val="6994560"/>
        <c:scaling>
          <c:orientation val="minMax"/>
        </c:scaling>
        <c:delete val="0"/>
        <c:axPos val="l"/>
        <c:majorTickMark val="none"/>
        <c:minorTickMark val="none"/>
        <c:tickLblPos val="none"/>
        <c:crossAx val="6996352"/>
        <c:crosses val="autoZero"/>
        <c:auto val="1"/>
        <c:lblAlgn val="ctr"/>
        <c:lblOffset val="100"/>
        <c:noMultiLvlLbl val="0"/>
      </c:catAx>
      <c:valAx>
        <c:axId val="69963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6994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66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07477971090618"/>
          <c:y val="0.10202957035348922"/>
          <c:w val="0.39032401176151693"/>
          <c:h val="0.73689955950701502"/>
        </c:manualLayout>
      </c:layout>
      <c:pieChart>
        <c:varyColors val="1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7.1930878680315016E-2"/>
                  <c:y val="-0.1414420574166907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061551109118073"/>
                  <c:y val="-4.095477713367930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116293011226713"/>
                  <c:y val="0.1838154870026789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4232917668079634"/>
                  <c:y val="-1.518547554120953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Sheet1!$A$1:$E$1</c:f>
              <c:strCache>
                <c:ptCount val="4"/>
                <c:pt idx="0">
                  <c:v>Medicaid</c:v>
                </c:pt>
                <c:pt idx="1">
                  <c:v>Other Government</c:v>
                </c:pt>
                <c:pt idx="2">
                  <c:v>Employer Based/Private</c:v>
                </c:pt>
                <c:pt idx="3">
                  <c:v>Uninsured</c:v>
                </c:pt>
              </c:strCache>
            </c:strRef>
          </c:cat>
          <c:val>
            <c:numRef>
              <c:f>Sheet1!$A$2:$E$2</c:f>
              <c:numCache>
                <c:formatCode>0%</c:formatCode>
                <c:ptCount val="4"/>
                <c:pt idx="0">
                  <c:v>0.12000000000000002</c:v>
                </c:pt>
                <c:pt idx="1">
                  <c:v>4.0000000000000022E-2</c:v>
                </c:pt>
                <c:pt idx="2">
                  <c:v>0.65000000000000036</c:v>
                </c:pt>
                <c:pt idx="3">
                  <c:v>0.19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9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5833333333332E-2"/>
          <c:y val="8.4018208661417321E-2"/>
          <c:w val="0.60416666666666652"/>
          <c:h val="0.824871888994582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Unathorized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Under Coverage Gap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Medicaid Eligible*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0.24000000000000007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Qualify for Tax Credits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0.37000000000000016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Ineligible due to income &gt;400%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2638848"/>
        <c:axId val="32640384"/>
      </c:barChart>
      <c:catAx>
        <c:axId val="3263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640384"/>
        <c:crosses val="autoZero"/>
        <c:auto val="1"/>
        <c:lblAlgn val="ctr"/>
        <c:lblOffset val="100"/>
        <c:noMultiLvlLbl val="0"/>
      </c:catAx>
      <c:valAx>
        <c:axId val="32640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263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512195121952E-2"/>
          <c:y val="9.7938144329897045E-2"/>
          <c:w val="0.97560975609756606"/>
          <c:h val="0.704467353951890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Blood Pressure</c:v>
                </c:pt>
                <c:pt idx="1">
                  <c:v>Pap Test</c:v>
                </c:pt>
                <c:pt idx="2">
                  <c:v>Blood Cholesterol</c:v>
                </c:pt>
                <c:pt idx="3">
                  <c:v>Colon Cancer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6"/>
          <c:order val="1"/>
          <c:tx>
            <c:strRef>
              <c:f>Sheet1!$A$4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Blood Pressure</c:v>
                </c:pt>
                <c:pt idx="1">
                  <c:v>Pap Test</c:v>
                </c:pt>
                <c:pt idx="2">
                  <c:v>Blood Cholesterol</c:v>
                </c:pt>
                <c:pt idx="3">
                  <c:v>Colon Cancer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0.95000000000000029</c:v>
                </c:pt>
                <c:pt idx="1">
                  <c:v>0.75000000000000033</c:v>
                </c:pt>
                <c:pt idx="2">
                  <c:v>0.73000000000000032</c:v>
                </c:pt>
                <c:pt idx="3">
                  <c:v>0.42000000000000015</c:v>
                </c:pt>
              </c:numCache>
            </c:numRef>
          </c:val>
        </c:ser>
        <c:ser>
          <c:idx val="5"/>
          <c:order val="2"/>
          <c:tx>
            <c:strRef>
              <c:f>Sheet1!$A$5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1.2502175308384447E-2"/>
                  <c:y val="-1.0320890691976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735920936535367E-3"/>
                  <c:y val="-8.17320949673360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2166391417595E-2"/>
                  <c:y val="-1.0750602051032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64014696386536E-2"/>
                  <c:y val="-1.0750650695478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Blood Pressure</c:v>
                </c:pt>
                <c:pt idx="1">
                  <c:v>Pap Test</c:v>
                </c:pt>
                <c:pt idx="2">
                  <c:v>Blood Cholesterol</c:v>
                </c:pt>
                <c:pt idx="3">
                  <c:v>Colon Cancer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0.94000000000000028</c:v>
                </c:pt>
                <c:pt idx="1">
                  <c:v>0.75000000000000033</c:v>
                </c:pt>
                <c:pt idx="2">
                  <c:v>0.65000000000000036</c:v>
                </c:pt>
                <c:pt idx="3">
                  <c:v>0.45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Uninsured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5316367914552332E-2"/>
                  <c:y val="-6.8845132195844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736476532169372E-3"/>
                  <c:y val="-1.1323323522356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116685660657124E-3"/>
                  <c:y val="-9.3187983727214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55524323099563E-3"/>
                  <c:y val="-8.74590436562627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Blood Pressure</c:v>
                </c:pt>
                <c:pt idx="1">
                  <c:v>Pap Test</c:v>
                </c:pt>
                <c:pt idx="2">
                  <c:v>Blood Cholesterol</c:v>
                </c:pt>
                <c:pt idx="3">
                  <c:v>Colon Cancer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0.78</c:v>
                </c:pt>
                <c:pt idx="1">
                  <c:v>0.54</c:v>
                </c:pt>
                <c:pt idx="2">
                  <c:v>0.42000000000000015</c:v>
                </c:pt>
                <c:pt idx="3">
                  <c:v>0.12000000000000002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001856"/>
        <c:axId val="145015936"/>
      </c:barChart>
      <c:catAx>
        <c:axId val="1450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501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1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500185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2983114446529201"/>
          <c:y val="0.10137457044673601"/>
          <c:w val="0.59099437148217671"/>
          <c:h val="5.84192439862542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137357830271277E-2"/>
          <c:y val="0.15484355573974309"/>
          <c:w val="0.76035748031496053"/>
          <c:h val="0.68784458760836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-1.303639326453016E-2"/>
                  <c:y val="7.8947368421052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Anxiety Disorder</c:v>
                </c:pt>
                <c:pt idx="1">
                  <c:v>Major Depression</c:v>
                </c:pt>
                <c:pt idx="2">
                  <c:v>*Substance  Disorders</c:v>
                </c:pt>
                <c:pt idx="3">
                  <c:v>PTSD</c:v>
                </c:pt>
                <c:pt idx="4">
                  <c:v>Panic Disorder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0.14300000000000004</c:v>
                </c:pt>
                <c:pt idx="1">
                  <c:v>4.900000000000003E-2</c:v>
                </c:pt>
                <c:pt idx="2">
                  <c:v>0.15400000000000008</c:v>
                </c:pt>
                <c:pt idx="3">
                  <c:v>1.7999999999999999E-2</c:v>
                </c:pt>
                <c:pt idx="4">
                  <c:v>1.6000000000000011E-2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accent2"/>
              </a:solidFill>
            </a:ln>
          </c:spPr>
          <c:invertIfNegative val="0"/>
          <c:dLbls>
            <c:dLbl>
              <c:idx val="2"/>
              <c:layout>
                <c:manualLayout>
                  <c:x val="2.4377856780091491E-2"/>
                  <c:y val="2.7672088798207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Anxiety Disorder</c:v>
                </c:pt>
                <c:pt idx="1">
                  <c:v>Major Depression</c:v>
                </c:pt>
                <c:pt idx="2">
                  <c:v>*Substance  Disorders</c:v>
                </c:pt>
                <c:pt idx="3">
                  <c:v>PTSD</c:v>
                </c:pt>
                <c:pt idx="4">
                  <c:v>Panic Disorder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0.23400000000000001</c:v>
                </c:pt>
                <c:pt idx="1">
                  <c:v>8.6000000000000021E-2</c:v>
                </c:pt>
                <c:pt idx="2">
                  <c:v>0.11600000000000002</c:v>
                </c:pt>
                <c:pt idx="3">
                  <c:v>5.1999999999999998E-2</c:v>
                </c:pt>
                <c:pt idx="4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76256"/>
        <c:axId val="144177792"/>
      </c:barChart>
      <c:catAx>
        <c:axId val="14417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accent1"/>
                </a:solidFill>
              </a:defRPr>
            </a:pPr>
            <a:endParaRPr lang="en-US"/>
          </a:p>
        </c:txPr>
        <c:crossAx val="144177792"/>
        <c:crosses val="autoZero"/>
        <c:auto val="1"/>
        <c:lblAlgn val="ctr"/>
        <c:lblOffset val="100"/>
        <c:noMultiLvlLbl val="0"/>
      </c:catAx>
      <c:valAx>
        <c:axId val="14417779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one"/>
        <c:crossAx val="1441762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718678892919"/>
          <c:y val="0.24886141338570841"/>
          <c:w val="0.25085489306001701"/>
          <c:h val="0.1592378781599669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59461374911418"/>
          <c:y val="6.0606060606060622E-2"/>
          <c:w val="0.45854004252303315"/>
          <c:h val="0.816919191919191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11.8 Million Uninsured</c:v>
                </c:pt>
              </c:strCache>
            </c:strRef>
          </c:tx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9.7223315835520546E-3"/>
                  <c:y val="-5.555555555555553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</a:t>
                    </a:r>
                    <a:r>
                      <a:rPr lang="en-US" sz="1600" dirty="0" smtClean="0"/>
                      <a:t>overage for Abortion without</a:t>
                    </a:r>
                    <a:r>
                      <a:rPr lang="en-US" sz="1600" baseline="0" dirty="0" smtClean="0"/>
                      <a:t> Restrictions Allowed</a:t>
                    </a:r>
                  </a:p>
                  <a:p>
                    <a:r>
                      <a:rPr lang="en-US" sz="1600" dirty="0" smtClean="0"/>
                      <a:t>52%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944444444444442E-2"/>
                  <c:y val="7.5757575757575734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sz="1600" dirty="0" smtClean="0"/>
                      <a:t>estricted</a:t>
                    </a:r>
                    <a:r>
                      <a:rPr lang="en-US" sz="1600" baseline="0" dirty="0" smtClean="0"/>
                      <a:t> Coverage for Abortion Under Medicaid or </a:t>
                    </a:r>
                    <a:r>
                      <a:rPr lang="en-US" sz="1600" baseline="0" smtClean="0"/>
                      <a:t>Private Insurance*</a:t>
                    </a:r>
                    <a:endParaRPr lang="en-US" sz="1600" baseline="0" dirty="0" smtClean="0"/>
                  </a:p>
                  <a:p>
                    <a:r>
                      <a:rPr lang="en-US" sz="1600" dirty="0" smtClean="0"/>
                      <a:t>33%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969794400699917"/>
                  <c:y val="-0.1868686868686869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Coverage</a:t>
                    </a:r>
                    <a:r>
                      <a:rPr lang="en-US" sz="1600" baseline="0" dirty="0" smtClean="0">
                        <a:solidFill>
                          <a:schemeClr val="tx1"/>
                        </a:solidFill>
                      </a:rPr>
                      <a:t> Gap</a:t>
                    </a:r>
                  </a:p>
                  <a:p>
                    <a:r>
                      <a:rPr lang="en-US" sz="1400" dirty="0" smtClean="0"/>
                      <a:t> </a:t>
                    </a:r>
                    <a:r>
                      <a:rPr lang="en-US" sz="1600" dirty="0" smtClean="0"/>
                      <a:t>Ineligible for Medicaid or Tax Credits**</a:t>
                    </a:r>
                    <a:br>
                      <a:rPr lang="en-US" sz="1600" dirty="0" smtClean="0"/>
                    </a:br>
                    <a:r>
                      <a:rPr lang="en-US" sz="1600" dirty="0" smtClean="0"/>
                      <a:t>15</a:t>
                    </a:r>
                    <a:r>
                      <a:rPr lang="en-US" sz="16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Access to Abortion</c:v>
                </c:pt>
                <c:pt idx="1">
                  <c:v>No Access to Abortion Coverage</c:v>
                </c:pt>
                <c:pt idx="2">
                  <c:v>No Access to Coverage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0.33000000000000013</c:v>
                </c:pt>
                <c:pt idx="2">
                  <c:v>0.15000000000000005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72"/>
      </c:pieChart>
    </c:plotArea>
    <c:plotVisOnly val="1"/>
    <c:dispBlanksAs val="zero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1C01B-7216-4D8D-A0F0-96FBBF8DC04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87F785-2378-4FCA-8C9D-89BEF6102EC8}">
      <dgm:prSet phldrT="[Text]" custT="1"/>
      <dgm:spPr>
        <a:solidFill>
          <a:schemeClr val="accent1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sz="1400" dirty="0" smtClean="0">
              <a:latin typeface="+mn-lt"/>
            </a:rPr>
            <a:t>Is the for-profit employer a “person” capable of religious belief?</a:t>
          </a:r>
          <a:endParaRPr lang="en-US" sz="1400" dirty="0"/>
        </a:p>
      </dgm:t>
    </dgm:pt>
    <dgm:pt modelId="{5ACA20D2-B4B2-4424-8B7C-CDEA805D6611}" type="parTrans" cxnId="{665DFBA2-8147-4344-B358-650110ADCE7C}">
      <dgm:prSet/>
      <dgm:spPr/>
      <dgm:t>
        <a:bodyPr/>
        <a:lstStyle/>
        <a:p>
          <a:endParaRPr lang="en-US"/>
        </a:p>
      </dgm:t>
    </dgm:pt>
    <dgm:pt modelId="{1EF6AD80-D04F-46DE-BC88-32D0BFF2CAB6}" type="sibTrans" cxnId="{665DFBA2-8147-4344-B358-650110ADCE7C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A5B704BD-66E7-489B-B9DF-B1F202DE961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latin typeface="+mn-lt"/>
            </a:rPr>
            <a:t>Does the requirement to provide health insurance for contraceptives substantially burden the employer?</a:t>
          </a:r>
          <a:endParaRPr lang="en-US" sz="1400" dirty="0"/>
        </a:p>
      </dgm:t>
    </dgm:pt>
    <dgm:pt modelId="{C90A344F-BF40-4308-8C8F-9389D3DEB4FB}" type="parTrans" cxnId="{7105DE1F-5B70-4FEF-BE92-9CF674040117}">
      <dgm:prSet/>
      <dgm:spPr/>
      <dgm:t>
        <a:bodyPr/>
        <a:lstStyle/>
        <a:p>
          <a:endParaRPr lang="en-US"/>
        </a:p>
      </dgm:t>
    </dgm:pt>
    <dgm:pt modelId="{1592484A-1980-46F8-AB4B-32C631D1759E}" type="sibTrans" cxnId="{7105DE1F-5B70-4FEF-BE92-9CF674040117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705B4155-8BDD-4118-BAE5-4E9B9FD452D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/>
            <a:t>Does the government have a compelling interest to provide health insurance coverage for preventive care including contraceptives?</a:t>
          </a:r>
        </a:p>
      </dgm:t>
    </dgm:pt>
    <dgm:pt modelId="{08710BB5-3333-4521-A7E5-490CA165EB5D}" type="parTrans" cxnId="{38CD0234-B953-407E-8CA0-A4DFF6AE86D1}">
      <dgm:prSet/>
      <dgm:spPr/>
      <dgm:t>
        <a:bodyPr/>
        <a:lstStyle/>
        <a:p>
          <a:endParaRPr lang="en-US"/>
        </a:p>
      </dgm:t>
    </dgm:pt>
    <dgm:pt modelId="{8C9AB701-158D-4BD7-9E54-4B62FC23695F}" type="sibTrans" cxnId="{38CD0234-B953-407E-8CA0-A4DFF6AE86D1}">
      <dgm:prSet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6FA04299-303A-4BB9-8818-321E33FF2544}">
      <dgm:prSet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>
              <a:latin typeface="+mn-lt"/>
            </a:rPr>
            <a:t>Is the government meeting the compelling interest in the least restrictive way?</a:t>
          </a:r>
          <a:endParaRPr lang="en-US" sz="1400" dirty="0">
            <a:latin typeface="+mn-lt"/>
          </a:endParaRPr>
        </a:p>
      </dgm:t>
    </dgm:pt>
    <dgm:pt modelId="{F63A53BA-65E9-4205-9A5A-AEB6A2FABD49}" type="parTrans" cxnId="{14F8FC88-7BFB-4F8F-8307-D7DDC26F453B}">
      <dgm:prSet/>
      <dgm:spPr/>
      <dgm:t>
        <a:bodyPr/>
        <a:lstStyle/>
        <a:p>
          <a:endParaRPr lang="en-US"/>
        </a:p>
      </dgm:t>
    </dgm:pt>
    <dgm:pt modelId="{1D51372F-7149-4AA5-A306-17E6CCF486ED}" type="sibTrans" cxnId="{14F8FC88-7BFB-4F8F-8307-D7DDC26F453B}">
      <dgm:prSet/>
      <dgm:spPr/>
      <dgm:t>
        <a:bodyPr/>
        <a:lstStyle/>
        <a:p>
          <a:endParaRPr lang="en-US"/>
        </a:p>
      </dgm:t>
    </dgm:pt>
    <dgm:pt modelId="{1BFF4A47-C712-4CDF-8712-BFEDA11FA30C}" type="pres">
      <dgm:prSet presAssocID="{9B81C01B-7216-4D8D-A0F0-96FBBF8DC0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36F616-4454-4E2C-8BA9-0B068945761F}" type="pres">
      <dgm:prSet presAssocID="{4C87F785-2378-4FCA-8C9D-89BEF6102EC8}" presName="node" presStyleLbl="node1" presStyleIdx="0" presStyleCnt="4" custScaleX="155102" custScaleY="132945" custLinFactNeighborX="7119" custLinFactNeighborY="-36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5B677-99A1-4CB0-9DF2-03426F6BFB4C}" type="pres">
      <dgm:prSet presAssocID="{1EF6AD80-D04F-46DE-BC88-32D0BFF2CAB6}" presName="sibTrans" presStyleLbl="sibTrans2D1" presStyleIdx="0" presStyleCnt="3" custScaleX="170939" custScaleY="30255"/>
      <dgm:spPr/>
      <dgm:t>
        <a:bodyPr/>
        <a:lstStyle/>
        <a:p>
          <a:endParaRPr lang="en-US"/>
        </a:p>
      </dgm:t>
    </dgm:pt>
    <dgm:pt modelId="{34054685-BEE3-45B3-9178-8F147C6CFC57}" type="pres">
      <dgm:prSet presAssocID="{1EF6AD80-D04F-46DE-BC88-32D0BFF2CAB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983FBAB-3516-4D9E-A262-DA22EEEF4C75}" type="pres">
      <dgm:prSet presAssocID="{A5B704BD-66E7-489B-B9DF-B1F202DE9612}" presName="node" presStyleLbl="node1" presStyleIdx="1" presStyleCnt="4" custScaleX="152401" custScaleY="128413" custLinFactNeighborX="-23598" custLinFactNeighborY="-3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93ADB-4CFE-4DA5-B379-09F2045E19E7}" type="pres">
      <dgm:prSet presAssocID="{1592484A-1980-46F8-AB4B-32C631D1759E}" presName="sibTrans" presStyleLbl="sibTrans2D1" presStyleIdx="1" presStyleCnt="3" custScaleX="170939" custScaleY="30255"/>
      <dgm:spPr/>
      <dgm:t>
        <a:bodyPr/>
        <a:lstStyle/>
        <a:p>
          <a:endParaRPr lang="en-US"/>
        </a:p>
      </dgm:t>
    </dgm:pt>
    <dgm:pt modelId="{ECCAED5D-6806-41A2-93EC-FB712A021B29}" type="pres">
      <dgm:prSet presAssocID="{1592484A-1980-46F8-AB4B-32C631D1759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DCFB58E-B408-45B1-A568-CF2B6F690B32}" type="pres">
      <dgm:prSet presAssocID="{705B4155-8BDD-4118-BAE5-4E9B9FD452D1}" presName="node" presStyleLbl="node1" presStyleIdx="2" presStyleCnt="4" custScaleX="152401" custScaleY="128413" custLinFactNeighborX="13878" custLinFactNeighborY="-36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EE85C-1306-459F-9677-28B1B9D02C4B}" type="pres">
      <dgm:prSet presAssocID="{8C9AB701-158D-4BD7-9E54-4B62FC23695F}" presName="sibTrans" presStyleLbl="sibTrans2D1" presStyleIdx="2" presStyleCnt="3" custScaleX="170939" custScaleY="30255"/>
      <dgm:spPr/>
      <dgm:t>
        <a:bodyPr/>
        <a:lstStyle/>
        <a:p>
          <a:endParaRPr lang="en-US"/>
        </a:p>
      </dgm:t>
    </dgm:pt>
    <dgm:pt modelId="{E9E218BE-082D-4D05-9B27-A3446EE099A8}" type="pres">
      <dgm:prSet presAssocID="{8C9AB701-158D-4BD7-9E54-4B62FC23695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8F7B0D5-5207-43A1-A636-75364884CD4D}" type="pres">
      <dgm:prSet presAssocID="{6FA04299-303A-4BB9-8818-321E33FF2544}" presName="node" presStyleLbl="node1" presStyleIdx="3" presStyleCnt="4" custScaleX="152401" custScaleY="128413" custLinFactNeighborX="-18390" custLinFactNeighborY="-37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AD959-B080-4C10-8FFB-E973718FEF91}" type="presOf" srcId="{8C9AB701-158D-4BD7-9E54-4B62FC23695F}" destId="{E9E218BE-082D-4D05-9B27-A3446EE099A8}" srcOrd="1" destOrd="0" presId="urn:microsoft.com/office/officeart/2005/8/layout/process1"/>
    <dgm:cxn modelId="{561D9853-BDC8-4ADA-8339-22E58321AF0D}" type="presOf" srcId="{1592484A-1980-46F8-AB4B-32C631D1759E}" destId="{4B193ADB-4CFE-4DA5-B379-09F2045E19E7}" srcOrd="0" destOrd="0" presId="urn:microsoft.com/office/officeart/2005/8/layout/process1"/>
    <dgm:cxn modelId="{FA5F56AF-A975-42E7-898A-5881B7D413E5}" type="presOf" srcId="{6FA04299-303A-4BB9-8818-321E33FF2544}" destId="{48F7B0D5-5207-43A1-A636-75364884CD4D}" srcOrd="0" destOrd="0" presId="urn:microsoft.com/office/officeart/2005/8/layout/process1"/>
    <dgm:cxn modelId="{7105DE1F-5B70-4FEF-BE92-9CF674040117}" srcId="{9B81C01B-7216-4D8D-A0F0-96FBBF8DC040}" destId="{A5B704BD-66E7-489B-B9DF-B1F202DE9612}" srcOrd="1" destOrd="0" parTransId="{C90A344F-BF40-4308-8C8F-9389D3DEB4FB}" sibTransId="{1592484A-1980-46F8-AB4B-32C631D1759E}"/>
    <dgm:cxn modelId="{1FA2E956-E575-45E4-B863-A5A959D1AC57}" type="presOf" srcId="{1EF6AD80-D04F-46DE-BC88-32D0BFF2CAB6}" destId="{34054685-BEE3-45B3-9178-8F147C6CFC57}" srcOrd="1" destOrd="0" presId="urn:microsoft.com/office/officeart/2005/8/layout/process1"/>
    <dgm:cxn modelId="{FE5ED0C3-5F89-4502-9090-AADCFC61099E}" type="presOf" srcId="{1592484A-1980-46F8-AB4B-32C631D1759E}" destId="{ECCAED5D-6806-41A2-93EC-FB712A021B29}" srcOrd="1" destOrd="0" presId="urn:microsoft.com/office/officeart/2005/8/layout/process1"/>
    <dgm:cxn modelId="{D3D3F5FF-2489-48D9-B106-A92E51A9B47B}" type="presOf" srcId="{4C87F785-2378-4FCA-8C9D-89BEF6102EC8}" destId="{B036F616-4454-4E2C-8BA9-0B068945761F}" srcOrd="0" destOrd="0" presId="urn:microsoft.com/office/officeart/2005/8/layout/process1"/>
    <dgm:cxn modelId="{667B88BD-D25F-4EBD-BCC0-2AFF93F53368}" type="presOf" srcId="{8C9AB701-158D-4BD7-9E54-4B62FC23695F}" destId="{5F0EE85C-1306-459F-9677-28B1B9D02C4B}" srcOrd="0" destOrd="0" presId="urn:microsoft.com/office/officeart/2005/8/layout/process1"/>
    <dgm:cxn modelId="{E08CA30D-6852-4B66-9B07-882DF7A2DE79}" type="presOf" srcId="{A5B704BD-66E7-489B-B9DF-B1F202DE9612}" destId="{2983FBAB-3516-4D9E-A262-DA22EEEF4C75}" srcOrd="0" destOrd="0" presId="urn:microsoft.com/office/officeart/2005/8/layout/process1"/>
    <dgm:cxn modelId="{665DFBA2-8147-4344-B358-650110ADCE7C}" srcId="{9B81C01B-7216-4D8D-A0F0-96FBBF8DC040}" destId="{4C87F785-2378-4FCA-8C9D-89BEF6102EC8}" srcOrd="0" destOrd="0" parTransId="{5ACA20D2-B4B2-4424-8B7C-CDEA805D6611}" sibTransId="{1EF6AD80-D04F-46DE-BC88-32D0BFF2CAB6}"/>
    <dgm:cxn modelId="{9C7F4F8D-8057-40A9-BC14-A7AB84F77CF4}" type="presOf" srcId="{705B4155-8BDD-4118-BAE5-4E9B9FD452D1}" destId="{6DCFB58E-B408-45B1-A568-CF2B6F690B32}" srcOrd="0" destOrd="0" presId="urn:microsoft.com/office/officeart/2005/8/layout/process1"/>
    <dgm:cxn modelId="{38CD0234-B953-407E-8CA0-A4DFF6AE86D1}" srcId="{9B81C01B-7216-4D8D-A0F0-96FBBF8DC040}" destId="{705B4155-8BDD-4118-BAE5-4E9B9FD452D1}" srcOrd="2" destOrd="0" parTransId="{08710BB5-3333-4521-A7E5-490CA165EB5D}" sibTransId="{8C9AB701-158D-4BD7-9E54-4B62FC23695F}"/>
    <dgm:cxn modelId="{14F8FC88-7BFB-4F8F-8307-D7DDC26F453B}" srcId="{9B81C01B-7216-4D8D-A0F0-96FBBF8DC040}" destId="{6FA04299-303A-4BB9-8818-321E33FF2544}" srcOrd="3" destOrd="0" parTransId="{F63A53BA-65E9-4205-9A5A-AEB6A2FABD49}" sibTransId="{1D51372F-7149-4AA5-A306-17E6CCF486ED}"/>
    <dgm:cxn modelId="{0812A25D-54BC-4C0D-9AA3-B3FE707FF755}" type="presOf" srcId="{9B81C01B-7216-4D8D-A0F0-96FBBF8DC040}" destId="{1BFF4A47-C712-4CDF-8712-BFEDA11FA30C}" srcOrd="0" destOrd="0" presId="urn:microsoft.com/office/officeart/2005/8/layout/process1"/>
    <dgm:cxn modelId="{7137D8F7-19A1-45A9-8483-BCD37C7BE0AD}" type="presOf" srcId="{1EF6AD80-D04F-46DE-BC88-32D0BFF2CAB6}" destId="{C305B677-99A1-4CB0-9DF2-03426F6BFB4C}" srcOrd="0" destOrd="0" presId="urn:microsoft.com/office/officeart/2005/8/layout/process1"/>
    <dgm:cxn modelId="{F0E3F05A-B182-44EA-965C-0E20B28C94D9}" type="presParOf" srcId="{1BFF4A47-C712-4CDF-8712-BFEDA11FA30C}" destId="{B036F616-4454-4E2C-8BA9-0B068945761F}" srcOrd="0" destOrd="0" presId="urn:microsoft.com/office/officeart/2005/8/layout/process1"/>
    <dgm:cxn modelId="{46DED124-AE56-4CD2-8D5A-34AEBF6F73EA}" type="presParOf" srcId="{1BFF4A47-C712-4CDF-8712-BFEDA11FA30C}" destId="{C305B677-99A1-4CB0-9DF2-03426F6BFB4C}" srcOrd="1" destOrd="0" presId="urn:microsoft.com/office/officeart/2005/8/layout/process1"/>
    <dgm:cxn modelId="{0CAE72F1-BBAC-4A89-BBB5-D33DFE74953D}" type="presParOf" srcId="{C305B677-99A1-4CB0-9DF2-03426F6BFB4C}" destId="{34054685-BEE3-45B3-9178-8F147C6CFC57}" srcOrd="0" destOrd="0" presId="urn:microsoft.com/office/officeart/2005/8/layout/process1"/>
    <dgm:cxn modelId="{A8BE2DC1-3820-4500-BA30-248640BACA21}" type="presParOf" srcId="{1BFF4A47-C712-4CDF-8712-BFEDA11FA30C}" destId="{2983FBAB-3516-4D9E-A262-DA22EEEF4C75}" srcOrd="2" destOrd="0" presId="urn:microsoft.com/office/officeart/2005/8/layout/process1"/>
    <dgm:cxn modelId="{2A53E279-6DEF-4705-B304-73D6A9614E44}" type="presParOf" srcId="{1BFF4A47-C712-4CDF-8712-BFEDA11FA30C}" destId="{4B193ADB-4CFE-4DA5-B379-09F2045E19E7}" srcOrd="3" destOrd="0" presId="urn:microsoft.com/office/officeart/2005/8/layout/process1"/>
    <dgm:cxn modelId="{53E95B68-E63B-4D21-92DA-4755F2E18B6C}" type="presParOf" srcId="{4B193ADB-4CFE-4DA5-B379-09F2045E19E7}" destId="{ECCAED5D-6806-41A2-93EC-FB712A021B29}" srcOrd="0" destOrd="0" presId="urn:microsoft.com/office/officeart/2005/8/layout/process1"/>
    <dgm:cxn modelId="{156934BD-84E5-464B-9677-4AAB874D6189}" type="presParOf" srcId="{1BFF4A47-C712-4CDF-8712-BFEDA11FA30C}" destId="{6DCFB58E-B408-45B1-A568-CF2B6F690B32}" srcOrd="4" destOrd="0" presId="urn:microsoft.com/office/officeart/2005/8/layout/process1"/>
    <dgm:cxn modelId="{A884AAB1-4C8B-4CBD-AB99-D045F5E85E16}" type="presParOf" srcId="{1BFF4A47-C712-4CDF-8712-BFEDA11FA30C}" destId="{5F0EE85C-1306-459F-9677-28B1B9D02C4B}" srcOrd="5" destOrd="0" presId="urn:microsoft.com/office/officeart/2005/8/layout/process1"/>
    <dgm:cxn modelId="{900D014E-9F55-45E3-A2E3-1CB1EECB16AD}" type="presParOf" srcId="{5F0EE85C-1306-459F-9677-28B1B9D02C4B}" destId="{E9E218BE-082D-4D05-9B27-A3446EE099A8}" srcOrd="0" destOrd="0" presId="urn:microsoft.com/office/officeart/2005/8/layout/process1"/>
    <dgm:cxn modelId="{9C136596-8775-4592-84AD-1613020AB536}" type="presParOf" srcId="{1BFF4A47-C712-4CDF-8712-BFEDA11FA30C}" destId="{48F7B0D5-5207-43A1-A636-75364884CD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0.33879</cdr:x>
      <cdr:y>0.06278</cdr:y>
    </cdr:from>
    <cdr:to>
      <cdr:x>0.85199</cdr:x>
      <cdr:y>0.13151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2514" y="309264"/>
          <a:ext cx="479055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600" b="1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0.53125</cdr:x>
      <cdr:y>0.06162</cdr:y>
    </cdr:from>
    <cdr:to>
      <cdr:x>0.9476</cdr:x>
      <cdr:y>0.217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0800" y="256342"/>
          <a:ext cx="203045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200" b="1" dirty="0" smtClean="0">
              <a:latin typeface="Calibri" pitchFamily="34" charset="0"/>
              <a:cs typeface="Meta Offc Pro"/>
            </a:rPr>
            <a:t>Unsubsidized </a:t>
          </a:r>
        </a:p>
        <a:p xmlns:a="http://schemas.openxmlformats.org/drawingml/2006/main">
          <a:pPr algn="l"/>
          <a:r>
            <a:rPr lang="en-US" sz="1200" b="1" dirty="0" smtClean="0">
              <a:latin typeface="Calibri" pitchFamily="34" charset="0"/>
              <a:cs typeface="Meta Offc Pro"/>
            </a:rPr>
            <a:t>Marketplace </a:t>
          </a:r>
          <a:r>
            <a:rPr lang="en-US" sz="1200" dirty="0" smtClean="0">
              <a:latin typeface="Calibri" pitchFamily="34" charset="0"/>
              <a:cs typeface="Meta Offc Pro"/>
            </a:rPr>
            <a:t>- </a:t>
          </a:r>
          <a:r>
            <a:rPr lang="en-US" sz="1200" b="1" i="1" dirty="0" smtClean="0">
              <a:latin typeface="Calibri" pitchFamily="34" charset="0"/>
              <a:cs typeface="Meta Offc Pro"/>
            </a:rPr>
            <a:t>14</a:t>
          </a:r>
          <a:r>
            <a:rPr lang="en-US" sz="1100" b="1" i="1" dirty="0" smtClean="0">
              <a:latin typeface="Calibri" pitchFamily="34" charset="0"/>
              <a:cs typeface="Meta Offc Pro"/>
            </a:rPr>
            <a:t>%</a:t>
          </a:r>
          <a:r>
            <a:rPr lang="en-US" sz="1200" dirty="0" smtClean="0">
              <a:latin typeface="Calibri" pitchFamily="34" charset="0"/>
              <a:cs typeface="Meta Offc Pro"/>
            </a:rPr>
            <a:t/>
          </a:r>
          <a:br>
            <a:rPr lang="en-US" sz="1200" dirty="0" smtClean="0">
              <a:latin typeface="Calibri" pitchFamily="34" charset="0"/>
              <a:cs typeface="Meta Offc Pro"/>
            </a:rPr>
          </a:br>
          <a:r>
            <a:rPr lang="en-US" sz="1050" dirty="0" smtClean="0">
              <a:latin typeface="Calibri" pitchFamily="34" charset="0"/>
              <a:cs typeface="Meta Offc Pro"/>
            </a:rPr>
            <a:t>(income ≥ 400% FPL)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0.14239</cdr:x>
      <cdr:y>0.02431</cdr:y>
    </cdr:from>
    <cdr:to>
      <cdr:x>0.85411</cdr:x>
      <cdr:y>0.09774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2326" y="122237"/>
          <a:ext cx="411042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latin typeface="Calibri" pitchFamily="34" charset="0"/>
              <a:cs typeface="Meta Offc Pro"/>
            </a:rPr>
            <a:t>12 month prevalence of disorders by sex: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</cdr:x>
      <cdr:y>0.89394</cdr:y>
    </cdr:from>
    <cdr:to>
      <cdr:x>0.67607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4495800"/>
          <a:ext cx="343876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latin typeface="Calibri" pitchFamily="34" charset="0"/>
              <a:cs typeface="Meta Offc Pro"/>
            </a:rPr>
            <a:t>11.8 Million Women Ages 19 – 49</a:t>
          </a:r>
        </a:p>
      </cdr:txBody>
    </cdr:sp>
  </cdr:relSizeAnchor>
  <cdr:relSizeAnchor xmlns:cdr="http://schemas.openxmlformats.org/drawingml/2006/chartDrawing">
    <cdr:from>
      <cdr:x>0.8742</cdr:x>
      <cdr:y>0.4637</cdr:y>
    </cdr:from>
    <cdr:to>
      <cdr:x>0.89482</cdr:x>
      <cdr:y>0.51572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32725" y="2332037"/>
          <a:ext cx="18473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endParaRPr lang="en-US" sz="1100" dirty="0" err="1" smtClean="0">
            <a:latin typeface="Calibri" pitchFamily="34" charset="0"/>
            <a:cs typeface="Meta Offc Pro"/>
          </a:endParaRPr>
        </a:p>
      </cdr:txBody>
    </cdr:sp>
  </cdr:relSizeAnchor>
  <cdr:relSizeAnchor xmlns:cdr="http://schemas.openxmlformats.org/drawingml/2006/chartDrawing">
    <cdr:from>
      <cdr:x>0.01667</cdr:x>
      <cdr:y>0.56061</cdr:y>
    </cdr:from>
    <cdr:to>
      <cdr:x>0.2463</cdr:x>
      <cdr:y>0.62181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52400" y="2819400"/>
          <a:ext cx="2099736" cy="3077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  <a:cs typeface="Meta Offc Pro"/>
            </a:rPr>
            <a:t>(6.1 Million Women)</a:t>
          </a:r>
        </a:p>
      </cdr:txBody>
    </cdr:sp>
  </cdr:relSizeAnchor>
  <cdr:relSizeAnchor xmlns:cdr="http://schemas.openxmlformats.org/drawingml/2006/chartDrawing">
    <cdr:from>
      <cdr:x>0.6925</cdr:x>
      <cdr:y>0.80303</cdr:y>
    </cdr:from>
    <cdr:to>
      <cdr:x>0.97316</cdr:x>
      <cdr:y>0.94991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332220" y="4038600"/>
          <a:ext cx="2566355" cy="7386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 smtClean="0">
              <a:solidFill>
                <a:schemeClr val="tx1"/>
              </a:solidFill>
              <a:cs typeface="Meta Offc Pro"/>
            </a:rPr>
            <a:t>(</a:t>
          </a:r>
          <a:r>
            <a:rPr lang="en-US" sz="1400" dirty="0" smtClean="0">
              <a:cs typeface="Meta Offc Pro"/>
            </a:rPr>
            <a:t>1.8</a:t>
          </a:r>
          <a:r>
            <a:rPr lang="en-US" sz="1400" dirty="0" smtClean="0">
              <a:solidFill>
                <a:schemeClr val="tx1"/>
              </a:solidFill>
              <a:cs typeface="Meta Offc Pro"/>
            </a:rPr>
            <a:t> Million Women </a:t>
          </a:r>
          <a:r>
            <a:rPr lang="en-US" sz="1400" dirty="0" smtClean="0">
              <a:cs typeface="Meta Offc Pro"/>
            </a:rPr>
            <a:t>-</a:t>
          </a:r>
          <a:endParaRPr lang="en-US" sz="1400" dirty="0" smtClean="0">
            <a:solidFill>
              <a:schemeClr val="tx1"/>
            </a:solidFill>
            <a:cs typeface="Meta Offc Pro"/>
          </a:endParaRPr>
        </a:p>
        <a:p xmlns:a="http://schemas.openxmlformats.org/drawingml/2006/main">
          <a:pPr algn="ctr"/>
          <a:r>
            <a:rPr lang="en-US" sz="1400" dirty="0" smtClean="0">
              <a:cs typeface="Meta Offc Pro"/>
            </a:rPr>
            <a:t>99% reside in states that restrict abortion under Medicaid)</a:t>
          </a:r>
          <a:endParaRPr lang="en-US" sz="1400" dirty="0" smtClean="0">
            <a:solidFill>
              <a:schemeClr val="tx1"/>
            </a:solidFill>
            <a:cs typeface="Meta Offc Pro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D779C-96A4-4D3A-B9E6-D041CAFBB65B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C3033-0E9C-41C8-87BE-4B55B1DFC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4D92E5-9FFA-458A-9BEA-BDF5C2EF3530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E76084-7007-4F9A-9BF5-85CA96B02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208CA-160D-4F22-87FC-39818378DA91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</p:spPr>
        <p:txBody>
          <a:bodyPr lIns="94710" tIns="47354" rIns="94710" bIns="4735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5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56CEB9-1ABB-453E-BC1D-E7D8C4E54390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5DC1E-1C58-483B-91AC-32C98DA13E11}" type="slidenum">
              <a:rPr lang="en-US"/>
              <a:pPr/>
              <a:t>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113158-B00A-4836-8C66-C9CE5C72E959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7188" y="722313"/>
            <a:ext cx="3575050" cy="26812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3084" y="3697185"/>
            <a:ext cx="6584673" cy="5431826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  <a:spcBef>
                <a:spcPts val="429"/>
              </a:spcBef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Figure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429"/>
              </a:spcBef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Figure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223050-B669-4047-BA3A-7FF9534755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76084-7007-4F9A-9BF5-85CA96B02E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88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5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5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7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7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9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5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9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47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83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822960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15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66738"/>
            <a:ext cx="8229600" cy="5559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2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83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738"/>
            <a:ext cx="822960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  <p:sldLayoutId id="2147483679" r:id="rId5"/>
    <p:sldLayoutId id="214748368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2DBD-93D4-4539-AB14-17A66D30AC16}" type="datetimeFigureOut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2/6/2014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48B6-412C-4275-8E26-82762248980D}" type="slidenum">
              <a:rPr lang="en-US" smtClean="0">
                <a:solidFill>
                  <a:srgbClr val="00376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376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re.gov/coverage/preventive-and-screening-servic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ff.org/womens-health-policy/issue-brief/coverage-for-abortion-services-and-the-ac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ff.org/womens-health-policy/issue-brief/coverage-for-abortion-services-and-the-aca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kff.org/health-reform/issue-brief/health-reform-implications-for-womens-access-to-2/" TargetMode="External"/><Relationship Id="rId3" Type="http://schemas.openxmlformats.org/officeDocument/2006/relationships/hyperlink" Target="http://kff.org/health-reform/faq/health-reform-frequently-asked-questions/" TargetMode="External"/><Relationship Id="rId7" Type="http://schemas.openxmlformats.org/officeDocument/2006/relationships/hyperlink" Target="http://kff.org/womens-health-policy/fact-sheet/womens-health-insurance-coverage-fact-sheet/" TargetMode="External"/><Relationship Id="rId2" Type="http://schemas.openxmlformats.org/officeDocument/2006/relationships/hyperlink" Target="http://kff.org/womens-health-polic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ff.org/womens-health-policy/issue-brief/health-reform-implications-for-womens-access-to/" TargetMode="External"/><Relationship Id="rId5" Type="http://schemas.openxmlformats.org/officeDocument/2006/relationships/hyperlink" Target="http://kff.org/womens-health-policy/issue-brief/coverage-for-abortion-services-and-the-aca/" TargetMode="External"/><Relationship Id="rId4" Type="http://schemas.openxmlformats.org/officeDocument/2006/relationships/hyperlink" Target="http://kff.org/womens-health-policy/issue-brief/a-guide-to-the-supreme-courts-review-of-the-contraceptive-coverage-requiremen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rp.org/" TargetMode="External"/><Relationship Id="rId13" Type="http://schemas.openxmlformats.org/officeDocument/2006/relationships/hyperlink" Target="http://images.google.com/imgres?imgurl=http://doctordoe.com/yahoo_site_admin/assets/images/ywca1.291162443_std.JPG&amp;imgrefurl=http://doctordoe.com/resources&amp;usg=__BGGdw6RUG93MfYhFijjzenScvAc=&amp;h=294&amp;w=693&amp;sz=97&amp;hl=en&amp;start=8&amp;sig2=HzWHdX55e7aCjVRMJqUTBQ&amp;tbnid=wPeR6sA7PzCvFM:&amp;tbnh=59&amp;tbnw=139&amp;prev=/images?q=ywca&amp;gbv=2&amp;hl=en&amp;ei=ZMQfS-n2FYfaswOB6diUCg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openxmlformats.org/officeDocument/2006/relationships/hyperlink" Target="http://www.whitehouse.gov/blog" TargetMode="External"/><Relationship Id="rId2" Type="http://schemas.openxmlformats.org/officeDocument/2006/relationships/image" Target="../media/image5.jpeg"/><Relationship Id="rId16" Type="http://schemas.openxmlformats.org/officeDocument/2006/relationships/image" Target="../media/image14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http://www.womenofcolorunited.net/" TargetMode="External"/><Relationship Id="rId5" Type="http://schemas.openxmlformats.org/officeDocument/2006/relationships/hyperlink" Target="http://www.healthreform.gov/" TargetMode="External"/><Relationship Id="rId15" Type="http://schemas.openxmlformats.org/officeDocument/2006/relationships/hyperlink" Target="http://department.monm.edu/aauw/images/AAUW-logo_rev-327-box.jpg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kff.org/health-reform/poll-finding/kaiser-health-tracking-poll-september-2013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id.gov/AffordableCareAct/Medicaid-Moving-Forward-2014/Medicaid-and-CHIP-Eligibility-Levels/medicaid-chip-eligibility-level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ff.org/womens-health-policy/issue-brief/health-reform-implications-for-womens-access-to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vaccines/pubs/ACIP-list.htm" TargetMode="External"/><Relationship Id="rId2" Type="http://schemas.openxmlformats.org/officeDocument/2006/relationships/hyperlink" Target="http://www.uspreventiveservicestaskforce.org/recommendations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rsa.gov/womensguidelin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Health under the Affordable Care Act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Covering Health Reform </a:t>
            </a:r>
            <a:r>
              <a:rPr lang="en-US" dirty="0"/>
              <a:t>Webinar Series For Journalists</a:t>
            </a:r>
          </a:p>
          <a:p>
            <a:r>
              <a:rPr lang="en-US" dirty="0"/>
              <a:t>Presented by the Kaiser Family Foundation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Thursday, February 6, 2014</a:t>
            </a:r>
          </a:p>
          <a:p>
            <a:r>
              <a:rPr lang="en-US" dirty="0" smtClean="0"/>
              <a:t>12:30 p.m. ET – 1:30 p.m. 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does this matter? I</a:t>
            </a:r>
            <a:r>
              <a:rPr lang="en-US" b="1" dirty="0" smtClean="0">
                <a:solidFill>
                  <a:schemeClr val="tx1"/>
                </a:solidFill>
              </a:rPr>
              <a:t>nsurance coverage facilitates use of preventive care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08727532"/>
              </p:ext>
            </p:extLst>
          </p:nvPr>
        </p:nvGraphicFramePr>
        <p:xfrm>
          <a:off x="468313" y="1724025"/>
          <a:ext cx="8205787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8106" y="6331745"/>
            <a:ext cx="7595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 smtClean="0"/>
              <a:t>NOTE:  </a:t>
            </a:r>
            <a:r>
              <a:rPr lang="en-US" sz="1200" dirty="0"/>
              <a:t>Colon cancer screening among </a:t>
            </a:r>
            <a:r>
              <a:rPr lang="en-US" sz="1200" dirty="0" smtClean="0"/>
              <a:t>women ages </a:t>
            </a:r>
            <a:r>
              <a:rPr lang="en-US" sz="1200" dirty="0"/>
              <a:t>50 and older; *Significantly different from private, p</a:t>
            </a:r>
            <a:r>
              <a:rPr lang="en-US" sz="1200" dirty="0" smtClean="0"/>
              <a:t>&lt;.</a:t>
            </a:r>
            <a:r>
              <a:rPr lang="en-US" sz="1200" dirty="0"/>
              <a:t>05. </a:t>
            </a:r>
            <a:endParaRPr lang="en-US" sz="1200" dirty="0" smtClean="0"/>
          </a:p>
          <a:p>
            <a:r>
              <a:rPr lang="en-US" sz="1200" dirty="0" smtClean="0"/>
              <a:t>SOURCE:  </a:t>
            </a:r>
            <a:r>
              <a:rPr lang="en-US" sz="1200" dirty="0"/>
              <a:t>Kaiser Family Foundation, </a:t>
            </a:r>
            <a:r>
              <a:rPr lang="en-US" sz="1200" i="1" dirty="0" smtClean="0"/>
              <a:t>2013</a:t>
            </a:r>
            <a:r>
              <a:rPr lang="en-US" sz="1200" dirty="0" smtClean="0"/>
              <a:t> </a:t>
            </a:r>
            <a:r>
              <a:rPr lang="en-US" sz="1200" i="1" dirty="0"/>
              <a:t>Kaiser Women’s Health Survey</a:t>
            </a:r>
            <a:r>
              <a:rPr lang="en-US" sz="1200" dirty="0"/>
              <a:t>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845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Percent of women reporting they have received screening test in past two years: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8298928" y="4572000"/>
            <a:ext cx="311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*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369584" y="24384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*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4318000" y="3200400"/>
            <a:ext cx="25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*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6309617" y="3593068"/>
            <a:ext cx="319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07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71560" cy="4754880"/>
          </a:xfrm>
        </p:spPr>
        <p:txBody>
          <a:bodyPr>
            <a:normAutofit fontScale="25000" lnSpcReduction="20000"/>
          </a:bodyPr>
          <a:lstStyle/>
          <a:p>
            <a:pPr marL="400050" indent="-400050">
              <a:lnSpc>
                <a:spcPct val="120000"/>
              </a:lnSpc>
              <a:spcBef>
                <a:spcPts val="1200"/>
              </a:spcBef>
            </a:pPr>
            <a:r>
              <a:rPr lang="en-US" sz="9600" dirty="0" smtClean="0">
                <a:solidFill>
                  <a:schemeClr val="tx1"/>
                </a:solidFill>
              </a:rPr>
              <a:t>Pregnancy no longer a pre-existing condition</a:t>
            </a:r>
          </a:p>
          <a:p>
            <a:pPr marL="400050" indent="-400050">
              <a:lnSpc>
                <a:spcPct val="120000"/>
              </a:lnSpc>
              <a:spcBef>
                <a:spcPts val="1200"/>
              </a:spcBef>
            </a:pPr>
            <a:r>
              <a:rPr lang="en-US" sz="9600" dirty="0" smtClean="0">
                <a:solidFill>
                  <a:schemeClr val="tx1"/>
                </a:solidFill>
              </a:rPr>
              <a:t>Maternity and newborn care are essential health benefits</a:t>
            </a:r>
          </a:p>
          <a:p>
            <a:pPr marL="400050" indent="-400050">
              <a:lnSpc>
                <a:spcPct val="120000"/>
              </a:lnSpc>
              <a:spcBef>
                <a:spcPts val="1200"/>
              </a:spcBef>
            </a:pPr>
            <a:r>
              <a:rPr lang="en-US" sz="9600" dirty="0" smtClean="0">
                <a:solidFill>
                  <a:schemeClr val="tx1"/>
                </a:solidFill>
              </a:rPr>
              <a:t>Prenatal care and </a:t>
            </a:r>
            <a:r>
              <a:rPr lang="en-US" sz="9600" dirty="0" smtClean="0"/>
              <a:t>recommended </a:t>
            </a:r>
            <a:r>
              <a:rPr lang="en-US" sz="9600" dirty="0" smtClean="0">
                <a:solidFill>
                  <a:schemeClr val="tx1"/>
                </a:solidFill>
              </a:rPr>
              <a:t>screening services, breastfeeding support now covered without cost-sharing</a:t>
            </a:r>
          </a:p>
          <a:p>
            <a:pPr marL="400050" indent="-400050">
              <a:lnSpc>
                <a:spcPct val="120000"/>
              </a:lnSpc>
              <a:spcBef>
                <a:spcPts val="1200"/>
              </a:spcBef>
            </a:pPr>
            <a:r>
              <a:rPr lang="en-US" sz="9600" dirty="0" smtClean="0">
                <a:solidFill>
                  <a:schemeClr val="tx1"/>
                </a:solidFill>
              </a:rPr>
              <a:t>Medicaid – Pays </a:t>
            </a:r>
            <a:r>
              <a:rPr lang="en-US" sz="9600" dirty="0" smtClean="0"/>
              <a:t>for nearly half of U.S. births</a:t>
            </a:r>
            <a:endParaRPr lang="en-US" sz="7000" dirty="0" smtClean="0">
              <a:solidFill>
                <a:schemeClr val="tx1"/>
              </a:solidFill>
            </a:endParaRPr>
          </a:p>
          <a:p>
            <a:pPr marL="685800" lvl="2" indent="-28575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8000" dirty="0" smtClean="0">
                <a:solidFill>
                  <a:schemeClr val="tx1"/>
                </a:solidFill>
              </a:rPr>
              <a:t>Mandatory coverage of tobacco cessation programs for pregnant women</a:t>
            </a:r>
          </a:p>
          <a:p>
            <a:pPr marL="685800" lvl="2" indent="-28575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8000" dirty="0" smtClean="0">
                <a:solidFill>
                  <a:schemeClr val="tx1"/>
                </a:solidFill>
              </a:rPr>
              <a:t>Optional coverage for freestanding birth centers</a:t>
            </a:r>
          </a:p>
          <a:p>
            <a:pPr marL="685800" lvl="2" indent="-28575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8000" dirty="0" smtClean="0">
                <a:solidFill>
                  <a:schemeClr val="tx1"/>
                </a:solidFill>
              </a:rPr>
              <a:t>Medicaid coverage for all newborns who lack acceptable coverage</a:t>
            </a:r>
          </a:p>
          <a:p>
            <a:pPr marL="400050" indent="-400050">
              <a:lnSpc>
                <a:spcPct val="120000"/>
              </a:lnSpc>
              <a:spcBef>
                <a:spcPts val="1200"/>
              </a:spcBef>
            </a:pPr>
            <a:r>
              <a:rPr lang="en-US" sz="9600" dirty="0" smtClean="0">
                <a:solidFill>
                  <a:schemeClr val="tx1"/>
                </a:solidFill>
              </a:rPr>
              <a:t>Workplace breastfeeding protections for nursing mothers</a:t>
            </a:r>
          </a:p>
          <a:p>
            <a:pPr marL="800100" lvl="1" indent="-400050">
              <a:lnSpc>
                <a:spcPct val="120000"/>
              </a:lnSpc>
              <a:spcBef>
                <a:spcPts val="1200"/>
              </a:spcBef>
            </a:pPr>
            <a:r>
              <a:rPr lang="en-US" sz="8000" dirty="0" smtClean="0"/>
              <a:t>Breaks and private area to express milk</a:t>
            </a:r>
            <a:endParaRPr lang="en-US" sz="8000" dirty="0" smtClean="0">
              <a:solidFill>
                <a:schemeClr val="tx1"/>
              </a:solidFill>
            </a:endParaRPr>
          </a:p>
          <a:p>
            <a:pPr marL="400050" indent="-400050">
              <a:lnSpc>
                <a:spcPct val="120000"/>
              </a:lnSpc>
              <a:buNone/>
            </a:pPr>
            <a:endParaRPr lang="en-US" sz="6400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00160" cy="99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ACA makes important reforms to improve availability of </a:t>
            </a:r>
            <a:r>
              <a:rPr lang="en-US" sz="2800" dirty="0" smtClean="0">
                <a:solidFill>
                  <a:schemeClr val="tx1"/>
                </a:solidFill>
              </a:rPr>
              <a:t>maternity </a:t>
            </a:r>
            <a:r>
              <a:rPr lang="en-US" sz="2800" b="1" dirty="0" smtClean="0">
                <a:solidFill>
                  <a:schemeClr val="tx1"/>
                </a:solidFill>
              </a:rPr>
              <a:t>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0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088842"/>
              </p:ext>
            </p:extLst>
          </p:nvPr>
        </p:nvGraphicFramePr>
        <p:xfrm>
          <a:off x="92075" y="1096963"/>
          <a:ext cx="895985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3760"/>
                </a:solidFill>
              </a:rPr>
              <a:t>NOTE: *Substance Disorders includes nicotine addiction. </a:t>
            </a:r>
          </a:p>
          <a:p>
            <a:r>
              <a:rPr lang="en-US" dirty="0">
                <a:solidFill>
                  <a:srgbClr val="003760"/>
                </a:solidFill>
              </a:rPr>
              <a:t>SOURCE: Comorbidity Survey Replication, updated 2012. </a:t>
            </a:r>
            <a:r>
              <a:rPr lang="en-US" i="1" dirty="0">
                <a:solidFill>
                  <a:srgbClr val="003760"/>
                </a:solidFill>
              </a:rPr>
              <a:t>Journal of the American Academy of Child and Adolescent Psychiatry, </a:t>
            </a:r>
            <a:r>
              <a:rPr lang="en-US" dirty="0">
                <a:solidFill>
                  <a:srgbClr val="003760"/>
                </a:solidFill>
              </a:rPr>
              <a:t>March 2009</a:t>
            </a:r>
            <a:r>
              <a:rPr lang="en-US" dirty="0" smtClean="0">
                <a:solidFill>
                  <a:srgbClr val="003760"/>
                </a:solidFill>
              </a:rPr>
              <a:t>.</a:t>
            </a:r>
            <a:endParaRPr lang="en-US" dirty="0">
              <a:solidFill>
                <a:srgbClr val="0037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ACA’s </a:t>
            </a:r>
            <a:r>
              <a:rPr lang="en-US" dirty="0" smtClean="0"/>
              <a:t>mental health coverage benefit helps women who have </a:t>
            </a:r>
            <a:r>
              <a:rPr lang="en-US" dirty="0"/>
              <a:t>historically lacked coverage for many conditions</a:t>
            </a:r>
          </a:p>
        </p:txBody>
      </p:sp>
    </p:spTree>
    <p:extLst>
      <p:ext uri="{BB962C8B-B14F-4D97-AF65-F5344CB8AC3E}">
        <p14:creationId xmlns:p14="http://schemas.microsoft.com/office/powerpoint/2010/main" val="552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61913"/>
              </p:ext>
            </p:extLst>
          </p:nvPr>
        </p:nvGraphicFramePr>
        <p:xfrm>
          <a:off x="3200398" y="1219200"/>
          <a:ext cx="594360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1"/>
                <a:gridCol w="2971801"/>
              </a:tblGrid>
              <a:tr h="499883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“Welcome to Medicare” preventive visit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Yearly "Wellness" visit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Abdominal aortic aneurysm screening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Alcohol misuse screenings &amp; counseling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Bone mass measurements (bone density)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Cardiovascular disease screenings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Cardiovascular disease (behavioral therapy)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Cervical &amp; vaginal cancer screening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Colorectal cancer screenings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Depression screenings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Diabetes screenings and self-management training 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Glaucoma tests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HIV screening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Mammograms (screening) 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Nutrition therapy services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Obesity screenings &amp; counseling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Sexually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transmitted infections screening &amp; counseling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Vaccinations: Flu, Hepatitis B, Pneumococcal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Tobacco use cessation counseling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9925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www.medicare.gov/coverage/preventive-and-screening-services.html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expands the preventive services that Medicare Part B will cover without cost-sharing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26978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endParaRPr lang="en-US" sz="2800" b="1" dirty="0" smtClean="0"/>
          </a:p>
          <a:p>
            <a:pPr marL="457200" lvl="1" indent="0">
              <a:buNone/>
            </a:pPr>
            <a:endParaRPr lang="en-US" sz="2800" b="1" dirty="0" smtClean="0"/>
          </a:p>
          <a:p>
            <a:pPr marL="457200" lvl="1" indent="0">
              <a:buNone/>
            </a:pPr>
            <a:r>
              <a:rPr lang="en-US" sz="2800" b="1" dirty="0" smtClean="0"/>
              <a:t>Focus on Coverage of Contraception </a:t>
            </a:r>
            <a:r>
              <a:rPr lang="en-US" sz="2800" b="1" dirty="0"/>
              <a:t>and </a:t>
            </a:r>
            <a:r>
              <a:rPr lang="en-US" sz="2800" b="1" dirty="0" smtClean="0"/>
              <a:t>Abortion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200" dirty="0" smtClean="0">
                <a:latin typeface="+mn-lt"/>
                <a:ea typeface="ＭＳ Ｐゴシック" charset="-128"/>
              </a:rPr>
              <a:t>ACA requires coverage of FDA-approved contraceptive methods “as prescribed” for women with no cost sharing. </a:t>
            </a:r>
          </a:p>
          <a:p>
            <a:pPr>
              <a:spcBef>
                <a:spcPts val="1200"/>
              </a:spcBef>
              <a:defRPr/>
            </a:pPr>
            <a:endParaRPr lang="en-US" sz="2200" dirty="0">
              <a:latin typeface="+mn-lt"/>
              <a:ea typeface="ＭＳ Ｐゴシック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dirty="0" smtClean="0">
                <a:latin typeface="+mn-lt"/>
                <a:ea typeface="ＭＳ Ｐゴシック" charset="-128"/>
              </a:rPr>
              <a:t>Includes </a:t>
            </a:r>
            <a:r>
              <a:rPr lang="en-US" sz="2200" dirty="0">
                <a:latin typeface="+mn-lt"/>
                <a:ea typeface="ＭＳ Ｐゴシック" charset="-128"/>
              </a:rPr>
              <a:t>counseling and insertion as well as services related to follow-up and management of side effects, counseling for continued adherence, and device </a:t>
            </a:r>
            <a:r>
              <a:rPr lang="en-US" sz="2200" dirty="0" smtClean="0">
                <a:latin typeface="+mn-lt"/>
                <a:ea typeface="ＭＳ Ｐゴシック" charset="-128"/>
              </a:rPr>
              <a:t>removal</a:t>
            </a:r>
          </a:p>
          <a:p>
            <a:pPr>
              <a:spcBef>
                <a:spcPts val="1200"/>
              </a:spcBef>
              <a:defRPr/>
            </a:pPr>
            <a:endParaRPr lang="en-US" sz="2200" dirty="0" smtClean="0">
              <a:latin typeface="+mn-lt"/>
              <a:ea typeface="ＭＳ Ｐゴシック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dirty="0">
                <a:latin typeface="+mn-lt"/>
                <a:ea typeface="ＭＳ Ｐゴシック" charset="-128"/>
              </a:rPr>
              <a:t>All new plans and </a:t>
            </a:r>
            <a:r>
              <a:rPr lang="en-US" sz="2200" dirty="0" smtClean="0">
                <a:latin typeface="+mn-lt"/>
                <a:ea typeface="ＭＳ Ｐゴシック" charset="-128"/>
              </a:rPr>
              <a:t>for-profit </a:t>
            </a:r>
            <a:r>
              <a:rPr lang="en-US" sz="2200" dirty="0">
                <a:latin typeface="+mn-lt"/>
                <a:ea typeface="ＭＳ Ｐゴシック" charset="-128"/>
              </a:rPr>
              <a:t>employers must </a:t>
            </a:r>
            <a:r>
              <a:rPr lang="en-US" sz="2200" dirty="0" smtClean="0">
                <a:latin typeface="+mn-lt"/>
                <a:ea typeface="ＭＳ Ｐゴシック" charset="-128"/>
              </a:rPr>
              <a:t>cover contraceptives</a:t>
            </a:r>
          </a:p>
          <a:p>
            <a:pPr>
              <a:spcBef>
                <a:spcPts val="1200"/>
              </a:spcBef>
              <a:defRPr/>
            </a:pPr>
            <a:endParaRPr lang="en-US" sz="2200" dirty="0">
              <a:latin typeface="+mn-lt"/>
              <a:ea typeface="ＭＳ Ｐゴシック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dirty="0" smtClean="0">
                <a:latin typeface="+mn-lt"/>
                <a:ea typeface="ＭＳ Ｐゴシック" charset="-128"/>
              </a:rPr>
              <a:t>Exemptions </a:t>
            </a:r>
            <a:r>
              <a:rPr lang="en-US" sz="2200" dirty="0">
                <a:latin typeface="+mn-lt"/>
                <a:ea typeface="ＭＳ Ｐゴシック" charset="-128"/>
              </a:rPr>
              <a:t>and </a:t>
            </a:r>
            <a:r>
              <a:rPr lang="en-US" sz="2200" dirty="0" smtClean="0">
                <a:latin typeface="+mn-lt"/>
                <a:ea typeface="ＭＳ Ｐゴシック" charset="-128"/>
              </a:rPr>
              <a:t>accommodations </a:t>
            </a:r>
            <a:r>
              <a:rPr lang="en-US" sz="2200" dirty="0">
                <a:latin typeface="+mn-lt"/>
                <a:ea typeface="ＭＳ Ｐゴシック" charset="-128"/>
              </a:rPr>
              <a:t>for certain religious and </a:t>
            </a:r>
            <a:r>
              <a:rPr lang="en-US" sz="2200" dirty="0" smtClean="0">
                <a:latin typeface="+mn-lt"/>
                <a:ea typeface="ＭＳ Ｐゴシック" charset="-128"/>
              </a:rPr>
              <a:t>affiliated </a:t>
            </a:r>
            <a:r>
              <a:rPr lang="en-US" sz="2200" dirty="0">
                <a:latin typeface="+mn-lt"/>
                <a:ea typeface="ＭＳ Ｐゴシック" charset="-128"/>
              </a:rPr>
              <a:t>nonprofits</a:t>
            </a:r>
          </a:p>
          <a:p>
            <a:endParaRPr lang="en-US" sz="2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Contraceptive Coverage: What does it include?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6646"/>
              </p:ext>
            </p:extLst>
          </p:nvPr>
        </p:nvGraphicFramePr>
        <p:xfrm>
          <a:off x="533400" y="1045227"/>
          <a:ext cx="8153400" cy="5165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238"/>
                <a:gridCol w="3373821"/>
                <a:gridCol w="1509341"/>
              </a:tblGrid>
              <a:tr h="44122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Contraceptive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Costs</a:t>
                      </a:r>
                      <a:endParaRPr lang="en-US" dirty="0"/>
                    </a:p>
                  </a:txBody>
                  <a:tcPr/>
                </a:tc>
              </a:tr>
              <a:tr h="302306">
                <a:tc rowSpan="5">
                  <a:txBody>
                    <a:bodyPr/>
                    <a:lstStyle/>
                    <a:p>
                      <a:r>
                        <a:rPr lang="en-US" sz="1600" b="1" dirty="0" smtClean="0"/>
                        <a:t>Barrier Methods</a:t>
                      </a:r>
                      <a:endParaRPr lang="en-US" sz="1600" b="1" dirty="0"/>
                    </a:p>
                  </a:txBody>
                  <a:tcPr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Diaphragm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$15-$75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Sponge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$9-15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Cervical</a:t>
                      </a:r>
                      <a:r>
                        <a:rPr lang="en-US" sz="1400" b="1" baseline="0" dirty="0" smtClean="0"/>
                        <a:t> Cap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$60-$75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Spermicide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$8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Female Condom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$4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rowSpan="4">
                  <a:txBody>
                    <a:bodyPr/>
                    <a:lstStyle/>
                    <a:p>
                      <a:r>
                        <a:rPr lang="en-US" sz="1600" b="1" dirty="0" smtClean="0"/>
                        <a:t>Hormonal Methods </a:t>
                      </a:r>
                      <a:endParaRPr lang="en-US" sz="1600" b="1" dirty="0"/>
                    </a:p>
                  </a:txBody>
                  <a:tcPr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Oral Contraceptives (Pills)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$15-$50 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Birth Control Patch (Ortho </a:t>
                      </a:r>
                      <a:r>
                        <a:rPr lang="en-US" sz="1400" b="1" baseline="0" dirty="0" err="1" smtClean="0"/>
                        <a:t>Evra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$15-$80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Birth Control Ring (</a:t>
                      </a:r>
                      <a:r>
                        <a:rPr lang="en-US" sz="1400" b="1" dirty="0" err="1" smtClean="0"/>
                        <a:t>NuvaRing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$15-$80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Birth Control Shot</a:t>
                      </a:r>
                      <a:r>
                        <a:rPr lang="en-US" sz="1400" b="1" baseline="0" dirty="0" smtClean="0"/>
                        <a:t> (Depo-Provera)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$35-$100</a:t>
                      </a:r>
                      <a:endParaRPr lang="en-US" sz="1400" b="1" dirty="0"/>
                    </a:p>
                  </a:txBody>
                  <a:tcPr/>
                </a:tc>
              </a:tr>
              <a:tr h="513920">
                <a:tc rowSpan="2">
                  <a:txBody>
                    <a:bodyPr/>
                    <a:lstStyle/>
                    <a:p>
                      <a:r>
                        <a:rPr lang="en-US" sz="1600" b="1" dirty="0" smtClean="0"/>
                        <a:t>Emergency Contraception </a:t>
                      </a:r>
                      <a:endParaRPr lang="en-US" sz="1600" b="1" dirty="0"/>
                    </a:p>
                  </a:txBody>
                  <a:tcPr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Plan B</a:t>
                      </a:r>
                      <a:r>
                        <a:rPr lang="en-US" sz="1400" b="1" baseline="0" dirty="0" smtClean="0"/>
                        <a:t> – One Step, Next Choice, </a:t>
                      </a:r>
                      <a:r>
                        <a:rPr lang="en-US" sz="1400" b="1" baseline="0" dirty="0" err="1" smtClean="0"/>
                        <a:t>Levonorgesterol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$35-$60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ella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$55</a:t>
                      </a:r>
                      <a:endParaRPr lang="en-US" sz="1400" b="1" dirty="0"/>
                    </a:p>
                  </a:txBody>
                  <a:tcPr/>
                </a:tc>
              </a:tr>
              <a:tr h="513920">
                <a:tc rowSpan="2">
                  <a:txBody>
                    <a:bodyPr/>
                    <a:lstStyle/>
                    <a:p>
                      <a:r>
                        <a:rPr lang="en-US" sz="1600" b="1" dirty="0" smtClean="0"/>
                        <a:t>Implanted Devices</a:t>
                      </a:r>
                      <a:endParaRPr lang="en-US" sz="1600" b="1" dirty="0"/>
                    </a:p>
                  </a:txBody>
                  <a:tcPr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Intrauterine</a:t>
                      </a:r>
                      <a:r>
                        <a:rPr lang="en-US" sz="1400" b="1" baseline="0" dirty="0" smtClean="0"/>
                        <a:t> device – </a:t>
                      </a:r>
                      <a:r>
                        <a:rPr lang="en-US" sz="1400" b="1" baseline="0" dirty="0" err="1" smtClean="0"/>
                        <a:t>ParaGard</a:t>
                      </a:r>
                      <a:r>
                        <a:rPr lang="en-US" sz="1400" b="1" baseline="0" dirty="0" smtClean="0"/>
                        <a:t>, Hormonal IUD- </a:t>
                      </a:r>
                      <a:r>
                        <a:rPr lang="en-US" sz="1400" b="1" baseline="0" dirty="0" err="1" smtClean="0"/>
                        <a:t>Mirena</a:t>
                      </a:r>
                      <a:r>
                        <a:rPr lang="en-US" sz="1400" b="1" baseline="0" dirty="0" smtClean="0"/>
                        <a:t>, </a:t>
                      </a:r>
                      <a:r>
                        <a:rPr lang="en-US" sz="1400" b="1" baseline="0" dirty="0" err="1" smtClean="0"/>
                        <a:t>Skyla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$500-$1000</a:t>
                      </a:r>
                      <a:endParaRPr lang="en-US" sz="1400" b="1" dirty="0"/>
                    </a:p>
                  </a:txBody>
                  <a:tcPr/>
                </a:tc>
              </a:tr>
              <a:tr h="302306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Implantable Rods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$400-$800</a:t>
                      </a:r>
                      <a:endParaRPr lang="en-US" sz="1400" b="1" dirty="0"/>
                    </a:p>
                  </a:txBody>
                  <a:tcPr/>
                </a:tc>
              </a:tr>
              <a:tr h="3325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Sterilization for</a:t>
                      </a:r>
                      <a:r>
                        <a:rPr lang="en-US" sz="1600" b="1" baseline="0" dirty="0" smtClean="0"/>
                        <a:t> Women</a:t>
                      </a:r>
                      <a:endParaRPr lang="en-US" sz="1600" b="1" dirty="0"/>
                    </a:p>
                  </a:txBody>
                  <a:tcPr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Procedure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$1500</a:t>
                      </a:r>
                      <a:r>
                        <a:rPr lang="en-US" sz="1400" b="1" baseline="0" dirty="0" smtClean="0"/>
                        <a:t> - $6000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NOTE: A woman’s reproductive life spans approximately 30 years.</a:t>
            </a:r>
          </a:p>
          <a:p>
            <a:r>
              <a:rPr lang="en-US" dirty="0" smtClean="0"/>
              <a:t>SOURCE: Planned Parenthood, Birth </a:t>
            </a:r>
            <a:r>
              <a:rPr lang="en-US" dirty="0"/>
              <a:t>Control, http://www.plannedparenthood.org/health-topics/birth-control-4211.htm.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" y="76200"/>
            <a:ext cx="8961120" cy="609600"/>
          </a:xfrm>
        </p:spPr>
        <p:txBody>
          <a:bodyPr/>
          <a:lstStyle/>
          <a:p>
            <a:r>
              <a:rPr lang="en-US" dirty="0" smtClean="0"/>
              <a:t>FDA Approved Contraceptive Services and Supplies - Covered without Cost-Sharing</a:t>
            </a:r>
            <a:endParaRPr lang="en-US" dirty="0"/>
          </a:p>
        </p:txBody>
      </p:sp>
      <p:pic>
        <p:nvPicPr>
          <p:cNvPr id="7" name="Picture 14" descr="http://www.plannedparenthood.org/images/PPFA/080000-diaphra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1863512"/>
            <a:ext cx="914400" cy="8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www.plannedparenthood.org/images/PPFA/080000-spermic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1" y="2338849"/>
            <a:ext cx="871889" cy="6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lannedparenthood.org/images/PPFA/health-040930-birthcontrol-pa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48678"/>
            <a:ext cx="870924" cy="6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lannedparenthood.org/images/PPFA/080000-p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389195"/>
            <a:ext cx="6966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plannedparenthood.org/images/PPFA/health-040930-birthcontrol-r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7" y="3389195"/>
            <a:ext cx="912833" cy="6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plannedparenthood.org/images/PPFA/080000-sh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65" y="3538081"/>
            <a:ext cx="677873" cy="5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602" y="4584481"/>
            <a:ext cx="642938" cy="33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665" y="4563526"/>
            <a:ext cx="94606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plannedparenthood.org/images/PPFA/health-061012-implan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16" y="5257298"/>
            <a:ext cx="685800" cy="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araGard IU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01" y="5339041"/>
            <a:ext cx="546887" cy="4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irena IU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55" y="5512747"/>
            <a:ext cx="432397" cy="3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plannedparenthood.org/images/PPFA/080000-Spon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913985"/>
            <a:ext cx="875816" cy="6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Placeholder 1072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442960" cy="548640"/>
          </a:xfrm>
        </p:spPr>
        <p:txBody>
          <a:bodyPr/>
          <a:lstStyle/>
          <a:p>
            <a:r>
              <a:rPr lang="en-US" dirty="0" smtClean="0"/>
              <a:t>NOTE: </a:t>
            </a:r>
            <a:r>
              <a:rPr lang="en-US" dirty="0"/>
              <a:t>This requirement applies to  employers with fifty or more </a:t>
            </a:r>
            <a:r>
              <a:rPr lang="en-US" dirty="0" smtClean="0"/>
              <a:t>employees</a:t>
            </a:r>
            <a:r>
              <a:rPr lang="en-US" dirty="0"/>
              <a:t> unless they are offering coverage through a grandfathered plan. Small employers (less than fifty employees) are not penalized for not offering health insurance to their workers. However, if a small employer does provide health insurance it must cover preventive services, including contraceptives for women.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Contraceptive Coverage: </a:t>
            </a:r>
            <a:r>
              <a:rPr lang="en-US" dirty="0" smtClean="0"/>
              <a:t>Exemptions and Accommodations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14600" y="1143000"/>
            <a:ext cx="2443635" cy="1066800"/>
          </a:xfrm>
          <a:prstGeom prst="round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 Profit Employers: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 Exemptions or Accommodations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6600" y="4594076"/>
            <a:ext cx="2209800" cy="124733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Employer must include contraceptive coverage or face a penalty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9653" y="4088807"/>
            <a:ext cx="1981200" cy="17525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/>
              <a:t>Employer is not required to cover contraceptives; Employees/Dependents do not have guaranteed contraceptive coverage.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781800" y="5029200"/>
            <a:ext cx="2362200" cy="81220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b="1" dirty="0" smtClean="0"/>
              <a:t>Employer not obligated to purchase contraceptive coverage: Insurer or TPA must  pay for </a:t>
            </a:r>
          </a:p>
          <a:p>
            <a:pPr algn="ctr"/>
            <a:r>
              <a:rPr lang="en-US" sz="1200" b="1" dirty="0" smtClean="0"/>
              <a:t>coverage for workers/dependents.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315200" y="2819400"/>
            <a:ext cx="1616186" cy="7888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Employer  objects to contraceptives on religious grounds </a:t>
            </a:r>
            <a:endParaRPr lang="en-US" sz="12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7162800" y="4114800"/>
            <a:ext cx="1838338" cy="67102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  <a:p>
            <a:pPr algn="ctr"/>
            <a:r>
              <a:rPr lang="en-US" sz="1200" b="1" dirty="0" smtClean="0"/>
              <a:t>Self-Certify </a:t>
            </a:r>
            <a:r>
              <a:rPr lang="en-US" sz="1200" b="1" dirty="0"/>
              <a:t>and notify insurer or third party administrator  (</a:t>
            </a:r>
            <a:r>
              <a:rPr lang="en-US" sz="1200" b="1" dirty="0" smtClean="0"/>
              <a:t>TPA</a:t>
            </a:r>
            <a:r>
              <a:rPr lang="en-US" sz="1200" b="1" dirty="0"/>
              <a:t>)</a:t>
            </a:r>
          </a:p>
          <a:p>
            <a:pPr algn="ctr"/>
            <a:endParaRPr lang="en-US" sz="12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5410200" y="2819400"/>
            <a:ext cx="1524000" cy="79025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No religious objection to contraception</a:t>
            </a:r>
            <a:endParaRPr lang="en-US" sz="12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362200" y="533400"/>
            <a:ext cx="0" cy="54102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0"/>
          </p:cNvCxnSpPr>
          <p:nvPr/>
        </p:nvCxnSpPr>
        <p:spPr>
          <a:xfrm flipH="1">
            <a:off x="4381500" y="2362200"/>
            <a:ext cx="1181101" cy="2231876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705600" y="2438400"/>
            <a:ext cx="609600" cy="381000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2"/>
            <a:endCxn id="28" idx="0"/>
          </p:cNvCxnSpPr>
          <p:nvPr/>
        </p:nvCxnSpPr>
        <p:spPr>
          <a:xfrm>
            <a:off x="8116845" y="2514600"/>
            <a:ext cx="6448" cy="304800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572000" y="3657600"/>
            <a:ext cx="990600" cy="936476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686800" y="3657600"/>
            <a:ext cx="0" cy="431207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8" idx="2"/>
          </p:cNvCxnSpPr>
          <p:nvPr/>
        </p:nvCxnSpPr>
        <p:spPr>
          <a:xfrm>
            <a:off x="3736418" y="2209800"/>
            <a:ext cx="530782" cy="2384276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04800" y="1143000"/>
            <a:ext cx="1676400" cy="1066800"/>
          </a:xfrm>
          <a:prstGeom prst="round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Nonprofit Houses of Worship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39000" y="2008262"/>
            <a:ext cx="1755690" cy="506338"/>
          </a:xfrm>
          <a:prstGeom prst="round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Religiously Affiliated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5800" y="685800"/>
            <a:ext cx="985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Meta Offc Pro"/>
              </a:rPr>
              <a:t>Exempt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942364" y="1066800"/>
            <a:ext cx="2363436" cy="627582"/>
          </a:xfrm>
          <a:prstGeom prst="round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Nonprofit Employers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334000" y="2008262"/>
            <a:ext cx="1295400" cy="506338"/>
          </a:xfrm>
          <a:prstGeom prst="round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Secular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68" name="Straight Arrow Connector 1067"/>
          <p:cNvCxnSpPr>
            <a:endCxn id="114" idx="3"/>
          </p:cNvCxnSpPr>
          <p:nvPr/>
        </p:nvCxnSpPr>
        <p:spPr>
          <a:xfrm flipH="1">
            <a:off x="6629400" y="1694382"/>
            <a:ext cx="342900" cy="567049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Arrow Connector 1069"/>
          <p:cNvCxnSpPr>
            <a:endCxn id="9" idx="1"/>
          </p:cNvCxnSpPr>
          <p:nvPr/>
        </p:nvCxnSpPr>
        <p:spPr>
          <a:xfrm>
            <a:off x="6972300" y="1676400"/>
            <a:ext cx="266700" cy="585031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TextBox 58"/>
          <p:cNvSpPr txBox="1"/>
          <p:nvPr/>
        </p:nvSpPr>
        <p:spPr>
          <a:xfrm>
            <a:off x="6828303" y="3638490"/>
            <a:ext cx="193469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Meta Offc Pro"/>
              </a:rPr>
              <a:t>Accommodation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8688528" y="4785823"/>
            <a:ext cx="0" cy="243377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82510" y="685800"/>
            <a:ext cx="13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Meta Offc Pro"/>
              </a:rPr>
              <a:t>Mandatory</a:t>
            </a:r>
          </a:p>
        </p:txBody>
      </p:sp>
      <p:cxnSp>
        <p:nvCxnSpPr>
          <p:cNvPr id="31" name="Straight Arrow Connector 30"/>
          <p:cNvCxnSpPr>
            <a:stCxn id="10" idx="2"/>
            <a:endCxn id="13" idx="0"/>
          </p:cNvCxnSpPr>
          <p:nvPr/>
        </p:nvCxnSpPr>
        <p:spPr>
          <a:xfrm>
            <a:off x="1143000" y="2209800"/>
            <a:ext cx="17253" cy="1879007"/>
          </a:xfrm>
          <a:prstGeom prst="straightConnector1">
            <a:avLst/>
          </a:prstGeom>
          <a:ln w="3175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SOURCE: Kaiser Family Foundation, </a:t>
            </a:r>
            <a:r>
              <a:rPr lang="en-US" i="1" dirty="0"/>
              <a:t>A Guide to the Supreme Court’s Review of the Contraceptive Coverage Requirement</a:t>
            </a:r>
            <a:r>
              <a:rPr lang="en-US" dirty="0"/>
              <a:t>, Dec. 2013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for-profit corporations have </a:t>
            </a:r>
            <a:r>
              <a:rPr lang="en-US" dirty="0"/>
              <a:t>religious </a:t>
            </a:r>
            <a:r>
              <a:rPr lang="en-US" dirty="0" smtClean="0"/>
              <a:t>rights?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Supreme </a:t>
            </a:r>
            <a:r>
              <a:rPr lang="en-US" dirty="0" smtClean="0"/>
              <a:t>Court  - Oral Argument 3/25/14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52275"/>
              </p:ext>
            </p:extLst>
          </p:nvPr>
        </p:nvGraphicFramePr>
        <p:xfrm>
          <a:off x="381000" y="1447800"/>
          <a:ext cx="8221289" cy="481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1251"/>
                <a:gridCol w="2382799"/>
                <a:gridCol w="3197239"/>
              </a:tblGrid>
              <a:tr h="384404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45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Case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025" marR="73025" marT="8890" marB="889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45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/>
                          <a:cs typeface="Times New Roman"/>
                        </a:rPr>
                        <a:t>Plaintiff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8890" marB="889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45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/>
                          <a:cs typeface="Times New Roman"/>
                        </a:rPr>
                        <a:t>Claim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8890" marB="8890">
                    <a:solidFill>
                      <a:schemeClr val="accent5"/>
                    </a:solidFill>
                  </a:tcPr>
                </a:tc>
              </a:tr>
              <a:tr h="2358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Hobby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Lobby, Inc.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Sebelius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3025" marR="73025" marT="8890" marB="88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Green family, Protestants of Oklahoma, own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Hobby Lobby, a national chain of craft stores with over 500 stores in over 41 states and over 13,000 employees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8890" marB="88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Greens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object to providing health insurance coverage for Ella, Plan B, and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IUDs because it is against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their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religious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beliefs and the requirement violates the Religious Freedom Restoration Act (RFRA)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the First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Amendment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8890" marB="8890">
                    <a:solidFill>
                      <a:schemeClr val="bg1"/>
                    </a:solidFill>
                  </a:tcPr>
                </a:tc>
              </a:tr>
              <a:tr h="20757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Conestoga Wood Specialties Corp. v.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Sebelius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8890" marB="88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Hahn family, Mennonites of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Pennsylvania, own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Conestoga Woods Specialties which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manufactures wood cabinets and has 950 full time employees.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8890" marB="88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Hahns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object to providing health insurance coverage for Plan B and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Ella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 it is against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their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religious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beliefs and the requirement violates RFRA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 First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Amendment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/>
                        <a:cs typeface="Times New Roman"/>
                      </a:endParaRPr>
                    </a:p>
                  </a:txBody>
                  <a:tcPr marL="73025" marR="73025" marT="8890" marB="88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://media.salon.com/2013/04/hobby-lobby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49586"/>
            <a:ext cx="227136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JmOOvd55jOo/T2qFGV_TtQI/AAAAAAAAAn8/2bC9uvfJze8/s1600/CWSCsm411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2565091" cy="5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600200"/>
            <a:ext cx="6324600" cy="452628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The Religious Freedom Restoration Act of 1993 (RFRA) provides that the government “</a:t>
            </a:r>
            <a:r>
              <a:rPr lang="en-US" sz="2800" b="1" dirty="0" smtClean="0">
                <a:solidFill>
                  <a:schemeClr val="accent3"/>
                </a:solidFill>
              </a:rPr>
              <a:t>shall not substantially burden a </a:t>
            </a:r>
            <a:r>
              <a:rPr lang="en-US" sz="2800" b="1" u="sng" dirty="0" smtClean="0">
                <a:solidFill>
                  <a:schemeClr val="accent3"/>
                </a:solidFill>
              </a:rPr>
              <a:t>person’s</a:t>
            </a:r>
            <a:r>
              <a:rPr lang="en-US" sz="2800" b="1" dirty="0" smtClean="0">
                <a:solidFill>
                  <a:schemeClr val="accent3"/>
                </a:solidFill>
              </a:rPr>
              <a:t> exercise of religion</a:t>
            </a:r>
            <a:r>
              <a:rPr lang="en-US" sz="2800" dirty="0" smtClean="0">
                <a:solidFill>
                  <a:schemeClr val="accent3"/>
                </a:solidFill>
              </a:rPr>
              <a:t>” unless that burden is the </a:t>
            </a:r>
            <a:r>
              <a:rPr lang="en-US" sz="2800" b="1" dirty="0" smtClean="0">
                <a:solidFill>
                  <a:schemeClr val="accent3"/>
                </a:solidFill>
              </a:rPr>
              <a:t>least restrictive means</a:t>
            </a:r>
            <a:r>
              <a:rPr lang="en-US" sz="2800" dirty="0" smtClean="0">
                <a:solidFill>
                  <a:schemeClr val="accent3"/>
                </a:solidFill>
              </a:rPr>
              <a:t> to further a </a:t>
            </a:r>
            <a:r>
              <a:rPr lang="en-US" sz="2800" b="1" dirty="0" smtClean="0">
                <a:solidFill>
                  <a:schemeClr val="accent3"/>
                </a:solidFill>
              </a:rPr>
              <a:t>compelling governmental interest</a:t>
            </a:r>
            <a:r>
              <a:rPr lang="en-US" sz="2800" dirty="0" smtClean="0">
                <a:solidFill>
                  <a:schemeClr val="accent3"/>
                </a:solidFill>
              </a:rPr>
              <a:t>. 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/>
              <a:t>http://www.law.cornell.edu/uscode/text/42/chapter-21B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Freedom Restoration Act of 1993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6503" y="3657599"/>
            <a:ext cx="2209800" cy="298989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Alina Salganicoff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Vice President and Director of Women’s Health Policy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Speakers from the Kaiser Family Foundation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2"/>
          </p:nvPr>
        </p:nvSpPr>
        <p:spPr>
          <a:xfrm>
            <a:off x="6248400" y="3657599"/>
            <a:ext cx="2133600" cy="2899411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Penny Duckham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Executive Director, Media Fellowships Program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493553" y="3657598"/>
            <a:ext cx="2209800" cy="30518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Laurie Sobel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Senior Policy Analyst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914400"/>
            <a:ext cx="1866900" cy="2489200"/>
          </a:xfrm>
          <a:prstGeom prst="rect">
            <a:avLst/>
          </a:prstGeom>
        </p:spPr>
      </p:pic>
      <p:pic>
        <p:nvPicPr>
          <p:cNvPr id="1026" name="Picture 2" descr="L:\COMMUNICATIONS\Online Communications\Kff.org Webcasts &amp; Multimedia\Webinars\ACA Series of Webinars for Journalists\7 - Feb. 6 webinar\alina 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3" y="914400"/>
            <a:ext cx="1931194" cy="25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COMMUNICATIONS\Online Communications\Kff.org Webcasts &amp; Multimedia\Webinars\ACA Series of Webinars for Journalists\7 - Feb. 6 webinar\laurie1206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67" y="914400"/>
            <a:ext cx="1828504" cy="25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Kaiser Family Foundation, </a:t>
            </a:r>
            <a:r>
              <a:rPr lang="en-US" i="1" dirty="0" smtClean="0"/>
              <a:t>A Guide to the Supreme Court’s Review of the Contraceptive Coverage Requirement</a:t>
            </a:r>
            <a:r>
              <a:rPr lang="en-US" dirty="0" smtClean="0"/>
              <a:t>, Dec.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What the Supreme Court Must Consider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0116"/>
              </p:ext>
            </p:extLst>
          </p:nvPr>
        </p:nvGraphicFramePr>
        <p:xfrm>
          <a:off x="92075" y="1096963"/>
          <a:ext cx="895985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3400" y="5181600"/>
            <a:ext cx="3505200" cy="4572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Does not violate RFRA</a:t>
            </a:r>
            <a:endParaRPr lang="en-US" b="1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5181600"/>
            <a:ext cx="35052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</a:pPr>
            <a:r>
              <a:rPr lang="en-US" b="1" dirty="0" smtClean="0">
                <a:solidFill>
                  <a:srgbClr val="FFFFFF"/>
                </a:solidFill>
                <a:ea typeface="ＭＳ Ｐゴシック"/>
                <a:cs typeface="Times New Roman"/>
              </a:rPr>
              <a:t>Violates RFRA</a:t>
            </a:r>
            <a:endParaRPr lang="en-US" b="1" dirty="0">
              <a:solidFill>
                <a:srgbClr val="000000"/>
              </a:solidFill>
              <a:ea typeface="ＭＳ Ｐゴシック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4152900"/>
            <a:ext cx="0" cy="952500"/>
          </a:xfrm>
          <a:prstGeom prst="straightConnector1">
            <a:avLst/>
          </a:prstGeom>
          <a:ln w="25400" cmpd="sng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4114800"/>
            <a:ext cx="0" cy="990600"/>
          </a:xfrm>
          <a:prstGeom prst="straightConnector1">
            <a:avLst/>
          </a:prstGeom>
          <a:ln w="25400" cmpd="sng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4114800"/>
            <a:ext cx="4038599" cy="1219200"/>
          </a:xfrm>
          <a:prstGeom prst="straightConnector1">
            <a:avLst/>
          </a:prstGeom>
          <a:ln w="25400" cmpd="sng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153400" y="4114800"/>
            <a:ext cx="0" cy="9906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91200" y="4114800"/>
            <a:ext cx="0" cy="99060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29400" y="412640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YES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400" y="297180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YES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2971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YES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5000" y="297180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YES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" y="414486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41529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1800" y="414188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NO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01000" y="41880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25189"/>
                </a:solidFill>
                <a:cs typeface="Meta Offc Pro"/>
              </a:rPr>
              <a:t>NO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1143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cs typeface="Meta Offc Pro"/>
              </a:rPr>
              <a:t>Burden on Employer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6800" y="1143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cs typeface="Meta Offc Pro"/>
              </a:rPr>
              <a:t>Burden on Government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2400" y="1600200"/>
            <a:ext cx="4114800" cy="0"/>
          </a:xfrm>
          <a:prstGeom prst="line">
            <a:avLst/>
          </a:prstGeom>
          <a:ln w="254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76800" y="1604486"/>
            <a:ext cx="4114800" cy="0"/>
          </a:xfrm>
          <a:prstGeom prst="line">
            <a:avLst/>
          </a:prstGeom>
          <a:ln w="254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" y="1828800"/>
            <a:ext cx="62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Meta Offc Pro"/>
              </a:rPr>
              <a:t>1.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1386" y="1761412"/>
            <a:ext cx="62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Meta Offc Pro"/>
              </a:rPr>
              <a:t>4.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94563" y="1710292"/>
            <a:ext cx="62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Meta Offc Pro"/>
              </a:rPr>
              <a:t>3.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16986" y="1723714"/>
            <a:ext cx="62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Meta Offc Pro"/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2530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097280"/>
            <a:ext cx="73152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d</a:t>
            </a:r>
            <a:r>
              <a:rPr lang="en-US" b="1" dirty="0" smtClean="0"/>
              <a:t>ecision in favor of granting for profit corporations religious rights could have far-reaching consequences: </a:t>
            </a:r>
          </a:p>
          <a:p>
            <a:endParaRPr lang="en-US" dirty="0"/>
          </a:p>
          <a:p>
            <a:r>
              <a:rPr lang="en-US" dirty="0" smtClean="0"/>
              <a:t>Some </a:t>
            </a:r>
            <a:r>
              <a:rPr lang="en-US" dirty="0"/>
              <a:t>business owners may have religious beliefs that conflict </a:t>
            </a:r>
            <a:r>
              <a:rPr lang="en-US" dirty="0" smtClean="0"/>
              <a:t>with various aspects of health care, including: </a:t>
            </a:r>
            <a:r>
              <a:rPr lang="en-US" dirty="0"/>
              <a:t>blood transfusions, vaccinations, infertility treatments, psychiatry treatment and drugs, and health insurance all together. </a:t>
            </a:r>
          </a:p>
          <a:p>
            <a:endParaRPr lang="en-US" dirty="0" smtClean="0"/>
          </a:p>
          <a:p>
            <a:r>
              <a:rPr lang="en-US" dirty="0" smtClean="0"/>
              <a:t>Employers could ask to “opt out” of civil rights laws including:</a:t>
            </a:r>
          </a:p>
          <a:p>
            <a:pPr lvl="1"/>
            <a:r>
              <a:rPr lang="en-US" dirty="0" smtClean="0"/>
              <a:t>Laws meant to protect people from employment and housing discrimination based on race, gender, religion, national origin, or pregnancy.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52400"/>
            <a:ext cx="8961120" cy="914400"/>
          </a:xfrm>
        </p:spPr>
        <p:txBody>
          <a:bodyPr/>
          <a:lstStyle/>
          <a:p>
            <a:r>
              <a:rPr lang="en-US" dirty="0"/>
              <a:t>Broader Ramifications of the Decision Beyond Health </a:t>
            </a:r>
            <a:r>
              <a:rPr lang="en-US" dirty="0" smtClean="0"/>
              <a:t>Care: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321040" cy="548640"/>
          </a:xfrm>
        </p:spPr>
        <p:txBody>
          <a:bodyPr/>
          <a:lstStyle/>
          <a:p>
            <a:r>
              <a:rPr lang="en-US" dirty="0" smtClean="0"/>
              <a:t>SOURCE: Kaiser Family Foundation, </a:t>
            </a:r>
            <a:r>
              <a:rPr lang="en-US" i="1" dirty="0" smtClean="0"/>
              <a:t>A Guide to the Supreme Court’s Review of the Contraceptive Coverage Requirement</a:t>
            </a:r>
            <a:r>
              <a:rPr lang="en-US" dirty="0" smtClean="0"/>
              <a:t>, Dec.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66800"/>
            <a:ext cx="8961120" cy="4696670"/>
          </a:xfr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Abortion explicitly banned as an essential health benefit</a:t>
            </a:r>
          </a:p>
          <a:p>
            <a:pPr lvl="1">
              <a:buFont typeface="Arial" pitchFamily="34" charset="0"/>
              <a:buChar char="•"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b="1" dirty="0" smtClean="0"/>
              <a:t>State policy also shapes coverage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Medicaid:  </a:t>
            </a:r>
          </a:p>
          <a:p>
            <a:pPr lvl="3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tx1"/>
                </a:solidFill>
              </a:rPr>
              <a:t>The Hyde Amendment limits the use of federal funds (including tax credits and subsidies) to abortion coverage only in the cases of rape, incest, life endangerment   </a:t>
            </a:r>
            <a:endParaRPr lang="en-US" sz="1800" dirty="0"/>
          </a:p>
          <a:p>
            <a:pPr marL="1371600" lvl="3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State Marketplaces and Private Insurance:</a:t>
            </a:r>
          </a:p>
          <a:p>
            <a:pPr lvl="3">
              <a:buFont typeface="Calibri" pitchFamily="34" charset="0"/>
              <a:buChar char="–"/>
            </a:pPr>
            <a:r>
              <a:rPr lang="en-US" sz="1800" dirty="0" smtClean="0">
                <a:solidFill>
                  <a:schemeClr val="tx1"/>
                </a:solidFill>
              </a:rPr>
              <a:t>States can ban abortion coverage in Marketplaces; 24 states have done so</a:t>
            </a:r>
          </a:p>
          <a:p>
            <a:pPr lvl="3">
              <a:buFont typeface="Calibri" pitchFamily="34" charset="0"/>
              <a:buChar char="–"/>
            </a:pPr>
            <a:r>
              <a:rPr lang="en-US" sz="1800" dirty="0" smtClean="0"/>
              <a:t>9 states have either banned or restricted abortion coverage in plans sold by private insurers in the state  (beyond the State Marketplace)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ACA and Abortion Coverage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321040" cy="548640"/>
          </a:xfrm>
        </p:spPr>
        <p:txBody>
          <a:bodyPr/>
          <a:lstStyle/>
          <a:p>
            <a:r>
              <a:rPr lang="en-US" dirty="0" smtClean="0"/>
              <a:t>SOURCE: Patient Protection and Affordable Care Act , Section 1334.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39" y="6248400"/>
            <a:ext cx="8246787" cy="548640"/>
          </a:xfrm>
        </p:spPr>
        <p:txBody>
          <a:bodyPr/>
          <a:lstStyle/>
          <a:p>
            <a:r>
              <a:rPr lang="en-US" dirty="0" smtClean="0"/>
              <a:t>SOURCE: Kaiser Family Foundation, Coverage for Abortion Services and </a:t>
            </a:r>
            <a:r>
              <a:rPr lang="en-US" dirty="0"/>
              <a:t>the ACA, January 2014</a:t>
            </a:r>
            <a:r>
              <a:rPr lang="en-US" dirty="0" smtClean="0"/>
              <a:t>. </a:t>
            </a:r>
            <a:r>
              <a:rPr lang="en-US" dirty="0">
                <a:hlinkClick r:id="rId3"/>
              </a:rPr>
              <a:t>http://kff.org/womens-health-policy/issue-brief/coverage-for-abortion-services-and-the-aca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grpSp>
        <p:nvGrpSpPr>
          <p:cNvPr id="3" name="Group 3"/>
          <p:cNvGrpSpPr/>
          <p:nvPr/>
        </p:nvGrpSpPr>
        <p:grpSpPr>
          <a:xfrm>
            <a:off x="228600" y="1046162"/>
            <a:ext cx="8623407" cy="4668838"/>
            <a:chOff x="215793" y="1122362"/>
            <a:chExt cx="8699607" cy="4211638"/>
          </a:xfrm>
        </p:grpSpPr>
        <p:sp>
          <p:nvSpPr>
            <p:cNvPr id="5" name="Shape - Wyoming"/>
            <p:cNvSpPr>
              <a:spLocks noChangeAspect="1"/>
            </p:cNvSpPr>
            <p:nvPr/>
          </p:nvSpPr>
          <p:spPr bwMode="auto">
            <a:xfrm>
              <a:off x="3057417" y="2003425"/>
              <a:ext cx="896938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" name="Shape - West Virginia"/>
            <p:cNvSpPr>
              <a:spLocks noChangeAspect="1"/>
            </p:cNvSpPr>
            <p:nvPr/>
          </p:nvSpPr>
          <p:spPr bwMode="auto">
            <a:xfrm>
              <a:off x="6615005" y="2544762"/>
              <a:ext cx="550862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" name="Shape - Washington"/>
            <p:cNvSpPr>
              <a:spLocks noChangeAspect="1"/>
            </p:cNvSpPr>
            <p:nvPr/>
          </p:nvSpPr>
          <p:spPr bwMode="auto">
            <a:xfrm>
              <a:off x="1733442" y="1152525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4" name="Shape - Virginia"/>
            <p:cNvGrpSpPr>
              <a:grpSpLocks/>
            </p:cNvGrpSpPr>
            <p:nvPr/>
          </p:nvGrpSpPr>
          <p:grpSpPr bwMode="auto">
            <a:xfrm>
              <a:off x="6546742" y="2663825"/>
              <a:ext cx="1009650" cy="596900"/>
              <a:chOff x="3911" y="1540"/>
              <a:chExt cx="636" cy="376"/>
            </a:xfrm>
            <a:solidFill>
              <a:schemeClr val="accent3"/>
            </a:solidFill>
          </p:grpSpPr>
          <p:sp>
            <p:nvSpPr>
              <p:cNvPr id="129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30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9" name="Shape - Vermont"/>
            <p:cNvSpPr>
              <a:spLocks noChangeAspect="1"/>
            </p:cNvSpPr>
            <p:nvPr/>
          </p:nvSpPr>
          <p:spPr bwMode="auto">
            <a:xfrm>
              <a:off x="7442092" y="1598612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Shape - Utah"/>
            <p:cNvSpPr>
              <a:spLocks noChangeAspect="1"/>
            </p:cNvSpPr>
            <p:nvPr/>
          </p:nvSpPr>
          <p:spPr bwMode="auto">
            <a:xfrm>
              <a:off x="2620855" y="2436812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1" name="Shape - Texas"/>
            <p:cNvSpPr>
              <a:spLocks noChangeAspect="1"/>
            </p:cNvSpPr>
            <p:nvPr/>
          </p:nvSpPr>
          <p:spPr bwMode="auto">
            <a:xfrm>
              <a:off x="3495567" y="3443287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Shape - Tennessee"/>
            <p:cNvSpPr>
              <a:spLocks noChangeAspect="1"/>
            </p:cNvSpPr>
            <p:nvPr/>
          </p:nvSpPr>
          <p:spPr bwMode="auto">
            <a:xfrm>
              <a:off x="5687905" y="3213100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3" name="Shape - South Dakota"/>
            <p:cNvSpPr>
              <a:spLocks noChangeAspect="1"/>
            </p:cNvSpPr>
            <p:nvPr/>
          </p:nvSpPr>
          <p:spPr bwMode="auto">
            <a:xfrm>
              <a:off x="3925780" y="1908175"/>
              <a:ext cx="920750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4" name="Shape - South Carolina"/>
            <p:cNvSpPr>
              <a:spLocks noChangeAspect="1"/>
            </p:cNvSpPr>
            <p:nvPr/>
          </p:nvSpPr>
          <p:spPr bwMode="auto">
            <a:xfrm>
              <a:off x="6629292" y="3405187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5" name="Shape - Rhode Island"/>
            <p:cNvSpPr>
              <a:spLocks noChangeAspect="1"/>
            </p:cNvSpPr>
            <p:nvPr/>
          </p:nvSpPr>
          <p:spPr bwMode="auto">
            <a:xfrm>
              <a:off x="7753242" y="2051050"/>
              <a:ext cx="120650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6" name="Shape - Pennsylvania"/>
            <p:cNvSpPr>
              <a:spLocks noChangeAspect="1"/>
            </p:cNvSpPr>
            <p:nvPr/>
          </p:nvSpPr>
          <p:spPr bwMode="auto">
            <a:xfrm>
              <a:off x="6737242" y="2181225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7" name="Shape - Oregon"/>
            <p:cNvSpPr>
              <a:spLocks noChangeAspect="1"/>
            </p:cNvSpPr>
            <p:nvPr/>
          </p:nvSpPr>
          <p:spPr bwMode="auto">
            <a:xfrm>
              <a:off x="1533417" y="1589087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8" name="Shape - Oklahoma"/>
            <p:cNvSpPr>
              <a:spLocks noChangeAspect="1"/>
            </p:cNvSpPr>
            <p:nvPr/>
          </p:nvSpPr>
          <p:spPr bwMode="auto">
            <a:xfrm>
              <a:off x="4022617" y="3348037"/>
              <a:ext cx="1125538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latin typeface="+mj-lt"/>
              </a:endParaRPr>
            </a:p>
          </p:txBody>
        </p:sp>
        <p:sp>
          <p:nvSpPr>
            <p:cNvPr id="19" name="Shape - Ohio"/>
            <p:cNvSpPr>
              <a:spLocks noChangeAspect="1"/>
            </p:cNvSpPr>
            <p:nvPr/>
          </p:nvSpPr>
          <p:spPr bwMode="auto">
            <a:xfrm>
              <a:off x="6232417" y="2314575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0" name="Shape - North Dakota"/>
            <p:cNvSpPr>
              <a:spLocks noChangeAspect="1"/>
            </p:cNvSpPr>
            <p:nvPr/>
          </p:nvSpPr>
          <p:spPr bwMode="auto">
            <a:xfrm>
              <a:off x="3946798" y="1422400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Shape - North Carolina"/>
            <p:cNvSpPr>
              <a:spLocks noChangeAspect="1"/>
            </p:cNvSpPr>
            <p:nvPr/>
          </p:nvSpPr>
          <p:spPr bwMode="auto">
            <a:xfrm>
              <a:off x="6500705" y="3059112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8" name="Shape - New York"/>
            <p:cNvGrpSpPr>
              <a:grpSpLocks/>
            </p:cNvGrpSpPr>
            <p:nvPr/>
          </p:nvGrpSpPr>
          <p:grpSpPr bwMode="auto">
            <a:xfrm>
              <a:off x="6800742" y="1635125"/>
              <a:ext cx="1044575" cy="700087"/>
              <a:chOff x="4071" y="893"/>
              <a:chExt cx="658" cy="440"/>
            </a:xfrm>
            <a:solidFill>
              <a:schemeClr val="accent1"/>
            </a:solidFill>
          </p:grpSpPr>
          <p:sp>
            <p:nvSpPr>
              <p:cNvPr id="127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8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23" name="Shape - New Mexico"/>
            <p:cNvSpPr>
              <a:spLocks noChangeAspect="1"/>
            </p:cNvSpPr>
            <p:nvPr/>
          </p:nvSpPr>
          <p:spPr bwMode="auto">
            <a:xfrm>
              <a:off x="3138380" y="3314700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Shape - New Jersey"/>
            <p:cNvSpPr>
              <a:spLocks noChangeAspect="1"/>
            </p:cNvSpPr>
            <p:nvPr/>
          </p:nvSpPr>
          <p:spPr bwMode="auto">
            <a:xfrm>
              <a:off x="7413517" y="2236787"/>
              <a:ext cx="196850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Shape - New Hampshire"/>
            <p:cNvSpPr>
              <a:spLocks noChangeAspect="1"/>
            </p:cNvSpPr>
            <p:nvPr/>
          </p:nvSpPr>
          <p:spPr bwMode="auto">
            <a:xfrm>
              <a:off x="7604017" y="1522412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6" name="Shape - Nevada"/>
            <p:cNvSpPr>
              <a:spLocks noChangeAspect="1"/>
            </p:cNvSpPr>
            <p:nvPr/>
          </p:nvSpPr>
          <p:spPr bwMode="auto">
            <a:xfrm>
              <a:off x="1930292" y="2300287"/>
              <a:ext cx="831850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Shape - Nebraska"/>
            <p:cNvSpPr>
              <a:spLocks noChangeAspect="1"/>
            </p:cNvSpPr>
            <p:nvPr/>
          </p:nvSpPr>
          <p:spPr bwMode="auto">
            <a:xfrm>
              <a:off x="3917842" y="2401887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8" name="Shape - Montana"/>
            <p:cNvSpPr>
              <a:spLocks noChangeAspect="1"/>
            </p:cNvSpPr>
            <p:nvPr/>
          </p:nvSpPr>
          <p:spPr bwMode="auto">
            <a:xfrm>
              <a:off x="2643727" y="1295400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9" name="Shape - Missouri"/>
            <p:cNvSpPr>
              <a:spLocks noChangeAspect="1"/>
            </p:cNvSpPr>
            <p:nvPr/>
          </p:nvSpPr>
          <p:spPr bwMode="auto">
            <a:xfrm>
              <a:off x="4957655" y="2752725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0" name="Shape - Mississippi"/>
            <p:cNvSpPr>
              <a:spLocks noChangeAspect="1"/>
            </p:cNvSpPr>
            <p:nvPr/>
          </p:nvSpPr>
          <p:spPr bwMode="auto">
            <a:xfrm>
              <a:off x="5573605" y="3586162"/>
              <a:ext cx="450850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" name="Shape - Minnesota"/>
            <p:cNvSpPr>
              <a:spLocks noChangeAspect="1"/>
            </p:cNvSpPr>
            <p:nvPr/>
          </p:nvSpPr>
          <p:spPr bwMode="auto">
            <a:xfrm>
              <a:off x="4680223" y="1360487"/>
              <a:ext cx="857250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2" name="Shape - Massachusetts"/>
            <p:cNvSpPr>
              <a:spLocks noChangeAspect="1"/>
            </p:cNvSpPr>
            <p:nvPr/>
          </p:nvSpPr>
          <p:spPr bwMode="auto">
            <a:xfrm>
              <a:off x="7548455" y="1908175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3" name="Shape - Maryland"/>
            <p:cNvSpPr>
              <a:spLocks noChangeAspect="1"/>
            </p:cNvSpPr>
            <p:nvPr/>
          </p:nvSpPr>
          <p:spPr bwMode="auto">
            <a:xfrm>
              <a:off x="6921392" y="2565400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4" name="Shape - Maine"/>
            <p:cNvSpPr>
              <a:spLocks noChangeAspect="1"/>
            </p:cNvSpPr>
            <p:nvPr/>
          </p:nvSpPr>
          <p:spPr bwMode="auto">
            <a:xfrm>
              <a:off x="7657992" y="1122362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5" name="Shape - Louisiana"/>
            <p:cNvSpPr>
              <a:spLocks noChangeAspect="1"/>
            </p:cNvSpPr>
            <p:nvPr/>
          </p:nvSpPr>
          <p:spPr bwMode="auto">
            <a:xfrm>
              <a:off x="5216417" y="3937000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6" name="Shape - Kentucky"/>
            <p:cNvSpPr>
              <a:spLocks noChangeAspect="1"/>
            </p:cNvSpPr>
            <p:nvPr/>
          </p:nvSpPr>
          <p:spPr bwMode="auto">
            <a:xfrm>
              <a:off x="5749817" y="2873375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7" name="Shape - Kansas"/>
            <p:cNvSpPr>
              <a:spLocks noChangeAspect="1"/>
            </p:cNvSpPr>
            <p:nvPr/>
          </p:nvSpPr>
          <p:spPr bwMode="auto">
            <a:xfrm>
              <a:off x="4149617" y="2874962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8" name="Shape - Iowa"/>
            <p:cNvSpPr>
              <a:spLocks noChangeAspect="1"/>
            </p:cNvSpPr>
            <p:nvPr/>
          </p:nvSpPr>
          <p:spPr bwMode="auto">
            <a:xfrm>
              <a:off x="4832242" y="2289175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Shape - Indiana"/>
            <p:cNvSpPr>
              <a:spLocks noChangeAspect="1"/>
            </p:cNvSpPr>
            <p:nvPr/>
          </p:nvSpPr>
          <p:spPr bwMode="auto">
            <a:xfrm>
              <a:off x="5905392" y="2454275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0" name="Shape - Illinois"/>
            <p:cNvSpPr>
              <a:spLocks noChangeAspect="1"/>
            </p:cNvSpPr>
            <p:nvPr/>
          </p:nvSpPr>
          <p:spPr bwMode="auto">
            <a:xfrm>
              <a:off x="5442901" y="2392362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1" name="Shape - Idaho"/>
            <p:cNvSpPr>
              <a:spLocks noChangeAspect="1"/>
            </p:cNvSpPr>
            <p:nvPr/>
          </p:nvSpPr>
          <p:spPr bwMode="auto">
            <a:xfrm>
              <a:off x="2387492" y="1284287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22" name="Shape - Hawaii"/>
            <p:cNvGrpSpPr/>
            <p:nvPr/>
          </p:nvGrpSpPr>
          <p:grpSpPr>
            <a:xfrm>
              <a:off x="1623905" y="4198937"/>
              <a:ext cx="622300" cy="477838"/>
              <a:chOff x="2322512" y="5000625"/>
              <a:chExt cx="622300" cy="477838"/>
            </a:xfrm>
            <a:solidFill>
              <a:schemeClr val="accent3"/>
            </a:solidFill>
          </p:grpSpPr>
          <p:sp>
            <p:nvSpPr>
              <p:cNvPr id="119" name="Freeform 4"/>
              <p:cNvSpPr>
                <a:spLocks noChangeAspect="1"/>
              </p:cNvSpPr>
              <p:nvPr/>
            </p:nvSpPr>
            <p:spPr bwMode="auto">
              <a:xfrm>
                <a:off x="2322512" y="5060535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0" name="Freeform 5"/>
              <p:cNvSpPr>
                <a:spLocks noChangeAspect="1"/>
              </p:cNvSpPr>
              <p:nvPr/>
            </p:nvSpPr>
            <p:spPr bwMode="auto">
              <a:xfrm>
                <a:off x="2390531" y="5000625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1" name="Freeform 6"/>
              <p:cNvSpPr>
                <a:spLocks noChangeAspect="1"/>
              </p:cNvSpPr>
              <p:nvPr/>
            </p:nvSpPr>
            <p:spPr bwMode="auto">
              <a:xfrm>
                <a:off x="2474469" y="5060535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2" name="Freeform 7"/>
              <p:cNvSpPr>
                <a:spLocks noChangeAspect="1"/>
              </p:cNvSpPr>
              <p:nvPr/>
            </p:nvSpPr>
            <p:spPr bwMode="auto">
              <a:xfrm>
                <a:off x="2611954" y="5134882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3" name="Freeform 8"/>
              <p:cNvSpPr>
                <a:spLocks noChangeAspect="1"/>
              </p:cNvSpPr>
              <p:nvPr/>
            </p:nvSpPr>
            <p:spPr bwMode="auto">
              <a:xfrm>
                <a:off x="2643069" y="5208506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4" name="Freeform 9"/>
              <p:cNvSpPr>
                <a:spLocks noChangeAspect="1"/>
              </p:cNvSpPr>
              <p:nvPr/>
            </p:nvSpPr>
            <p:spPr bwMode="auto">
              <a:xfrm>
                <a:off x="2690103" y="5248928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5" name="Freeform"/>
              <p:cNvSpPr>
                <a:spLocks noChangeAspect="1"/>
              </p:cNvSpPr>
              <p:nvPr/>
            </p:nvSpPr>
            <p:spPr bwMode="auto">
              <a:xfrm>
                <a:off x="2764634" y="5266251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26" name="Freeform"/>
              <p:cNvSpPr>
                <a:spLocks noChangeAspect="1"/>
              </p:cNvSpPr>
              <p:nvPr/>
            </p:nvSpPr>
            <p:spPr bwMode="auto">
              <a:xfrm>
                <a:off x="2700957" y="5167363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43" name="Shape - Georgia"/>
            <p:cNvSpPr>
              <a:spLocks noChangeAspect="1"/>
            </p:cNvSpPr>
            <p:nvPr/>
          </p:nvSpPr>
          <p:spPr bwMode="auto">
            <a:xfrm>
              <a:off x="6330842" y="3503612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4" name="Shape - Florida"/>
            <p:cNvSpPr>
              <a:spLocks noChangeAspect="1"/>
            </p:cNvSpPr>
            <p:nvPr/>
          </p:nvSpPr>
          <p:spPr bwMode="auto">
            <a:xfrm>
              <a:off x="6170505" y="4122737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5" name="Shape - Delaware"/>
            <p:cNvSpPr>
              <a:spLocks noChangeAspect="1"/>
            </p:cNvSpPr>
            <p:nvPr/>
          </p:nvSpPr>
          <p:spPr bwMode="auto">
            <a:xfrm>
              <a:off x="7399230" y="2552700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6" name="Shape - Connecticut"/>
            <p:cNvSpPr>
              <a:spLocks noChangeAspect="1"/>
            </p:cNvSpPr>
            <p:nvPr/>
          </p:nvSpPr>
          <p:spPr bwMode="auto">
            <a:xfrm>
              <a:off x="7564330" y="2065337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7" name="Shape - Colorado"/>
            <p:cNvSpPr>
              <a:spLocks noChangeAspect="1"/>
            </p:cNvSpPr>
            <p:nvPr/>
          </p:nvSpPr>
          <p:spPr bwMode="auto">
            <a:xfrm>
              <a:off x="3241567" y="2676525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8" name="Shape - California"/>
            <p:cNvSpPr>
              <a:spLocks noChangeAspect="1"/>
            </p:cNvSpPr>
            <p:nvPr/>
          </p:nvSpPr>
          <p:spPr bwMode="auto">
            <a:xfrm>
              <a:off x="1450867" y="2198687"/>
              <a:ext cx="1098550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9" name="Shape - Arkansas"/>
            <p:cNvSpPr>
              <a:spLocks noChangeAspect="1"/>
            </p:cNvSpPr>
            <p:nvPr/>
          </p:nvSpPr>
          <p:spPr bwMode="auto">
            <a:xfrm>
              <a:off x="5124342" y="3375025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0" name="Shape - Arizona"/>
            <p:cNvSpPr>
              <a:spLocks noChangeAspect="1"/>
            </p:cNvSpPr>
            <p:nvPr/>
          </p:nvSpPr>
          <p:spPr bwMode="auto">
            <a:xfrm>
              <a:off x="2403367" y="3249612"/>
              <a:ext cx="844550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1" name="Shape - Alaska"/>
            <p:cNvSpPr>
              <a:spLocks noChangeAspect="1"/>
            </p:cNvSpPr>
            <p:nvPr/>
          </p:nvSpPr>
          <p:spPr bwMode="auto">
            <a:xfrm>
              <a:off x="215793" y="3757612"/>
              <a:ext cx="1617662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2" name="Shape - Alabama"/>
            <p:cNvSpPr>
              <a:spLocks noChangeAspect="1"/>
            </p:cNvSpPr>
            <p:nvPr/>
          </p:nvSpPr>
          <p:spPr bwMode="auto">
            <a:xfrm>
              <a:off x="6002230" y="3540125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3" name="Shape - District of Columbia (star)"/>
            <p:cNvSpPr>
              <a:spLocks noChangeArrowheads="1"/>
            </p:cNvSpPr>
            <p:nvPr/>
          </p:nvSpPr>
          <p:spPr bwMode="auto">
            <a:xfrm>
              <a:off x="7129355" y="2635250"/>
              <a:ext cx="207962" cy="201612"/>
            </a:xfrm>
            <a:prstGeom prst="star5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  <a:cs typeface="+mn-cs"/>
              </a:endParaRPr>
            </a:p>
          </p:txBody>
        </p:sp>
        <p:sp>
          <p:nvSpPr>
            <p:cNvPr id="54" name="Line - Vermont"/>
            <p:cNvSpPr>
              <a:spLocks noChangeShapeType="1"/>
            </p:cNvSpPr>
            <p:nvPr/>
          </p:nvSpPr>
          <p:spPr bwMode="auto">
            <a:xfrm>
              <a:off x="7313505" y="1512887"/>
              <a:ext cx="207962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5" name="Line - Rhode Island"/>
            <p:cNvSpPr>
              <a:spLocks noChangeShapeType="1"/>
            </p:cNvSpPr>
            <p:nvPr/>
          </p:nvSpPr>
          <p:spPr bwMode="auto">
            <a:xfrm>
              <a:off x="7824680" y="2120900"/>
              <a:ext cx="277812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6" name="Line - New Jersey"/>
            <p:cNvSpPr>
              <a:spLocks noChangeShapeType="1"/>
            </p:cNvSpPr>
            <p:nvPr/>
          </p:nvSpPr>
          <p:spPr bwMode="auto">
            <a:xfrm flipV="1">
              <a:off x="7538930" y="2490787"/>
              <a:ext cx="263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7" name="Line - New Hampshire"/>
            <p:cNvSpPr>
              <a:spLocks noChangeShapeType="1"/>
            </p:cNvSpPr>
            <p:nvPr/>
          </p:nvSpPr>
          <p:spPr bwMode="auto">
            <a:xfrm flipV="1">
              <a:off x="7686567" y="1784350"/>
              <a:ext cx="360363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Line - Massachusetts"/>
            <p:cNvSpPr>
              <a:spLocks noChangeShapeType="1"/>
            </p:cNvSpPr>
            <p:nvPr/>
          </p:nvSpPr>
          <p:spPr bwMode="auto">
            <a:xfrm>
              <a:off x="7824680" y="2011362"/>
              <a:ext cx="287783" cy="2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9" name="Line - Maryland"/>
            <p:cNvSpPr>
              <a:spLocks noChangeShapeType="1"/>
            </p:cNvSpPr>
            <p:nvPr/>
          </p:nvSpPr>
          <p:spPr bwMode="auto">
            <a:xfrm>
              <a:off x="7497655" y="2781300"/>
              <a:ext cx="288131" cy="3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0" name="Line - Hawaii"/>
            <p:cNvSpPr>
              <a:spLocks noChangeShapeType="1"/>
            </p:cNvSpPr>
            <p:nvPr/>
          </p:nvSpPr>
          <p:spPr bwMode="auto">
            <a:xfrm flipH="1" flipV="1">
              <a:off x="2138255" y="4549775"/>
              <a:ext cx="268288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1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269845" y="2762249"/>
              <a:ext cx="440534" cy="247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2" name="Line - Delaware"/>
            <p:cNvSpPr>
              <a:spLocks noChangeShapeType="1"/>
            </p:cNvSpPr>
            <p:nvPr/>
          </p:nvSpPr>
          <p:spPr bwMode="auto">
            <a:xfrm flipV="1">
              <a:off x="7491305" y="2657475"/>
              <a:ext cx="263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3" name="Line - Connecticut"/>
            <p:cNvSpPr>
              <a:spLocks noChangeShapeType="1"/>
            </p:cNvSpPr>
            <p:nvPr/>
          </p:nvSpPr>
          <p:spPr bwMode="auto">
            <a:xfrm>
              <a:off x="7677042" y="2159000"/>
              <a:ext cx="217488" cy="95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4" name="Shape - Wisconsin"/>
            <p:cNvSpPr>
              <a:spLocks noChangeAspect="1"/>
            </p:cNvSpPr>
            <p:nvPr/>
          </p:nvSpPr>
          <p:spPr bwMode="auto">
            <a:xfrm>
              <a:off x="5235848" y="1692275"/>
              <a:ext cx="654050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42" name="Shape - Michigan"/>
            <p:cNvGrpSpPr>
              <a:grpSpLocks/>
            </p:cNvGrpSpPr>
            <p:nvPr/>
          </p:nvGrpSpPr>
          <p:grpSpPr bwMode="auto">
            <a:xfrm>
              <a:off x="5502167" y="1584325"/>
              <a:ext cx="990600" cy="882650"/>
              <a:chOff x="3254" y="860"/>
              <a:chExt cx="623" cy="557"/>
            </a:xfrm>
            <a:solidFill>
              <a:schemeClr val="accent5"/>
            </a:solidFill>
          </p:grpSpPr>
          <p:sp>
            <p:nvSpPr>
              <p:cNvPr id="117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18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66" name="Text - Washington"/>
            <p:cNvSpPr txBox="1">
              <a:spLocks noChangeArrowheads="1"/>
            </p:cNvSpPr>
            <p:nvPr/>
          </p:nvSpPr>
          <p:spPr bwMode="auto">
            <a:xfrm>
              <a:off x="1852890" y="1363994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WA</a:t>
              </a:r>
              <a:endParaRPr lang="en-US" sz="13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67" name="Text - Oregon"/>
            <p:cNvSpPr txBox="1">
              <a:spLocks noChangeArrowheads="1"/>
            </p:cNvSpPr>
            <p:nvPr/>
          </p:nvSpPr>
          <p:spPr bwMode="auto">
            <a:xfrm>
              <a:off x="1706840" y="1856555"/>
              <a:ext cx="680652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charset="0"/>
                </a:rPr>
                <a:t> OR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68" name="Text - Wyoming"/>
            <p:cNvSpPr txBox="1">
              <a:spLocks noChangeArrowheads="1"/>
            </p:cNvSpPr>
            <p:nvPr/>
          </p:nvSpPr>
          <p:spPr bwMode="auto">
            <a:xfrm>
              <a:off x="3160776" y="2265362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WY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69" name="Text - Utah"/>
            <p:cNvSpPr txBox="1">
              <a:spLocks noChangeArrowheads="1"/>
            </p:cNvSpPr>
            <p:nvPr/>
          </p:nvSpPr>
          <p:spPr bwMode="auto">
            <a:xfrm>
              <a:off x="2630380" y="2778075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UT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0" name="Text - Texas"/>
            <p:cNvSpPr txBox="1">
              <a:spLocks noChangeArrowheads="1"/>
            </p:cNvSpPr>
            <p:nvPr/>
          </p:nvSpPr>
          <p:spPr bwMode="auto">
            <a:xfrm>
              <a:off x="4140256" y="4144812"/>
              <a:ext cx="990709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>TX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71" name="Text - South Dakota"/>
            <p:cNvSpPr txBox="1">
              <a:spLocks noChangeArrowheads="1"/>
            </p:cNvSpPr>
            <p:nvPr/>
          </p:nvSpPr>
          <p:spPr bwMode="auto">
            <a:xfrm>
              <a:off x="4030109" y="2042619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SD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72" name="Text - Oklahoma"/>
            <p:cNvSpPr txBox="1">
              <a:spLocks noChangeArrowheads="1"/>
            </p:cNvSpPr>
            <p:nvPr/>
          </p:nvSpPr>
          <p:spPr bwMode="auto">
            <a:xfrm>
              <a:off x="4416316" y="3443237"/>
              <a:ext cx="693739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>OK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73" name="Text - North Dakota"/>
            <p:cNvSpPr txBox="1">
              <a:spLocks noChangeArrowheads="1"/>
            </p:cNvSpPr>
            <p:nvPr/>
          </p:nvSpPr>
          <p:spPr bwMode="auto">
            <a:xfrm>
              <a:off x="4007885" y="1554939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Times New Roman" charset="0"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Times New Roman" charset="0"/>
                </a:rPr>
                <a:t>ND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74" name="Text - New Mexico"/>
            <p:cNvSpPr txBox="1">
              <a:spLocks noChangeArrowheads="1"/>
            </p:cNvSpPr>
            <p:nvPr/>
          </p:nvSpPr>
          <p:spPr bwMode="auto">
            <a:xfrm>
              <a:off x="3247092" y="3636962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NM</a:t>
              </a:r>
              <a:endParaRPr lang="en-US" sz="13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75" name="Text - Nevada"/>
            <p:cNvSpPr txBox="1">
              <a:spLocks noChangeArrowheads="1"/>
            </p:cNvSpPr>
            <p:nvPr/>
          </p:nvSpPr>
          <p:spPr bwMode="auto">
            <a:xfrm>
              <a:off x="1758842" y="2647470"/>
              <a:ext cx="1219200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latin typeface="+mj-lt"/>
                  <a:cs typeface="Times New Roman" charset="0"/>
                </a:rPr>
                <a:t>NV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76" name="Text - Nebraska"/>
            <p:cNvSpPr txBox="1">
              <a:spLocks noChangeArrowheads="1"/>
            </p:cNvSpPr>
            <p:nvPr/>
          </p:nvSpPr>
          <p:spPr bwMode="auto">
            <a:xfrm>
              <a:off x="4109929" y="2538744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NE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77" name="Text - Montana"/>
            <p:cNvSpPr txBox="1">
              <a:spLocks noChangeArrowheads="1"/>
            </p:cNvSpPr>
            <p:nvPr/>
          </p:nvSpPr>
          <p:spPr bwMode="auto">
            <a:xfrm>
              <a:off x="3105042" y="1606646"/>
              <a:ext cx="692151" cy="23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charset="0"/>
                </a:rPr>
                <a:t>MT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78" name="Text - Louisiana"/>
            <p:cNvSpPr txBox="1">
              <a:spLocks noChangeArrowheads="1"/>
            </p:cNvSpPr>
            <p:nvPr/>
          </p:nvSpPr>
          <p:spPr bwMode="auto">
            <a:xfrm>
              <a:off x="5087112" y="3990530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LA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79" name="Text - Kansas"/>
            <p:cNvSpPr txBox="1">
              <a:spLocks noChangeArrowheads="1"/>
            </p:cNvSpPr>
            <p:nvPr/>
          </p:nvSpPr>
          <p:spPr bwMode="auto">
            <a:xfrm>
              <a:off x="4278205" y="2965400"/>
              <a:ext cx="693737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KS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80" name="Text - Idaho"/>
            <p:cNvSpPr txBox="1">
              <a:spLocks noChangeArrowheads="1"/>
            </p:cNvSpPr>
            <p:nvPr/>
          </p:nvSpPr>
          <p:spPr bwMode="auto">
            <a:xfrm>
              <a:off x="2380488" y="2079195"/>
              <a:ext cx="693739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latin typeface="+mj-lt"/>
                  <a:cs typeface="Times New Roman" charset="0"/>
                </a:rPr>
                <a:t>ID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81" name="Text - Hawaii"/>
            <p:cNvSpPr txBox="1">
              <a:spLocks noChangeArrowheads="1"/>
            </p:cNvSpPr>
            <p:nvPr/>
          </p:nvSpPr>
          <p:spPr bwMode="auto">
            <a:xfrm>
              <a:off x="2102207" y="4520613"/>
              <a:ext cx="936625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HI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2" name="Text - Colorado"/>
            <p:cNvSpPr txBox="1">
              <a:spLocks noChangeArrowheads="1"/>
            </p:cNvSpPr>
            <p:nvPr/>
          </p:nvSpPr>
          <p:spPr bwMode="auto">
            <a:xfrm>
              <a:off x="3117742" y="2755850"/>
              <a:ext cx="1219200" cy="43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</a:br>
              <a: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CO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3" name="Text - California"/>
            <p:cNvSpPr txBox="1">
              <a:spLocks noChangeArrowheads="1"/>
            </p:cNvSpPr>
            <p:nvPr/>
          </p:nvSpPr>
          <p:spPr bwMode="auto">
            <a:xfrm>
              <a:off x="1548064" y="2886025"/>
              <a:ext cx="737936" cy="43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CA</a:t>
              </a:r>
              <a:endParaRPr lang="en-US" sz="13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4" name="Text - Arkansas"/>
            <p:cNvSpPr txBox="1">
              <a:spLocks noChangeArrowheads="1"/>
            </p:cNvSpPr>
            <p:nvPr/>
          </p:nvSpPr>
          <p:spPr bwMode="auto">
            <a:xfrm>
              <a:off x="5067192" y="3516263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AR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85" name="Text - Arizona"/>
            <p:cNvSpPr txBox="1">
              <a:spLocks noChangeArrowheads="1"/>
            </p:cNvSpPr>
            <p:nvPr/>
          </p:nvSpPr>
          <p:spPr bwMode="auto">
            <a:xfrm>
              <a:off x="2577993" y="3498037"/>
              <a:ext cx="546343" cy="36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6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/>
              </a:r>
              <a:b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</a:b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>AZ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86" name="Text - Alaska"/>
            <p:cNvSpPr txBox="1">
              <a:spLocks noChangeArrowheads="1"/>
            </p:cNvSpPr>
            <p:nvPr/>
          </p:nvSpPr>
          <p:spPr bwMode="auto">
            <a:xfrm>
              <a:off x="379888" y="4070350"/>
              <a:ext cx="1219200" cy="390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charset="0"/>
                </a:rPr>
                <a:t/>
              </a:r>
              <a:b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charset="0"/>
                </a:rPr>
              </a:b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 New Roman" charset="0"/>
                </a:rPr>
                <a:t>AK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87" name="Text - Wisconsin"/>
            <p:cNvSpPr txBox="1">
              <a:spLocks noChangeArrowheads="1"/>
            </p:cNvSpPr>
            <p:nvPr/>
          </p:nvSpPr>
          <p:spPr bwMode="auto">
            <a:xfrm>
              <a:off x="5189474" y="1934288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WI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88" name="Text - West Virginia"/>
            <p:cNvSpPr txBox="1">
              <a:spLocks noChangeArrowheads="1"/>
            </p:cNvSpPr>
            <p:nvPr/>
          </p:nvSpPr>
          <p:spPr bwMode="auto">
            <a:xfrm>
              <a:off x="6461126" y="2833638"/>
              <a:ext cx="693737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WV</a:t>
              </a:r>
              <a:endParaRPr lang="en-US" sz="13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89" name="Text - Virginia"/>
            <p:cNvSpPr txBox="1">
              <a:spLocks noChangeArrowheads="1"/>
            </p:cNvSpPr>
            <p:nvPr/>
          </p:nvSpPr>
          <p:spPr bwMode="auto">
            <a:xfrm>
              <a:off x="6836918" y="2849069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latin typeface="+mj-lt"/>
                  <a:cs typeface="Times New Roman" charset="0"/>
                </a:rPr>
                <a:t>VA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0" name="Text - Tennessee"/>
            <p:cNvSpPr txBox="1">
              <a:spLocks noChangeArrowheads="1"/>
            </p:cNvSpPr>
            <p:nvPr/>
          </p:nvSpPr>
          <p:spPr bwMode="auto">
            <a:xfrm>
              <a:off x="5846762" y="3330526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TN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1" name="Text - South Carolina"/>
            <p:cNvSpPr txBox="1">
              <a:spLocks noChangeArrowheads="1"/>
            </p:cNvSpPr>
            <p:nvPr/>
          </p:nvSpPr>
          <p:spPr bwMode="auto">
            <a:xfrm>
              <a:off x="6661150" y="3473401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SC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2" name="Text - Ohio"/>
            <p:cNvSpPr txBox="1">
              <a:spLocks noChangeArrowheads="1"/>
            </p:cNvSpPr>
            <p:nvPr/>
          </p:nvSpPr>
          <p:spPr bwMode="auto">
            <a:xfrm>
              <a:off x="6145211" y="2530426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OH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3" name="Text - North Carolina"/>
            <p:cNvSpPr txBox="1">
              <a:spLocks noChangeArrowheads="1"/>
            </p:cNvSpPr>
            <p:nvPr/>
          </p:nvSpPr>
          <p:spPr bwMode="auto">
            <a:xfrm>
              <a:off x="6824661" y="3179713"/>
              <a:ext cx="693739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latin typeface="+mj-lt"/>
                  <a:cs typeface="Times New Roman" charset="0"/>
                </a:rPr>
                <a:t>NC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4" name="Text - Missouri"/>
            <p:cNvSpPr txBox="1">
              <a:spLocks noChangeArrowheads="1"/>
            </p:cNvSpPr>
            <p:nvPr/>
          </p:nvSpPr>
          <p:spPr bwMode="auto">
            <a:xfrm>
              <a:off x="5016393" y="2982863"/>
              <a:ext cx="693739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latin typeface="+mj-lt"/>
                  <a:cs typeface="Times New Roman" charset="0"/>
                </a:rPr>
                <a:t>MO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5" name="Text - Mississippi"/>
            <p:cNvSpPr txBox="1">
              <a:spLocks noChangeArrowheads="1"/>
            </p:cNvSpPr>
            <p:nvPr/>
          </p:nvSpPr>
          <p:spPr bwMode="auto">
            <a:xfrm>
              <a:off x="5430836" y="3803601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MS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6" name="Text - Minnesota"/>
            <p:cNvSpPr txBox="1">
              <a:spLocks noChangeArrowheads="1"/>
            </p:cNvSpPr>
            <p:nvPr/>
          </p:nvSpPr>
          <p:spPr bwMode="auto">
            <a:xfrm>
              <a:off x="4448174" y="1603326"/>
              <a:ext cx="1219200" cy="43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MN</a:t>
              </a:r>
              <a:endParaRPr lang="en-US" sz="13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97" name="Text - Michigan"/>
            <p:cNvSpPr txBox="1">
              <a:spLocks noChangeArrowheads="1"/>
            </p:cNvSpPr>
            <p:nvPr/>
          </p:nvSpPr>
          <p:spPr bwMode="auto">
            <a:xfrm>
              <a:off x="5889626" y="2103388"/>
              <a:ext cx="693737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MI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8" name="Text - Kentucky"/>
            <p:cNvSpPr txBox="1">
              <a:spLocks noChangeArrowheads="1"/>
            </p:cNvSpPr>
            <p:nvPr/>
          </p:nvSpPr>
          <p:spPr bwMode="auto">
            <a:xfrm>
              <a:off x="6024561" y="3040013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KY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99" name="Text - Iowa"/>
            <p:cNvSpPr txBox="1">
              <a:spLocks noChangeArrowheads="1"/>
            </p:cNvSpPr>
            <p:nvPr/>
          </p:nvSpPr>
          <p:spPr bwMode="auto">
            <a:xfrm>
              <a:off x="4841875" y="2414538"/>
              <a:ext cx="693737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IA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100" name="Text - Indiana"/>
            <p:cNvSpPr txBox="1">
              <a:spLocks noChangeArrowheads="1"/>
            </p:cNvSpPr>
            <p:nvPr/>
          </p:nvSpPr>
          <p:spPr bwMode="auto">
            <a:xfrm>
              <a:off x="5765799" y="2657426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IN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101" name="Text - Illinois"/>
            <p:cNvSpPr txBox="1">
              <a:spLocks noChangeArrowheads="1"/>
            </p:cNvSpPr>
            <p:nvPr/>
          </p:nvSpPr>
          <p:spPr bwMode="auto">
            <a:xfrm>
              <a:off x="5365750" y="2670126"/>
              <a:ext cx="693737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IL</a:t>
              </a:r>
              <a:endParaRPr lang="en-US" sz="13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2" name="Text - Georgia"/>
            <p:cNvSpPr txBox="1">
              <a:spLocks noChangeArrowheads="1"/>
            </p:cNvSpPr>
            <p:nvPr/>
          </p:nvSpPr>
          <p:spPr bwMode="auto">
            <a:xfrm>
              <a:off x="6365875" y="3778201"/>
              <a:ext cx="693737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>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cs typeface="Times New Roman" charset="0"/>
                </a:rPr>
                <a:t>GA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Times New Roman" charset="0"/>
              </a:endParaRPr>
            </a:p>
          </p:txBody>
        </p:sp>
        <p:sp>
          <p:nvSpPr>
            <p:cNvPr id="103" name="Text - Florida"/>
            <p:cNvSpPr txBox="1">
              <a:spLocks noChangeArrowheads="1"/>
            </p:cNvSpPr>
            <p:nvPr/>
          </p:nvSpPr>
          <p:spPr bwMode="auto">
            <a:xfrm>
              <a:off x="6724650" y="4367163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FL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104" name="Text - Alabama"/>
            <p:cNvSpPr txBox="1">
              <a:spLocks noChangeArrowheads="1"/>
            </p:cNvSpPr>
            <p:nvPr/>
          </p:nvSpPr>
          <p:spPr bwMode="auto">
            <a:xfrm>
              <a:off x="5846762" y="3790901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AL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105" name="Text - Vermont"/>
            <p:cNvSpPr txBox="1">
              <a:spLocks noChangeArrowheads="1"/>
            </p:cNvSpPr>
            <p:nvPr/>
          </p:nvSpPr>
          <p:spPr bwMode="auto">
            <a:xfrm>
              <a:off x="6805612" y="1289000"/>
              <a:ext cx="936625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VT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6" name="Text - Pennsylvania"/>
            <p:cNvSpPr txBox="1">
              <a:spLocks noChangeArrowheads="1"/>
            </p:cNvSpPr>
            <p:nvPr/>
          </p:nvSpPr>
          <p:spPr bwMode="auto">
            <a:xfrm>
              <a:off x="6656832" y="2313382"/>
              <a:ext cx="835025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latin typeface="+mj-lt"/>
                  <a:cs typeface="Times New Roman" charset="0"/>
                </a:rPr>
                <a:t>PA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107" name="Text - New York"/>
            <p:cNvSpPr txBox="1">
              <a:spLocks noChangeArrowheads="1"/>
            </p:cNvSpPr>
            <p:nvPr/>
          </p:nvSpPr>
          <p:spPr bwMode="auto">
            <a:xfrm>
              <a:off x="6951661" y="1900187"/>
              <a:ext cx="692151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NY</a:t>
              </a:r>
              <a:endParaRPr lang="en-US" sz="13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8" name="Text - New Jersey"/>
            <p:cNvSpPr txBox="1">
              <a:spLocks noChangeArrowheads="1"/>
            </p:cNvSpPr>
            <p:nvPr/>
          </p:nvSpPr>
          <p:spPr bwMode="auto">
            <a:xfrm>
              <a:off x="7690534" y="2366143"/>
              <a:ext cx="421929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NJ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09" name="Text - New Hampshire"/>
            <p:cNvSpPr txBox="1">
              <a:spLocks noChangeArrowheads="1"/>
            </p:cNvSpPr>
            <p:nvPr/>
          </p:nvSpPr>
          <p:spPr bwMode="auto">
            <a:xfrm>
              <a:off x="8002586" y="1659001"/>
              <a:ext cx="515528" cy="236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NH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10" name="Text - Massachusetts"/>
            <p:cNvSpPr txBox="1">
              <a:spLocks noChangeArrowheads="1"/>
            </p:cNvSpPr>
            <p:nvPr/>
          </p:nvSpPr>
          <p:spPr bwMode="auto">
            <a:xfrm>
              <a:off x="8016767" y="1889552"/>
              <a:ext cx="898633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MA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11" name="Text - Maine"/>
            <p:cNvSpPr txBox="1">
              <a:spLocks noChangeArrowheads="1"/>
            </p:cNvSpPr>
            <p:nvPr/>
          </p:nvSpPr>
          <p:spPr bwMode="auto">
            <a:xfrm>
              <a:off x="7550150" y="1360487"/>
              <a:ext cx="666643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latin typeface="+mj-lt"/>
                  <a:cs typeface="Times New Roman" charset="0"/>
                </a:rPr>
                <a:t>ME</a:t>
              </a:r>
              <a:endParaRPr lang="en-US" sz="1300" b="1" dirty="0">
                <a:latin typeface="+mj-lt"/>
                <a:cs typeface="Times New Roman" charset="0"/>
              </a:endParaRPr>
            </a:p>
          </p:txBody>
        </p:sp>
        <p:sp>
          <p:nvSpPr>
            <p:cNvPr id="112" name="Text - District of Columbia"/>
            <p:cNvSpPr txBox="1">
              <a:spLocks noChangeArrowheads="1"/>
            </p:cNvSpPr>
            <p:nvPr/>
          </p:nvSpPr>
          <p:spPr bwMode="auto">
            <a:xfrm>
              <a:off x="7611955" y="2927000"/>
              <a:ext cx="628650" cy="29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  DC  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13" name="Text - Connecticut"/>
            <p:cNvSpPr txBox="1">
              <a:spLocks noChangeArrowheads="1"/>
            </p:cNvSpPr>
            <p:nvPr/>
          </p:nvSpPr>
          <p:spPr bwMode="auto">
            <a:xfrm>
              <a:off x="7716278" y="2195463"/>
              <a:ext cx="563109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>
                  <a:solidFill>
                    <a:schemeClr val="accent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CT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14" name="Text - Delaware"/>
            <p:cNvSpPr txBox="1">
              <a:spLocks noChangeArrowheads="1"/>
            </p:cNvSpPr>
            <p:nvPr/>
          </p:nvSpPr>
          <p:spPr bwMode="auto">
            <a:xfrm>
              <a:off x="7641218" y="2527250"/>
              <a:ext cx="492230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DE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15" name="Text - Rhode Island"/>
            <p:cNvSpPr txBox="1">
              <a:spLocks noChangeArrowheads="1"/>
            </p:cNvSpPr>
            <p:nvPr/>
          </p:nvSpPr>
          <p:spPr bwMode="auto">
            <a:xfrm>
              <a:off x="8058944" y="2074043"/>
              <a:ext cx="338136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RI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116" name="Text - Maryland"/>
            <p:cNvSpPr txBox="1">
              <a:spLocks noChangeArrowheads="1"/>
            </p:cNvSpPr>
            <p:nvPr/>
          </p:nvSpPr>
          <p:spPr bwMode="auto">
            <a:xfrm>
              <a:off x="7716278" y="2698750"/>
              <a:ext cx="442227" cy="26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300" b="1" dirty="0" smtClean="0">
                  <a:solidFill>
                    <a:schemeClr val="accent1"/>
                  </a:solidFill>
                  <a:latin typeface="+mj-lt"/>
                  <a:cs typeface="Times New Roman" charset="0"/>
                </a:rPr>
                <a:t>MD</a:t>
              </a:r>
              <a:endParaRPr lang="en-US" sz="1300" b="1" dirty="0">
                <a:solidFill>
                  <a:schemeClr val="accent1"/>
                </a:solidFill>
                <a:latin typeface="+mj-lt"/>
                <a:cs typeface="Times New Roman" charset="0"/>
              </a:endParaRPr>
            </a:p>
          </p:txBody>
        </p:sp>
      </p:grpSp>
      <p:sp>
        <p:nvSpPr>
          <p:cNvPr id="131" name="Title 5"/>
          <p:cNvSpPr>
            <a:spLocks noGrp="1"/>
          </p:cNvSpPr>
          <p:nvPr>
            <p:ph type="title"/>
          </p:nvPr>
        </p:nvSpPr>
        <p:spPr>
          <a:xfrm>
            <a:off x="91440" y="91440"/>
            <a:ext cx="8961120" cy="594360"/>
          </a:xfrm>
        </p:spPr>
        <p:txBody>
          <a:bodyPr/>
          <a:lstStyle/>
          <a:p>
            <a:r>
              <a:rPr lang="en-US" dirty="0" smtClean="0">
                <a:cs typeface="Meta Offc Pro"/>
              </a:rPr>
              <a:t>State Policies on Abortion Coverage in Medicaid and Private Insurance</a:t>
            </a:r>
            <a:endParaRPr lang="en-US" dirty="0">
              <a:cs typeface="Meta Offc Pro"/>
            </a:endParaRPr>
          </a:p>
        </p:txBody>
      </p:sp>
      <p:grpSp>
        <p:nvGrpSpPr>
          <p:cNvPr id="65" name="Group 131"/>
          <p:cNvGrpSpPr/>
          <p:nvPr/>
        </p:nvGrpSpPr>
        <p:grpSpPr>
          <a:xfrm>
            <a:off x="6079928" y="5451301"/>
            <a:ext cx="2328765" cy="873299"/>
            <a:chOff x="5291721" y="5105400"/>
            <a:chExt cx="2328765" cy="1000014"/>
          </a:xfrm>
        </p:grpSpPr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5291721" y="5637311"/>
              <a:ext cx="152400" cy="1524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cs typeface="Calibri" pitchFamily="34" charset="0"/>
              </a:endParaRPr>
            </a:p>
          </p:txBody>
        </p:sp>
        <p:sp>
          <p:nvSpPr>
            <p:cNvPr id="134" name="Text Box 133"/>
            <p:cNvSpPr txBox="1">
              <a:spLocks noChangeArrowheads="1"/>
            </p:cNvSpPr>
            <p:nvPr/>
          </p:nvSpPr>
          <p:spPr bwMode="auto">
            <a:xfrm>
              <a:off x="5444121" y="5331023"/>
              <a:ext cx="1745158" cy="31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cs typeface="Calibri" pitchFamily="34" charset="0"/>
                </a:rPr>
                <a:t>2 Restrictions (14 states)</a:t>
              </a:r>
              <a:endParaRPr lang="en-US" sz="1200" b="1" dirty="0">
                <a:latin typeface="+mj-lt"/>
                <a:cs typeface="Calibri" pitchFamily="34" charset="0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5291721" y="5865911"/>
              <a:ext cx="152400" cy="1524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rgbClr val="00004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cs typeface="Calibri" pitchFamily="34" charset="0"/>
              </a:endParaRPr>
            </a:p>
          </p:txBody>
        </p:sp>
        <p:sp>
          <p:nvSpPr>
            <p:cNvPr id="136" name="Text Box 136"/>
            <p:cNvSpPr txBox="1">
              <a:spLocks noChangeArrowheads="1"/>
            </p:cNvSpPr>
            <p:nvPr/>
          </p:nvSpPr>
          <p:spPr bwMode="auto">
            <a:xfrm>
              <a:off x="5444121" y="5559623"/>
              <a:ext cx="2176365" cy="31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cs typeface="Calibri" pitchFamily="34" charset="0"/>
                </a:rPr>
                <a:t>1 Restriction (11 states and DC)</a:t>
              </a:r>
              <a:endParaRPr lang="en-US" sz="1200" b="1" dirty="0">
                <a:cs typeface="Calibri" pitchFamily="34" charset="0"/>
              </a:endParaRPr>
            </a:p>
          </p:txBody>
        </p:sp>
        <p:sp>
          <p:nvSpPr>
            <p:cNvPr id="137" name="Rectangle 131"/>
            <p:cNvSpPr>
              <a:spLocks noChangeArrowheads="1"/>
            </p:cNvSpPr>
            <p:nvPr/>
          </p:nvSpPr>
          <p:spPr bwMode="auto">
            <a:xfrm>
              <a:off x="5291721" y="5408711"/>
              <a:ext cx="1524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itchFamily="34" charset="0"/>
              </a:endParaRPr>
            </a:p>
          </p:txBody>
        </p:sp>
        <p:sp>
          <p:nvSpPr>
            <p:cNvPr id="138" name="Text Box 136"/>
            <p:cNvSpPr txBox="1">
              <a:spLocks noChangeArrowheads="1"/>
            </p:cNvSpPr>
            <p:nvPr/>
          </p:nvSpPr>
          <p:spPr bwMode="auto">
            <a:xfrm>
              <a:off x="5444121" y="5788223"/>
              <a:ext cx="1850956" cy="31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cs typeface="Calibri" pitchFamily="34" charset="0"/>
                </a:rPr>
                <a:t>No Restrictions (16 states)</a:t>
              </a:r>
              <a:endParaRPr lang="en-US" sz="1200" b="1" dirty="0">
                <a:cs typeface="Calibri" pitchFamily="34" charset="0"/>
              </a:endParaRPr>
            </a:p>
          </p:txBody>
        </p:sp>
        <p:sp>
          <p:nvSpPr>
            <p:cNvPr id="139" name="Rectangle 131"/>
            <p:cNvSpPr>
              <a:spLocks noChangeArrowheads="1"/>
            </p:cNvSpPr>
            <p:nvPr/>
          </p:nvSpPr>
          <p:spPr bwMode="auto">
            <a:xfrm>
              <a:off x="5295261" y="5178623"/>
              <a:ext cx="152400" cy="1524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Calibri" pitchFamily="34" charset="0"/>
              </a:endParaRPr>
            </a:p>
          </p:txBody>
        </p:sp>
        <p:sp>
          <p:nvSpPr>
            <p:cNvPr id="140" name="Text Box 133"/>
            <p:cNvSpPr txBox="1">
              <a:spLocks noChangeArrowheads="1"/>
            </p:cNvSpPr>
            <p:nvPr/>
          </p:nvSpPr>
          <p:spPr bwMode="auto">
            <a:xfrm>
              <a:off x="5434834" y="5105400"/>
              <a:ext cx="1666610" cy="317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cs typeface="Calibri" pitchFamily="34" charset="0"/>
                </a:rPr>
                <a:t>3 Restrictions (9 states)</a:t>
              </a:r>
              <a:endParaRPr lang="en-US" sz="1200" b="1" dirty="0">
                <a:cs typeface="Calibri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3276600" y="5493603"/>
            <a:ext cx="263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cs typeface="Meta Offc Pro"/>
              </a:rPr>
              <a:t>State abortion coverage restriction: 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cs typeface="Meta Offc Pro"/>
              </a:rPr>
              <a:t>   state Medicaid programs 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cs typeface="Meta Offc Pro"/>
              </a:rPr>
              <a:t>   state Marketplace plans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cs typeface="Meta Offc Pro"/>
              </a:rPr>
              <a:t>   private insurance</a:t>
            </a:r>
          </a:p>
        </p:txBody>
      </p:sp>
      <p:sp>
        <p:nvSpPr>
          <p:cNvPr id="141" name="Left Brace 140"/>
          <p:cNvSpPr/>
          <p:nvPr/>
        </p:nvSpPr>
        <p:spPr>
          <a:xfrm>
            <a:off x="5743339" y="5451301"/>
            <a:ext cx="303776" cy="873299"/>
          </a:xfrm>
          <a:prstGeom prst="leftBrace">
            <a:avLst>
              <a:gd name="adj1" fmla="val 45960"/>
              <a:gd name="adj2" fmla="val 50873"/>
            </a:avLst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81949"/>
              </p:ext>
            </p:extLst>
          </p:nvPr>
        </p:nvGraphicFramePr>
        <p:xfrm>
          <a:off x="0" y="7620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5867400"/>
            <a:ext cx="8915400" cy="8991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050" dirty="0" smtClean="0"/>
              <a:t>NOTE: Total excludes women who are not legally authorized in the U.S. *Includes women qualifying for Medicaid in states that limit abortion coverage to Hyde; or are eligible for subsidies in states that ban abortion in their state Marketplace; or with incomes 400+% FPL in states that ban abortion in private plans. </a:t>
            </a:r>
          </a:p>
          <a:p>
            <a:r>
              <a:rPr lang="en-US" sz="1050" dirty="0" smtClean="0"/>
              <a:t>**Includes women with </a:t>
            </a:r>
            <a:r>
              <a:rPr lang="en-US" sz="1050" dirty="0" smtClean="0">
                <a:cs typeface="Meta Offc Pro"/>
              </a:rPr>
              <a:t>incomes below the federal poverty level but who live in state not expanding Medicaid and do not qualify for subsidies.</a:t>
            </a:r>
          </a:p>
          <a:p>
            <a:r>
              <a:rPr lang="en-US" sz="1050" dirty="0" smtClean="0"/>
              <a:t>SOURCE: </a:t>
            </a:r>
            <a:r>
              <a:rPr lang="en-US" sz="1050" dirty="0"/>
              <a:t>Kaiser Family Foundation, Coverage for Abortion Services and the ACA, January 2014. </a:t>
            </a: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1050" dirty="0" smtClean="0">
                <a:hlinkClick r:id="rId3"/>
              </a:rPr>
              <a:t>http</a:t>
            </a:r>
            <a:r>
              <a:rPr lang="en-US" sz="1050" dirty="0">
                <a:hlinkClick r:id="rId3"/>
              </a:rPr>
              <a:t>://kff.org/womens-health-policy/issue-brief/coverage-for-abortion-services-and-the-aca</a:t>
            </a:r>
            <a:r>
              <a:rPr lang="en-US" sz="1050" dirty="0" smtClean="0">
                <a:hlinkClick r:id="rId3"/>
              </a:rPr>
              <a:t>/</a:t>
            </a:r>
            <a:endParaRPr lang="en-US" sz="105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8961120" cy="762000"/>
          </a:xfrm>
        </p:spPr>
        <p:txBody>
          <a:bodyPr/>
          <a:lstStyle/>
          <a:p>
            <a:r>
              <a:rPr lang="en-US" dirty="0" smtClean="0"/>
              <a:t>Availability of Abortion Coverage for Women Uninsured Prior to 2014</a:t>
            </a: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6585857" y="2209800"/>
            <a:ext cx="2405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cs typeface="Meta Offc Pro"/>
              </a:rPr>
              <a:t>(3.9 Million Women)</a:t>
            </a:r>
          </a:p>
        </p:txBody>
      </p:sp>
    </p:spTree>
    <p:extLst>
      <p:ext uri="{BB962C8B-B14F-4D97-AF65-F5344CB8AC3E}">
        <p14:creationId xmlns:p14="http://schemas.microsoft.com/office/powerpoint/2010/main" val="24196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838200"/>
            <a:ext cx="8961120" cy="5288280"/>
          </a:xfrm>
        </p:spPr>
        <p:txBody>
          <a:bodyPr/>
          <a:lstStyle/>
          <a:p>
            <a:pPr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400" b="1" dirty="0"/>
              <a:t>Enrollment</a:t>
            </a:r>
            <a:r>
              <a:rPr lang="en-US" sz="1900" b="1" dirty="0"/>
              <a:t>:  </a:t>
            </a:r>
            <a:endParaRPr lang="en-US" sz="1900" b="1" dirty="0" smtClean="0"/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900" dirty="0" smtClean="0"/>
              <a:t>Women </a:t>
            </a:r>
            <a:r>
              <a:rPr lang="en-US" sz="1900" dirty="0"/>
              <a:t>comprise 54% of early Marketplace enrollees. </a:t>
            </a:r>
            <a:r>
              <a:rPr lang="en-US" sz="1900" dirty="0" smtClean="0"/>
              <a:t> Women’s role </a:t>
            </a:r>
            <a:r>
              <a:rPr lang="en-US" sz="1900" dirty="0"/>
              <a:t>in promoting enrollment to families and young </a:t>
            </a:r>
            <a:r>
              <a:rPr lang="en-US" sz="1900" dirty="0" smtClean="0"/>
              <a:t>adults </a:t>
            </a:r>
            <a:r>
              <a:rPr lang="en-US" sz="1900" dirty="0"/>
              <a:t>is </a:t>
            </a:r>
            <a:r>
              <a:rPr lang="en-US" sz="1900" dirty="0" smtClean="0"/>
              <a:t>key</a:t>
            </a:r>
          </a:p>
          <a:p>
            <a:pPr>
              <a:spcBef>
                <a:spcPts val="800"/>
              </a:spcBef>
              <a:buFont typeface="Wingdings" pitchFamily="2" charset="2"/>
              <a:buChar char="ü"/>
            </a:pPr>
            <a:endParaRPr lang="en-US" sz="1900" dirty="0" smtClean="0"/>
          </a:p>
          <a:p>
            <a:pPr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400" b="1" dirty="0" smtClean="0"/>
              <a:t>Coverage Gap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900" dirty="0" smtClean="0"/>
              <a:t>2.4 million women in coverage gap </a:t>
            </a:r>
          </a:p>
          <a:p>
            <a:pPr>
              <a:spcBef>
                <a:spcPts val="800"/>
              </a:spcBef>
              <a:buFont typeface="Wingdings" pitchFamily="2" charset="2"/>
              <a:buChar char="ü"/>
            </a:pPr>
            <a:endParaRPr lang="en-US" dirty="0"/>
          </a:p>
          <a:p>
            <a:pPr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400" b="1" dirty="0" smtClean="0"/>
              <a:t>Preventive Services </a:t>
            </a:r>
            <a:endParaRPr lang="en-US" dirty="0"/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900" dirty="0" smtClean="0"/>
              <a:t>Implementation will be key </a:t>
            </a:r>
          </a:p>
          <a:p>
            <a:pPr>
              <a:spcBef>
                <a:spcPts val="800"/>
              </a:spcBef>
              <a:buFont typeface="Wingdings" pitchFamily="2" charset="2"/>
              <a:buChar char="ü"/>
            </a:pPr>
            <a:endParaRPr lang="en-US" dirty="0"/>
          </a:p>
          <a:p>
            <a:pPr>
              <a:spcBef>
                <a:spcPts val="800"/>
              </a:spcBef>
              <a:buFont typeface="Wingdings" pitchFamily="2" charset="2"/>
              <a:buChar char="ü"/>
            </a:pPr>
            <a:r>
              <a:rPr lang="en-US" sz="2400" b="1" dirty="0"/>
              <a:t>Reproductive Services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900" dirty="0" smtClean="0"/>
              <a:t>Contraceptive coverage: Supreme </a:t>
            </a:r>
            <a:r>
              <a:rPr lang="en-US" sz="1900" dirty="0"/>
              <a:t>Court oral arguments on Hobby Lobby and Conestoga Wood Specialties </a:t>
            </a:r>
            <a:r>
              <a:rPr lang="en-US" sz="1900" dirty="0" smtClean="0"/>
              <a:t>will </a:t>
            </a:r>
            <a:r>
              <a:rPr lang="en-US" sz="1900" dirty="0"/>
              <a:t>be on March </a:t>
            </a:r>
            <a:r>
              <a:rPr lang="en-US" sz="1900" dirty="0" smtClean="0"/>
              <a:t>25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, 2014, with an expected decision in June 2014 </a:t>
            </a:r>
            <a:endParaRPr lang="en-US" sz="1900" dirty="0"/>
          </a:p>
          <a:p>
            <a:pPr lvl="1">
              <a:spcBef>
                <a:spcPts val="800"/>
              </a:spcBef>
              <a:buFont typeface="Wingdings" pitchFamily="2" charset="2"/>
              <a:buChar char="ü"/>
            </a:pPr>
            <a:r>
              <a:rPr lang="en-US" sz="1900" dirty="0" smtClean="0"/>
              <a:t>Abortion </a:t>
            </a:r>
            <a:r>
              <a:rPr lang="en-US" sz="1900" dirty="0"/>
              <a:t>coverage rules still in play in state and federal </a:t>
            </a:r>
            <a:r>
              <a:rPr lang="en-US" sz="1900" dirty="0" smtClean="0"/>
              <a:t>arena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Health and ACA:  Key Issues and </a:t>
            </a:r>
            <a:r>
              <a:rPr lang="en-US" dirty="0" smtClean="0"/>
              <a:t>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066800"/>
            <a:ext cx="896112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Kaiser Family Foundation, </a:t>
            </a:r>
            <a:r>
              <a:rPr lang="en-US" dirty="0" smtClean="0">
                <a:hlinkClick r:id="rId2"/>
              </a:rPr>
              <a:t>Women’s Health Policy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3"/>
              </a:rPr>
              <a:t>FAQ’s about Women’s Health and the ACA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4"/>
              </a:rPr>
              <a:t>A Guide to the Supreme Court’s Review of the Contraceptive Coverage Requirement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5"/>
              </a:rPr>
              <a:t>Coverage for Abortion Services and the ACA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6"/>
              </a:rPr>
              <a:t>Health </a:t>
            </a:r>
            <a:r>
              <a:rPr lang="en-US" dirty="0">
                <a:hlinkClick r:id="rId6"/>
              </a:rPr>
              <a:t>Reform: Implications for Women’s Access to Coverage and Care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Fact Sheet: </a:t>
            </a:r>
            <a:r>
              <a:rPr lang="en-US" dirty="0">
                <a:hlinkClick r:id="rId7"/>
              </a:rPr>
              <a:t>Women’s Health Insurance Coverage</a:t>
            </a:r>
            <a:endParaRPr lang="en-US" dirty="0"/>
          </a:p>
          <a:p>
            <a:r>
              <a:rPr lang="en-US" dirty="0" smtClean="0">
                <a:hlinkClick r:id="rId8"/>
              </a:rPr>
              <a:t>Medicaid’s </a:t>
            </a:r>
            <a:r>
              <a:rPr lang="en-US" dirty="0">
                <a:hlinkClick r:id="rId8"/>
              </a:rPr>
              <a:t>Role for Women Across the Lifespan: Current Issues and the Impact of the Affordable Care </a:t>
            </a:r>
            <a:r>
              <a:rPr lang="en-US" dirty="0" smtClean="0">
                <a:hlinkClick r:id="rId8"/>
              </a:rPr>
              <a:t>Act</a:t>
            </a:r>
            <a:endParaRPr lang="en-US" dirty="0" smtClean="0"/>
          </a:p>
          <a:p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i="1" dirty="0"/>
          </a:p>
          <a:p>
            <a:pPr lvl="1"/>
            <a:endParaRPr lang="en-US" sz="1600" i="1" dirty="0"/>
          </a:p>
          <a:p>
            <a:endParaRPr lang="en-US" sz="1800" dirty="0" smtClean="0"/>
          </a:p>
          <a:p>
            <a:pPr lvl="2"/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91440"/>
            <a:ext cx="8961120" cy="670560"/>
          </a:xfrm>
        </p:spPr>
        <p:txBody>
          <a:bodyPr/>
          <a:lstStyle/>
          <a:p>
            <a:r>
              <a:rPr lang="en-US" dirty="0" smtClean="0"/>
              <a:t>Women’s Health Resources from The Kaiser Family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" y="6309360"/>
            <a:ext cx="8321040" cy="548640"/>
          </a:xfrm>
        </p:spPr>
        <p:txBody>
          <a:bodyPr/>
          <a:lstStyle/>
          <a:p>
            <a:pPr lvl="0"/>
            <a:endParaRPr lang="en-US" sz="2800" b="1" dirty="0" smtClean="0">
              <a:solidFill>
                <a:srgbClr val="31A3E3">
                  <a:lumMod val="75000"/>
                </a:srgbClr>
              </a:solidFill>
            </a:endParaRPr>
          </a:p>
          <a:p>
            <a:pPr lvl="0"/>
            <a:r>
              <a:rPr lang="en-US" sz="2800" b="1" dirty="0" smtClean="0">
                <a:solidFill>
                  <a:srgbClr val="31A3E3">
                    <a:lumMod val="75000"/>
                  </a:srgbClr>
                </a:solidFill>
              </a:rPr>
              <a:t>kff.org/</a:t>
            </a:r>
            <a:r>
              <a:rPr lang="en-US" sz="2800" b="1" dirty="0" err="1" smtClean="0">
                <a:solidFill>
                  <a:srgbClr val="31A3E3">
                    <a:lumMod val="75000"/>
                  </a:srgbClr>
                </a:solidFill>
              </a:rPr>
              <a:t>womens</a:t>
            </a:r>
            <a:r>
              <a:rPr lang="en-US" sz="2800" b="1" dirty="0" smtClean="0">
                <a:solidFill>
                  <a:srgbClr val="31A3E3">
                    <a:lumMod val="75000"/>
                  </a:srgbClr>
                </a:solidFill>
              </a:rPr>
              <a:t>-health-policy/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Health on kff.org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0" y="4433864"/>
            <a:ext cx="2552662" cy="15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7" y="4495800"/>
            <a:ext cx="28136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9" y="828963"/>
            <a:ext cx="5347651" cy="355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28963"/>
            <a:ext cx="3466423" cy="519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097280"/>
            <a:ext cx="8900160" cy="5029200"/>
          </a:xfrm>
        </p:spPr>
        <p:txBody>
          <a:bodyPr/>
          <a:lstStyle/>
          <a:p>
            <a:r>
              <a:rPr lang="en-US" sz="2500" dirty="0"/>
              <a:t>Health Reform: Implications for Women’s Access to Coverage and </a:t>
            </a:r>
            <a:r>
              <a:rPr lang="en-US" sz="2500" dirty="0" smtClean="0"/>
              <a:t>Care</a:t>
            </a:r>
          </a:p>
          <a:p>
            <a:endParaRPr lang="en-US" sz="1500" dirty="0"/>
          </a:p>
          <a:p>
            <a:r>
              <a:rPr lang="en-US" sz="2500" dirty="0" smtClean="0"/>
              <a:t>Fact Sheet: Women’s Health Insurance Coverage</a:t>
            </a:r>
          </a:p>
          <a:p>
            <a:endParaRPr lang="en-US" sz="1500" dirty="0" smtClean="0"/>
          </a:p>
          <a:p>
            <a:r>
              <a:rPr lang="en-US" sz="2500" dirty="0" smtClean="0"/>
              <a:t>Health Insurance Coverage of Women, State Estimates</a:t>
            </a:r>
            <a:endParaRPr lang="en-US" sz="2500" dirty="0"/>
          </a:p>
          <a:p>
            <a:endParaRPr lang="en-US" sz="1500" dirty="0" smtClean="0"/>
          </a:p>
          <a:p>
            <a:r>
              <a:rPr lang="en-US" sz="2500" dirty="0" smtClean="0"/>
              <a:t>Medicaid’s </a:t>
            </a:r>
            <a:r>
              <a:rPr lang="en-US" sz="2500" dirty="0"/>
              <a:t>Role for Women Across the Lifespan: Current Issues and the Impact of the Affordable Care </a:t>
            </a:r>
            <a:r>
              <a:rPr lang="en-US" sz="2500" dirty="0" smtClean="0"/>
              <a:t>Act</a:t>
            </a:r>
          </a:p>
          <a:p>
            <a:pPr lvl="0"/>
            <a:endParaRPr lang="en-US" sz="1500" dirty="0" smtClean="0">
              <a:solidFill>
                <a:srgbClr val="FF0000"/>
              </a:solidFill>
            </a:endParaRPr>
          </a:p>
          <a:p>
            <a:pPr lvl="0"/>
            <a:r>
              <a:rPr lang="en-US" sz="2500" dirty="0" smtClean="0"/>
              <a:t>Preventive </a:t>
            </a:r>
            <a:r>
              <a:rPr lang="en-US" sz="2500" dirty="0"/>
              <a:t>Services Covered by Private Health Plans under </a:t>
            </a:r>
            <a:r>
              <a:rPr lang="en-US" sz="2500" dirty="0" smtClean="0"/>
              <a:t>the </a:t>
            </a:r>
            <a:r>
              <a:rPr lang="en-US" sz="2500" dirty="0"/>
              <a:t>Affordable Care Act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Search for </a:t>
            </a:r>
            <a:r>
              <a:rPr lang="en-US" sz="2800" b="1" dirty="0" smtClean="0">
                <a:solidFill>
                  <a:srgbClr val="0070C0"/>
                </a:solidFill>
              </a:rPr>
              <a:t>“women’s health” </a:t>
            </a:r>
            <a:r>
              <a:rPr lang="en-US" sz="2800" b="1" dirty="0">
                <a:solidFill>
                  <a:srgbClr val="0070C0"/>
                </a:solidFill>
              </a:rPr>
              <a:t>on </a:t>
            </a:r>
            <a:r>
              <a:rPr lang="en-US" sz="2800" b="1" dirty="0" err="1">
                <a:solidFill>
                  <a:srgbClr val="0070C0"/>
                </a:solidFill>
              </a:rPr>
              <a:t>kff.org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43840" y="2438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KFF Resources on </a:t>
            </a:r>
            <a:r>
              <a:rPr lang="en-US" dirty="0" smtClean="0">
                <a:solidFill>
                  <a:schemeClr val="tx1"/>
                </a:solidFill>
              </a:rPr>
              <a:t>Insurance Coverage for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097280"/>
            <a:ext cx="8900160" cy="5029200"/>
          </a:xfrm>
        </p:spPr>
        <p:txBody>
          <a:bodyPr/>
          <a:lstStyle/>
          <a:p>
            <a:r>
              <a:rPr lang="en-US" sz="2500" dirty="0"/>
              <a:t>A Guide to the Supreme Court’s Review of the Contraceptive Coverage Requirement </a:t>
            </a:r>
          </a:p>
          <a:p>
            <a:endParaRPr lang="en-US" sz="2500" dirty="0" smtClean="0"/>
          </a:p>
          <a:p>
            <a:r>
              <a:rPr lang="en-US" sz="2500" dirty="0"/>
              <a:t>Coverage for Abortion Services and the ACA</a:t>
            </a:r>
          </a:p>
          <a:p>
            <a:endParaRPr lang="en-US" sz="2500" dirty="0" smtClean="0"/>
          </a:p>
          <a:p>
            <a:r>
              <a:rPr lang="en-US" sz="2500" dirty="0" smtClean="0"/>
              <a:t>Fact Sheet: Emergency Contraception</a:t>
            </a:r>
          </a:p>
          <a:p>
            <a:endParaRPr lang="en-US" sz="2500" dirty="0"/>
          </a:p>
          <a:p>
            <a:r>
              <a:rPr lang="en-US" sz="2500" dirty="0" smtClean="0"/>
              <a:t>State Health Facts: Abortion Statistics and Policies</a:t>
            </a:r>
            <a:endParaRPr lang="en-US" sz="2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KFF Resources on </a:t>
            </a:r>
            <a:r>
              <a:rPr lang="en-US" dirty="0" smtClean="0"/>
              <a:t>Contraception and Abortion 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321040" cy="548640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Search for </a:t>
            </a:r>
            <a:r>
              <a:rPr lang="en-US" sz="2800" b="1" dirty="0" smtClean="0">
                <a:solidFill>
                  <a:srgbClr val="0070C0"/>
                </a:solidFill>
              </a:rPr>
              <a:t>“contraceptive” or “abortion” on </a:t>
            </a:r>
            <a:r>
              <a:rPr lang="en-US" sz="2800" b="1" dirty="0" err="1">
                <a:solidFill>
                  <a:srgbClr val="0070C0"/>
                </a:solidFill>
              </a:rPr>
              <a:t>kff.org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14500" y="3352800"/>
          <a:ext cx="5715000" cy="15240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045" name="Picture 4" descr="Being a Woman is Not a Pre-Existing Cond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225" y="990600"/>
            <a:ext cx="42957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668963"/>
            <a:ext cx="3124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1" name="Rectangle 15"/>
          <p:cNvSpPr>
            <a:spLocks noChangeArrowheads="1"/>
          </p:cNvSpPr>
          <p:nvPr/>
        </p:nvSpPr>
        <p:spPr bwMode="auto">
          <a:xfrm>
            <a:off x="0" y="20574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94363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Comprehensive Health Care Reform: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An Essential Prescription for Women</a:t>
            </a:r>
            <a:endParaRPr lang="en-US" sz="1500" b="1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943634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A Report by the Joint Economic Committee</a:t>
            </a:r>
            <a:endParaRPr lang="en-US" sz="600" b="1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943634"/>
                </a:solidFill>
                <a:latin typeface="Constantia" pitchFamily="18" charset="0"/>
                <a:cs typeface="Arial" charset="0"/>
              </a:rPr>
              <a:t>Representative Carolyn B. Maloney, Chair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943634"/>
                </a:solidFill>
                <a:latin typeface="Constantia" pitchFamily="18" charset="0"/>
                <a:cs typeface="Arial" charset="0"/>
              </a:rPr>
              <a:t>Senator Charles E. Schumer, Vice Chair</a:t>
            </a:r>
            <a:r>
              <a:rPr lang="en-US" sz="600" b="1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514600" y="4267200"/>
            <a:ext cx="6629400" cy="914400"/>
            <a:chOff x="0" y="0"/>
            <a:chExt cx="4752" cy="576"/>
          </a:xfrm>
        </p:grpSpPr>
        <p:pic>
          <p:nvPicPr>
            <p:cNvPr id="617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752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6" name="Picture 37" descr="HealthReform.gov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" y="432"/>
              <a:ext cx="10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55" name="Rectangle 38"/>
          <p:cNvSpPr>
            <a:spLocks noChangeArrowheads="1"/>
          </p:cNvSpPr>
          <p:nvPr/>
        </p:nvSpPr>
        <p:spPr bwMode="auto">
          <a:xfrm>
            <a:off x="2438400" y="38100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AMA president says pregnant women are barred from buying individual health policies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416617" y="5123715"/>
            <a:ext cx="3429000" cy="1330325"/>
            <a:chOff x="3600" y="3464"/>
            <a:chExt cx="2160" cy="838"/>
          </a:xfrm>
        </p:grpSpPr>
        <p:pic>
          <p:nvPicPr>
            <p:cNvPr id="6173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00" y="3464"/>
              <a:ext cx="2059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4" name="Rectangle 39"/>
            <p:cNvSpPr>
              <a:spLocks noChangeArrowheads="1"/>
            </p:cNvSpPr>
            <p:nvPr/>
          </p:nvSpPr>
          <p:spPr bwMode="auto">
            <a:xfrm>
              <a:off x="3600" y="3936"/>
              <a:ext cx="216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Healthcare Reform in America - You can make a difference!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52400" y="4953000"/>
            <a:ext cx="5334000" cy="612775"/>
            <a:chOff x="48" y="3165"/>
            <a:chExt cx="3360" cy="386"/>
          </a:xfrm>
        </p:grpSpPr>
        <p:sp>
          <p:nvSpPr>
            <p:cNvPr id="6171" name="Rectangle 33"/>
            <p:cNvSpPr>
              <a:spLocks noChangeArrowheads="1"/>
            </p:cNvSpPr>
            <p:nvPr/>
          </p:nvSpPr>
          <p:spPr bwMode="auto">
            <a:xfrm>
              <a:off x="48" y="3320"/>
              <a:ext cx="3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cs typeface="Arial" charset="0"/>
                </a:rPr>
                <a:t> </a:t>
              </a:r>
              <a:r>
                <a:rPr lang="en-US" b="1" dirty="0">
                  <a:solidFill>
                    <a:prstClr val="black"/>
                  </a:solidFill>
                  <a:latin typeface="Cambria" pitchFamily="18" charset="0"/>
                  <a:cs typeface="Arial" charset="0"/>
                </a:rPr>
                <a:t>AARP on What Health Reform Means for Women</a:t>
              </a:r>
            </a:p>
          </p:txBody>
        </p:sp>
        <p:pic>
          <p:nvPicPr>
            <p:cNvPr id="6172" name="homeLink_submit" descr="AARP.or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" y="3165"/>
              <a:ext cx="88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48000" y="2667000"/>
            <a:ext cx="6096575" cy="704850"/>
            <a:chOff x="1608" y="1344"/>
            <a:chExt cx="4472" cy="444"/>
          </a:xfrm>
        </p:grpSpPr>
        <p:sp>
          <p:nvSpPr>
            <p:cNvPr id="6169" name="Rectangle 42"/>
            <p:cNvSpPr>
              <a:spLocks noChangeArrowheads="1"/>
            </p:cNvSpPr>
            <p:nvPr/>
          </p:nvSpPr>
          <p:spPr bwMode="auto">
            <a:xfrm>
              <a:off x="2624" y="1344"/>
              <a:ext cx="34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cs typeface="Arial" charset="0"/>
                </a:rPr>
                <a:t>March of Dimes Calls for Health Coverage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cs typeface="Arial" charset="0"/>
                </a:rPr>
                <a:t>for Women of Childbearing Age and Children</a:t>
              </a:r>
            </a:p>
          </p:txBody>
        </p:sp>
        <p:pic>
          <p:nvPicPr>
            <p:cNvPr id="6170" name="Picture 3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08" y="1392"/>
              <a:ext cx="85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63" name="Picture 23" descr="Women of Color United for Health Reform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3429000"/>
            <a:ext cx="2144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Rectangle 24"/>
          <p:cNvSpPr>
            <a:spLocks noChangeArrowheads="1"/>
          </p:cNvSpPr>
          <p:nvPr/>
        </p:nvSpPr>
        <p:spPr bwMode="auto">
          <a:xfrm>
            <a:off x="228600" y="1981200"/>
            <a:ext cx="9144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7075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962400" y="3276600"/>
            <a:ext cx="4798059" cy="609600"/>
            <a:chOff x="3279" y="1083"/>
            <a:chExt cx="2796" cy="1788"/>
          </a:xfrm>
        </p:grpSpPr>
        <p:pic>
          <p:nvPicPr>
            <p:cNvPr id="6167" name="Picture 22" descr="ywca1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79" y="1236"/>
              <a:ext cx="979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8" name="Rectangle 25"/>
            <p:cNvSpPr>
              <a:spLocks noChangeArrowheads="1"/>
            </p:cNvSpPr>
            <p:nvPr/>
          </p:nvSpPr>
          <p:spPr bwMode="auto">
            <a:xfrm>
              <a:off x="4305" y="1083"/>
              <a:ext cx="1770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Join YWCA to tell Congress that now is the time to pass comprehensive healthcare reform.</a:t>
              </a:r>
              <a:r>
                <a:rPr lang="en-US" sz="12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 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465512" y="5667375"/>
            <a:ext cx="2286000" cy="1190625"/>
            <a:chOff x="2183" y="3570"/>
            <a:chExt cx="1440" cy="750"/>
          </a:xfrm>
        </p:grpSpPr>
        <p:pic>
          <p:nvPicPr>
            <p:cNvPr id="6165" name="Picture 21" descr="See full size image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83" y="3618"/>
              <a:ext cx="55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Rectangle 26"/>
            <p:cNvSpPr>
              <a:spLocks noChangeArrowheads="1"/>
            </p:cNvSpPr>
            <p:nvPr/>
          </p:nvSpPr>
          <p:spPr bwMode="auto">
            <a:xfrm>
              <a:off x="2759" y="3570"/>
              <a:ext cx="8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9999"/>
                  </a:solidFill>
                  <a:latin typeface="Arial" charset="0"/>
                  <a:cs typeface="Arial" charset="0"/>
                </a:rPr>
                <a:t>Health Care: A Basic Right</a:t>
              </a:r>
              <a:r>
                <a:rPr lang="en-US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0" y="914400"/>
            <a:ext cx="4504974" cy="1108151"/>
            <a:chOff x="58" y="458"/>
            <a:chExt cx="2726" cy="619"/>
          </a:xfrm>
        </p:grpSpPr>
        <p:sp>
          <p:nvSpPr>
            <p:cNvPr id="6163" name="Rectangle 32"/>
            <p:cNvSpPr>
              <a:spLocks noChangeArrowheads="1"/>
            </p:cNvSpPr>
            <p:nvPr/>
          </p:nvSpPr>
          <p:spPr bwMode="auto">
            <a:xfrm>
              <a:off x="58" y="458"/>
              <a:ext cx="2434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Georgia" pitchFamily="18" charset="0"/>
                  <a:cs typeface="Arial" charset="0"/>
                  <a:hlinkClick r:id="rId17"/>
                </a:rPr>
                <a:t>The White House Blog</a:t>
              </a:r>
              <a:endParaRPr lang="en-US" b="1" dirty="0">
                <a:solidFill>
                  <a:srgbClr val="000000"/>
                </a:solidFill>
                <a:latin typeface="Georgia" pitchFamily="18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Georgia" pitchFamily="18" charset="0"/>
                  <a:cs typeface="Arial" charset="0"/>
                </a:rPr>
                <a:t>Health Insurance Reform as a Women's Issue: </a:t>
              </a:r>
              <a:endParaRPr lang="en-US" sz="1600" b="1" dirty="0" smtClean="0">
                <a:solidFill>
                  <a:srgbClr val="000000"/>
                </a:solidFill>
                <a:latin typeface="Georgia" pitchFamily="18" charset="0"/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Georgia" pitchFamily="18" charset="0"/>
                  <a:cs typeface="Arial" charset="0"/>
                </a:rPr>
                <a:t>The </a:t>
              </a:r>
              <a:r>
                <a:rPr lang="en-US" sz="1600" b="1" dirty="0">
                  <a:solidFill>
                    <a:srgbClr val="000000"/>
                  </a:solidFill>
                  <a:latin typeface="Georgia" pitchFamily="18" charset="0"/>
                  <a:cs typeface="Arial" charset="0"/>
                </a:rPr>
                <a:t>First Lady's Take</a:t>
              </a:r>
            </a:p>
          </p:txBody>
        </p:sp>
        <p:pic>
          <p:nvPicPr>
            <p:cNvPr id="6164" name="Picture 31" descr="michelleobama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380" y="480"/>
              <a:ext cx="404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91440" y="91440"/>
            <a:ext cx="8961120" cy="594360"/>
          </a:xfrm>
        </p:spPr>
        <p:txBody>
          <a:bodyPr/>
          <a:lstStyle/>
          <a:p>
            <a:r>
              <a:rPr lang="en-US" dirty="0" smtClean="0"/>
              <a:t>Women Were a Critical Part of the ACA Debate</a:t>
            </a:r>
            <a:endParaRPr lang="en-US" dirty="0"/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886200" y="1981200"/>
            <a:ext cx="5105400" cy="762000"/>
            <a:chOff x="192" y="1152"/>
            <a:chExt cx="3600" cy="435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68" y="1152"/>
              <a:ext cx="302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92" y="1152"/>
              <a:ext cx="48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374962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www.kff.org/statedata/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State-by-State Data on Women’s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88" y="838200"/>
            <a:ext cx="93165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t="1697" r="16139" b="24612"/>
          <a:stretch/>
        </p:blipFill>
        <p:spPr bwMode="auto">
          <a:xfrm>
            <a:off x="152400" y="1524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1" y="1066800"/>
            <a:ext cx="896112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i="1" dirty="0" smtClean="0"/>
              <a:t>Search FAQs by typing a search term or click on a section heading (not pictured)</a:t>
            </a:r>
            <a:endParaRPr lang="en-US" sz="1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kff.org/health-reform/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faq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/health-reform-frequently-asked-questions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1" y="152400"/>
            <a:ext cx="8961120" cy="914400"/>
          </a:xfrm>
        </p:spPr>
        <p:txBody>
          <a:bodyPr/>
          <a:lstStyle/>
          <a:p>
            <a:r>
              <a:rPr lang="en-US" dirty="0" smtClean="0"/>
              <a:t>KFF’s Frequently Asked Questions (FAQs) on the ACA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524000"/>
            <a:ext cx="8686800" cy="0"/>
          </a:xfrm>
          <a:prstGeom prst="line">
            <a:avLst/>
          </a:prstGeom>
          <a:ln w="63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0" y="4157008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Meta Offc Pro"/>
                <a:cs typeface="Meta Offc Pro"/>
              </a:rPr>
              <a:t>Feature women’s </a:t>
            </a:r>
            <a:r>
              <a:rPr lang="en-US" sz="2400" b="1" dirty="0" smtClean="0">
                <a:solidFill>
                  <a:srgbClr val="FF0000"/>
                </a:solidFill>
                <a:cs typeface="Meta Offc Pro"/>
              </a:rPr>
              <a:t>health FAQs instead: </a:t>
            </a:r>
            <a:r>
              <a:rPr lang="en-US" sz="2400" b="1" dirty="0">
                <a:solidFill>
                  <a:srgbClr val="FF0000"/>
                </a:solidFill>
                <a:cs typeface="Meta Offc Pro"/>
              </a:rPr>
              <a:t>http://kff.org/health-reform/faq/health-reform-frequently-asked-questions/#section-womens-health</a:t>
            </a:r>
            <a:endParaRPr lang="en-US" sz="2400" b="1" dirty="0" smtClean="0">
              <a:solidFill>
                <a:srgbClr val="FF0000"/>
              </a:solidFill>
              <a:latin typeface="Meta Offc Pro"/>
              <a:cs typeface="Meta Offc Pr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84358"/>
            <a:ext cx="5848350" cy="451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3355" y="1447800"/>
            <a:ext cx="8961120" cy="103632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Coverage Gap: Uninsured </a:t>
            </a:r>
            <a:r>
              <a:rPr lang="en-US" sz="2800" dirty="0" smtClean="0"/>
              <a:t>Poor Adults in States that Do Not Expand Medicaid</a:t>
            </a:r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kff.org/health-reform/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KFF Resources on </a:t>
            </a:r>
            <a:r>
              <a:rPr lang="en-US" dirty="0" smtClean="0"/>
              <a:t>ACA and Low- to Moderate-Income Adults</a:t>
            </a:r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173355" y="3124200"/>
            <a:ext cx="8961120" cy="1036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/>
              <a:t>State Estimates for People Eligible for Tax Credits In Marketplace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8319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" y="838200"/>
            <a:ext cx="8961120" cy="5288280"/>
          </a:xfrm>
        </p:spPr>
        <p:txBody>
          <a:bodyPr/>
          <a:lstStyle/>
          <a:p>
            <a:pPr lvl="0"/>
            <a:r>
              <a:rPr lang="en-US" sz="3000" dirty="0" smtClean="0">
                <a:solidFill>
                  <a:srgbClr val="000000"/>
                </a:solidFill>
              </a:rPr>
              <a:t>(NEW) Marketplace </a:t>
            </a:r>
            <a:r>
              <a:rPr lang="en-US" sz="3000" dirty="0">
                <a:solidFill>
                  <a:srgbClr val="000000"/>
                </a:solidFill>
              </a:rPr>
              <a:t>Enrollment as a Share of the Marketplace Eligible </a:t>
            </a:r>
            <a:r>
              <a:rPr lang="en-US" sz="3000" dirty="0" smtClean="0">
                <a:solidFill>
                  <a:srgbClr val="000000"/>
                </a:solidFill>
              </a:rPr>
              <a:t>Population</a:t>
            </a:r>
          </a:p>
          <a:p>
            <a:pPr lvl="0"/>
            <a:endParaRPr lang="en-US" sz="3000" dirty="0">
              <a:solidFill>
                <a:srgbClr val="000000"/>
              </a:solidFill>
            </a:endParaRPr>
          </a:p>
          <a:p>
            <a:pPr lvl="0"/>
            <a:r>
              <a:rPr lang="en-US" sz="3000" dirty="0" smtClean="0">
                <a:solidFill>
                  <a:srgbClr val="000000"/>
                </a:solidFill>
              </a:rPr>
              <a:t>State Marketplace Statistics</a:t>
            </a:r>
            <a:endParaRPr lang="en-US" sz="3000" dirty="0">
              <a:solidFill>
                <a:srgbClr val="000000"/>
              </a:solidFill>
            </a:endParaRPr>
          </a:p>
          <a:p>
            <a:pPr lvl="0"/>
            <a:endParaRPr lang="en-US" sz="3000" dirty="0">
              <a:solidFill>
                <a:srgbClr val="000000"/>
              </a:solidFill>
            </a:endParaRPr>
          </a:p>
          <a:p>
            <a:pPr lvl="0"/>
            <a:r>
              <a:rPr lang="en-US" sz="3000" dirty="0">
                <a:solidFill>
                  <a:srgbClr val="000000"/>
                </a:solidFill>
              </a:rPr>
              <a:t>Explaining Health Care Reform: Questions About Health Insurance Exchanges</a:t>
            </a:r>
          </a:p>
          <a:p>
            <a:pPr lvl="0"/>
            <a:endParaRPr lang="en-US" sz="3000" dirty="0">
              <a:solidFill>
                <a:srgbClr val="000000"/>
              </a:solidFill>
            </a:endParaRPr>
          </a:p>
          <a:p>
            <a:pPr lvl="0"/>
            <a:r>
              <a:rPr lang="en-US" sz="3000" dirty="0">
                <a:solidFill>
                  <a:srgbClr val="000000"/>
                </a:solidFill>
              </a:rPr>
              <a:t>State </a:t>
            </a:r>
            <a:r>
              <a:rPr lang="en-US" sz="3000" dirty="0" smtClean="0">
                <a:solidFill>
                  <a:srgbClr val="000000"/>
                </a:solidFill>
              </a:rPr>
              <a:t>Decisions For Creating Health </a:t>
            </a:r>
            <a:r>
              <a:rPr lang="en-US" sz="3000" dirty="0">
                <a:solidFill>
                  <a:srgbClr val="000000"/>
                </a:solidFill>
              </a:rPr>
              <a:t>Insurance </a:t>
            </a:r>
            <a:r>
              <a:rPr lang="en-US" sz="3000" dirty="0" smtClean="0">
                <a:solidFill>
                  <a:srgbClr val="000000"/>
                </a:solidFill>
              </a:rPr>
              <a:t>Exchanges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</a:rPr>
              <a:t>Search for “marketplaces” on kff.org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" y="91440"/>
            <a:ext cx="8961120" cy="67056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KFF Resources on </a:t>
            </a:r>
            <a:r>
              <a:rPr lang="en-US" dirty="0" smtClean="0">
                <a:solidFill>
                  <a:schemeClr val="tx1"/>
                </a:solidFill>
              </a:rPr>
              <a:t>Exchanges / Marketplaces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sz="2800" dirty="0"/>
              <a:t>Quantifying Tax Credits for People Now Buying Insurance on Their Own </a:t>
            </a: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Explaining Health Care Reform: Questions About Health Insurance </a:t>
            </a:r>
            <a:r>
              <a:rPr lang="en-US" sz="2800" dirty="0" smtClean="0"/>
              <a:t>Subsidies</a:t>
            </a:r>
          </a:p>
          <a:p>
            <a:endParaRPr lang="en-US" sz="2800" dirty="0" smtClean="0"/>
          </a:p>
          <a:p>
            <a:endParaRPr lang="en-US" sz="1000" dirty="0"/>
          </a:p>
          <a:p>
            <a:r>
              <a:rPr lang="en-US" sz="2800" dirty="0"/>
              <a:t>Why Premiums Will Change for People Who Now Have </a:t>
            </a:r>
            <a:r>
              <a:rPr lang="en-US" sz="2800" dirty="0" err="1"/>
              <a:t>Nongroup</a:t>
            </a:r>
            <a:r>
              <a:rPr lang="en-US" sz="2800" dirty="0"/>
              <a:t> Insurance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Search for “tax credit” on kff.org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KFF Resources on </a:t>
            </a:r>
            <a:r>
              <a:rPr lang="en-US" dirty="0" smtClean="0">
                <a:solidFill>
                  <a:schemeClr val="tx1"/>
                </a:solidFill>
              </a:rPr>
              <a:t>Tax Credits &amp; Premiums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000" dirty="0">
                <a:solidFill>
                  <a:srgbClr val="000000"/>
                </a:solidFill>
              </a:rPr>
              <a:t>The “Health Insurance Market Reforms” series covers: </a:t>
            </a:r>
          </a:p>
          <a:p>
            <a:pPr marL="0" lvl="0" indent="0">
              <a:buNone/>
            </a:pPr>
            <a:r>
              <a:rPr lang="en-US" sz="1000" dirty="0">
                <a:solidFill>
                  <a:srgbClr val="000000"/>
                </a:solidFill>
              </a:rPr>
              <a:t/>
            </a:r>
            <a:br>
              <a:rPr lang="en-US" sz="10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  <a:p>
            <a:pPr lvl="3"/>
            <a:r>
              <a:rPr lang="en-US" sz="3000" dirty="0">
                <a:solidFill>
                  <a:srgbClr val="000000"/>
                </a:solidFill>
              </a:rPr>
              <a:t>Pre-Existing Condition Exclusions</a:t>
            </a:r>
          </a:p>
          <a:p>
            <a:pPr lvl="1"/>
            <a:endParaRPr lang="en-US" sz="1000" dirty="0">
              <a:solidFill>
                <a:srgbClr val="000000"/>
              </a:solidFill>
            </a:endParaRPr>
          </a:p>
          <a:p>
            <a:pPr lvl="3"/>
            <a:r>
              <a:rPr lang="en-US" sz="3000" dirty="0">
                <a:solidFill>
                  <a:srgbClr val="000000"/>
                </a:solidFill>
              </a:rPr>
              <a:t>Guaranteed Issue</a:t>
            </a:r>
          </a:p>
          <a:p>
            <a:pPr lvl="1"/>
            <a:endParaRPr lang="en-US" sz="1000" dirty="0">
              <a:solidFill>
                <a:srgbClr val="000000"/>
              </a:solidFill>
            </a:endParaRPr>
          </a:p>
          <a:p>
            <a:pPr lvl="3"/>
            <a:r>
              <a:rPr lang="en-US" sz="3000" dirty="0">
                <a:solidFill>
                  <a:srgbClr val="000000"/>
                </a:solidFill>
              </a:rPr>
              <a:t>Rate Restrictions</a:t>
            </a:r>
          </a:p>
          <a:p>
            <a:pPr lvl="1"/>
            <a:endParaRPr lang="en-US" sz="1000" dirty="0">
              <a:solidFill>
                <a:srgbClr val="FF0000"/>
              </a:solidFill>
            </a:endParaRPr>
          </a:p>
          <a:p>
            <a:pPr lvl="3"/>
            <a:r>
              <a:rPr lang="en-US" sz="3000" dirty="0">
                <a:solidFill>
                  <a:srgbClr val="000000"/>
                </a:solidFill>
              </a:rPr>
              <a:t>Rate Review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2600" b="1" dirty="0">
                <a:solidFill>
                  <a:srgbClr val="0070C0"/>
                </a:solidFill>
              </a:rPr>
              <a:t>Search for “Health Insurance Market Reforms” at kff.org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KFF Resources on </a:t>
            </a:r>
            <a:r>
              <a:rPr lang="en-US" dirty="0" smtClean="0">
                <a:solidFill>
                  <a:schemeClr val="tx1"/>
                </a:solidFill>
              </a:rPr>
              <a:t>Insurance Market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162823" y="152400"/>
            <a:ext cx="7916030" cy="8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</a:rPr>
              <a:t>Feature Our Resources on Your Site For Free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kff.org/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aca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-consumer-resources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2148"/>
          <a:stretch/>
        </p:blipFill>
        <p:spPr>
          <a:xfrm>
            <a:off x="676276" y="1283732"/>
            <a:ext cx="3438524" cy="4178972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910" r="27708" b="1646"/>
          <a:stretch/>
        </p:blipFill>
        <p:spPr>
          <a:xfrm>
            <a:off x="5137080" y="1261084"/>
            <a:ext cx="3244920" cy="4190734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57200" y="914400"/>
            <a:ext cx="3657600" cy="369332"/>
          </a:xfrm>
          <a:prstGeom prst="rect">
            <a:avLst/>
          </a:prstGeom>
          <a:solidFill>
            <a:srgbClr val="FF881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Meta Offc Pro"/>
              </a:rPr>
              <a:t>Health Reform Subsidy Calculator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914400"/>
            <a:ext cx="1905000" cy="369332"/>
          </a:xfrm>
          <a:prstGeom prst="rect">
            <a:avLst/>
          </a:prstGeom>
          <a:solidFill>
            <a:srgbClr val="FF881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Meta Offc Pro"/>
              </a:rPr>
              <a:t>Animated Video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4628" y="5407223"/>
            <a:ext cx="3145972" cy="307777"/>
          </a:xfrm>
          <a:prstGeom prst="rect">
            <a:avLst/>
          </a:prstGeom>
          <a:solidFill>
            <a:srgbClr val="B0DDF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kff.org/</a:t>
            </a:r>
            <a:r>
              <a:rPr kumimoji="0" lang="en-US" sz="1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youtoons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r>
              <a:rPr kumimoji="0" lang="en-US" sz="1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obamacare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-video</a:t>
            </a: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ta Offc Pro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Meta Offc Pr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410200"/>
            <a:ext cx="3341914" cy="307777"/>
          </a:xfrm>
          <a:prstGeom prst="rect">
            <a:avLst/>
          </a:prstGeom>
          <a:solidFill>
            <a:srgbClr val="B0DDF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kff.org/interactive/subsidy-calculator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D204">
                  <a:lumMod val="20000"/>
                  <a:lumOff val="80000"/>
                </a:srgbClr>
              </a:solidFill>
              <a:effectLst/>
              <a:uLnTx/>
              <a:uFillTx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5368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" y="6309360"/>
            <a:ext cx="8321040" cy="548640"/>
          </a:xfrm>
        </p:spPr>
        <p:txBody>
          <a:bodyPr/>
          <a:lstStyle/>
          <a:p>
            <a:pPr lvl="0"/>
            <a:endParaRPr lang="en-US" sz="2800" b="1" dirty="0" smtClean="0">
              <a:solidFill>
                <a:srgbClr val="31A3E3">
                  <a:lumMod val="75000"/>
                </a:srgbClr>
              </a:solidFill>
            </a:endParaRPr>
          </a:p>
          <a:p>
            <a:pPr lvl="0"/>
            <a:r>
              <a:rPr lang="en-US" sz="2800" b="1" dirty="0" smtClean="0">
                <a:solidFill>
                  <a:srgbClr val="31A3E3">
                    <a:lumMod val="75000"/>
                  </a:srgbClr>
                </a:solidFill>
              </a:rPr>
              <a:t>kff.org/</a:t>
            </a:r>
            <a:r>
              <a:rPr lang="en-US" sz="2800" b="1" dirty="0" err="1" smtClean="0">
                <a:solidFill>
                  <a:srgbClr val="31A3E3">
                    <a:lumMod val="75000"/>
                  </a:srgbClr>
                </a:solidFill>
              </a:rPr>
              <a:t>aca</a:t>
            </a:r>
            <a:r>
              <a:rPr lang="en-US" sz="2800" b="1" dirty="0" smtClean="0">
                <a:solidFill>
                  <a:srgbClr val="31A3E3">
                    <a:lumMod val="75000"/>
                  </a:srgbClr>
                </a:solidFill>
              </a:rPr>
              <a:t>-consumer-resources</a:t>
            </a:r>
            <a:endParaRPr lang="en-US" sz="2800" b="1" dirty="0">
              <a:solidFill>
                <a:srgbClr val="31A3E3">
                  <a:lumMod val="75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KFF Resources for Consumers on the ACA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3" y="914400"/>
            <a:ext cx="515455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4"/>
          <a:stretch/>
        </p:blipFill>
        <p:spPr bwMode="auto">
          <a:xfrm>
            <a:off x="5410200" y="876300"/>
            <a:ext cx="35244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097280"/>
            <a:ext cx="4785360" cy="5029200"/>
          </a:xfrm>
        </p:spPr>
        <p:txBody>
          <a:bodyPr/>
          <a:lstStyle/>
          <a:p>
            <a:r>
              <a:rPr lang="es-ES" sz="3000" dirty="0"/>
              <a:t>"Los </a:t>
            </a:r>
            <a:r>
              <a:rPr lang="es-ES" sz="3000" dirty="0" err="1"/>
              <a:t>YouToons</a:t>
            </a:r>
            <a:r>
              <a:rPr lang="es-ES" sz="3000" dirty="0"/>
              <a:t> Se Preparan Para </a:t>
            </a:r>
            <a:r>
              <a:rPr lang="es-ES" sz="3000" dirty="0" err="1" smtClean="0"/>
              <a:t>Obamacare</a:t>
            </a:r>
            <a:r>
              <a:rPr lang="es-ES" sz="3000" dirty="0" smtClean="0"/>
              <a:t>“ (Video)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3000" dirty="0" err="1" smtClean="0"/>
              <a:t>Obamacare</a:t>
            </a:r>
            <a:r>
              <a:rPr lang="es-ES" sz="3000" dirty="0" smtClean="0"/>
              <a:t> y Usted</a:t>
            </a:r>
          </a:p>
          <a:p>
            <a:pPr lvl="1"/>
            <a:r>
              <a:rPr lang="es-ES" sz="1400" dirty="0" err="1" smtClean="0"/>
              <a:t>Seven</a:t>
            </a:r>
            <a:r>
              <a:rPr lang="es-ES" sz="1400" dirty="0" smtClean="0"/>
              <a:t> </a:t>
            </a:r>
            <a:r>
              <a:rPr lang="es-ES" sz="1400" dirty="0" err="1" smtClean="0"/>
              <a:t>fact</a:t>
            </a:r>
            <a:r>
              <a:rPr lang="es-ES" sz="1400" dirty="0" smtClean="0"/>
              <a:t> </a:t>
            </a:r>
            <a:r>
              <a:rPr lang="es-ES" sz="1400" dirty="0" err="1" smtClean="0"/>
              <a:t>sheets</a:t>
            </a:r>
            <a:r>
              <a:rPr lang="es-ES" sz="1400" dirty="0" smtClean="0"/>
              <a:t>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how</a:t>
            </a:r>
            <a:r>
              <a:rPr lang="es-ES" sz="1400" dirty="0" smtClean="0"/>
              <a:t> </a:t>
            </a:r>
            <a:r>
              <a:rPr lang="es-ES" sz="1400" dirty="0" err="1" smtClean="0"/>
              <a:t>the</a:t>
            </a:r>
            <a:r>
              <a:rPr lang="es-ES" sz="1400" dirty="0" smtClean="0"/>
              <a:t> ACA </a:t>
            </a:r>
            <a:r>
              <a:rPr lang="es-ES" sz="1400" dirty="0" err="1" smtClean="0"/>
              <a:t>affects</a:t>
            </a:r>
            <a:r>
              <a:rPr lang="es-ES" sz="1400" dirty="0" smtClean="0"/>
              <a:t> </a:t>
            </a:r>
            <a:r>
              <a:rPr lang="es-ES" sz="1400" dirty="0" err="1" smtClean="0"/>
              <a:t>people</a:t>
            </a:r>
            <a:r>
              <a:rPr lang="es-ES" sz="1400" dirty="0" smtClean="0"/>
              <a:t> </a:t>
            </a:r>
            <a:r>
              <a:rPr lang="es-ES" sz="1400" dirty="0" err="1" smtClean="0"/>
              <a:t>if</a:t>
            </a:r>
            <a:r>
              <a:rPr lang="es-ES" sz="1400" dirty="0" smtClean="0"/>
              <a:t> </a:t>
            </a:r>
            <a:r>
              <a:rPr lang="es-ES" sz="1400" dirty="0" err="1" smtClean="0"/>
              <a:t>they</a:t>
            </a:r>
            <a:r>
              <a:rPr lang="es-ES" sz="1400" dirty="0" smtClean="0"/>
              <a:t>:</a:t>
            </a:r>
          </a:p>
          <a:p>
            <a:pPr lvl="2"/>
            <a:r>
              <a:rPr lang="es-ES" sz="1200" dirty="0" err="1" smtClean="0"/>
              <a:t>Have</a:t>
            </a:r>
            <a:r>
              <a:rPr lang="es-ES" sz="1200" dirty="0" smtClean="0"/>
              <a:t> Medicare</a:t>
            </a:r>
          </a:p>
          <a:p>
            <a:pPr lvl="2"/>
            <a:r>
              <a:rPr lang="es-ES" sz="1200" dirty="0" err="1" smtClean="0"/>
              <a:t>Qualify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Medicaid</a:t>
            </a:r>
            <a:endParaRPr lang="es-ES" sz="1200" dirty="0"/>
          </a:p>
          <a:p>
            <a:pPr lvl="2"/>
            <a:r>
              <a:rPr lang="es-ES" sz="1200" dirty="0" err="1" smtClean="0"/>
              <a:t>Have</a:t>
            </a:r>
            <a:r>
              <a:rPr lang="es-ES" sz="1200" dirty="0" smtClean="0"/>
              <a:t> </a:t>
            </a:r>
            <a:r>
              <a:rPr lang="es-ES" sz="1200" dirty="0" err="1" smtClean="0"/>
              <a:t>coverage</a:t>
            </a:r>
            <a:r>
              <a:rPr lang="es-ES" sz="1200" dirty="0" smtClean="0"/>
              <a:t> </a:t>
            </a:r>
            <a:r>
              <a:rPr lang="es-ES" sz="1200" dirty="0" err="1" smtClean="0"/>
              <a:t>through</a:t>
            </a:r>
            <a:r>
              <a:rPr lang="es-ES" sz="1200" dirty="0" smtClean="0"/>
              <a:t> </a:t>
            </a:r>
            <a:r>
              <a:rPr lang="es-ES" sz="1200" dirty="0" err="1" smtClean="0"/>
              <a:t>their</a:t>
            </a:r>
            <a:r>
              <a:rPr lang="es-ES" sz="1200" dirty="0" smtClean="0"/>
              <a:t> </a:t>
            </a:r>
            <a:r>
              <a:rPr lang="es-ES" sz="1200" dirty="0" err="1" smtClean="0"/>
              <a:t>employers</a:t>
            </a:r>
            <a:endParaRPr lang="es-ES" sz="1200" dirty="0" smtClean="0"/>
          </a:p>
          <a:p>
            <a:pPr lvl="2"/>
            <a:r>
              <a:rPr lang="es-ES" sz="1200" dirty="0" smtClean="0"/>
              <a:t>Are </a:t>
            </a:r>
            <a:r>
              <a:rPr lang="es-ES" sz="1200" dirty="0" err="1" smtClean="0"/>
              <a:t>uninsured</a:t>
            </a:r>
            <a:endParaRPr lang="es-ES" sz="1200" dirty="0"/>
          </a:p>
          <a:p>
            <a:pPr lvl="2"/>
            <a:r>
              <a:rPr lang="es-ES" sz="1200" dirty="0" err="1" smtClean="0"/>
              <a:t>Have</a:t>
            </a:r>
            <a:r>
              <a:rPr lang="es-ES" sz="1200" dirty="0" smtClean="0"/>
              <a:t> pre-</a:t>
            </a:r>
            <a:r>
              <a:rPr lang="es-ES" sz="1200" dirty="0" err="1" smtClean="0"/>
              <a:t>existing</a:t>
            </a:r>
            <a:r>
              <a:rPr lang="es-ES" sz="1200" dirty="0" smtClean="0"/>
              <a:t> </a:t>
            </a:r>
            <a:r>
              <a:rPr lang="es-ES" sz="1200" dirty="0" err="1" smtClean="0"/>
              <a:t>conditions</a:t>
            </a:r>
            <a:endParaRPr lang="es-ES" sz="1200" dirty="0" smtClean="0"/>
          </a:p>
          <a:p>
            <a:pPr lvl="2"/>
            <a:r>
              <a:rPr lang="es-ES" sz="1200" dirty="0" smtClean="0"/>
              <a:t>Are a </a:t>
            </a:r>
            <a:r>
              <a:rPr lang="es-ES" sz="1200" dirty="0" err="1" smtClean="0"/>
              <a:t>woman</a:t>
            </a:r>
            <a:endParaRPr lang="es-ES" sz="1200" dirty="0" smtClean="0"/>
          </a:p>
          <a:p>
            <a:pPr lvl="2"/>
            <a:r>
              <a:rPr lang="es-ES" sz="1200" dirty="0" err="1" smtClean="0"/>
              <a:t>Buy</a:t>
            </a:r>
            <a:r>
              <a:rPr lang="es-ES" sz="1200" dirty="0" smtClean="0"/>
              <a:t> </a:t>
            </a:r>
            <a:r>
              <a:rPr lang="es-ES" sz="1200" dirty="0" err="1" smtClean="0"/>
              <a:t>coverage</a:t>
            </a:r>
            <a:r>
              <a:rPr lang="es-ES" sz="1200" dirty="0" smtClean="0"/>
              <a:t> in </a:t>
            </a:r>
            <a:r>
              <a:rPr lang="es-ES" sz="1200" dirty="0" err="1" smtClean="0"/>
              <a:t>the</a:t>
            </a:r>
            <a:r>
              <a:rPr lang="es-ES" sz="1200" dirty="0" smtClean="0"/>
              <a:t> individual </a:t>
            </a:r>
            <a:r>
              <a:rPr lang="es-ES" sz="1200" dirty="0" err="1" smtClean="0"/>
              <a:t>market</a:t>
            </a:r>
            <a:endParaRPr lang="es-ES" sz="1200" dirty="0"/>
          </a:p>
          <a:p>
            <a:pPr marL="914400" lvl="2" indent="0">
              <a:buNone/>
            </a:pPr>
            <a:endParaRPr lang="es-ES" dirty="0" smtClean="0"/>
          </a:p>
          <a:p>
            <a:r>
              <a:rPr lang="es-ES" sz="3000" dirty="0" smtClean="0"/>
              <a:t>Calculadora de subsidios</a:t>
            </a:r>
          </a:p>
          <a:p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kff.org/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cuidado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-de-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salud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recursos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para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-los-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</a:rPr>
              <a:t>consumidores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KFF Resources in Spanish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75000"/>
            <a:ext cx="32385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06" y="838200"/>
            <a:ext cx="3570194" cy="219241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00550"/>
            <a:ext cx="28003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endParaRPr lang="en-US" sz="2600" b="1" dirty="0" smtClean="0"/>
          </a:p>
          <a:p>
            <a:pPr marL="800100" lvl="2" indent="0">
              <a:buNone/>
            </a:pPr>
            <a:r>
              <a:rPr lang="en-US" sz="3000" b="1" dirty="0" smtClean="0"/>
              <a:t>Rakesh </a:t>
            </a:r>
            <a:r>
              <a:rPr lang="en-US" sz="3000" b="1" dirty="0"/>
              <a:t>Singh</a:t>
            </a:r>
            <a:r>
              <a:rPr lang="en-US" sz="3000" dirty="0"/>
              <a:t>, </a:t>
            </a:r>
            <a:r>
              <a:rPr lang="en-US" sz="3000" dirty="0" smtClean="0"/>
              <a:t>Vice President </a:t>
            </a:r>
            <a:r>
              <a:rPr lang="en-US" sz="3000" dirty="0"/>
              <a:t>of </a:t>
            </a:r>
            <a:r>
              <a:rPr lang="en-US" sz="3000" dirty="0" smtClean="0"/>
              <a:t>Communications</a:t>
            </a:r>
          </a:p>
          <a:p>
            <a:pPr marL="800100" lvl="2" indent="0">
              <a:buNone/>
            </a:pPr>
            <a:r>
              <a:rPr lang="en-US" sz="2800" dirty="0" smtClean="0"/>
              <a:t>Kaiser </a:t>
            </a:r>
            <a:r>
              <a:rPr lang="en-US" sz="2800" dirty="0"/>
              <a:t>Family </a:t>
            </a:r>
            <a:r>
              <a:rPr lang="en-US" sz="2800" dirty="0" smtClean="0"/>
              <a:t>Foundation | Menlo Park, Calif.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Email</a:t>
            </a:r>
            <a:r>
              <a:rPr lang="en-US" sz="2800" dirty="0"/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RSingh@KFF.org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pPr marL="800100" lvl="2" indent="0">
              <a:buNone/>
            </a:pPr>
            <a:r>
              <a:rPr lang="en-US" sz="3000" b="1" dirty="0" smtClean="0"/>
              <a:t>Victoria Chao</a:t>
            </a:r>
            <a:r>
              <a:rPr lang="en-US" sz="3000" dirty="0" smtClean="0"/>
              <a:t>, Communications Associate</a:t>
            </a:r>
            <a:endParaRPr lang="en-US" sz="3000" dirty="0"/>
          </a:p>
          <a:p>
            <a:pPr marL="800100" lvl="2" indent="0">
              <a:buNone/>
            </a:pPr>
            <a:r>
              <a:rPr lang="en-US" sz="2800" dirty="0" smtClean="0"/>
              <a:t>Kaiser Family Foundation| </a:t>
            </a:r>
            <a:r>
              <a:rPr lang="en-US" sz="2800" dirty="0"/>
              <a:t>Menlo Park, Calif.</a:t>
            </a:r>
            <a:br>
              <a:rPr lang="en-US" sz="2800" dirty="0"/>
            </a:br>
            <a:r>
              <a:rPr lang="en-US" sz="2800" dirty="0"/>
              <a:t>Email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VChao@KFF.org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Contact Information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 Kaiser Family Foundation </a:t>
            </a:r>
            <a:r>
              <a:rPr lang="en-US" i="1" dirty="0" smtClean="0"/>
              <a:t>Health Tracking Poll </a:t>
            </a:r>
            <a:r>
              <a:rPr lang="en-US" dirty="0" smtClean="0"/>
              <a:t>(conducted September 12-18, 2013) </a:t>
            </a:r>
            <a:r>
              <a:rPr lang="en-US" u="sng" dirty="0" smtClean="0">
                <a:hlinkClick r:id="rId2"/>
              </a:rPr>
              <a:t>http://kff.org/health-reform/poll-finding/kaiser-health-tracking-poll-september-2013/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854"/>
                </a:solidFill>
                <a:latin typeface="+mn-lt"/>
              </a:rPr>
              <a:t>Costs Are a Barrier to Care for Many  </a:t>
            </a:r>
            <a:r>
              <a:rPr lang="en-US" dirty="0" smtClean="0">
                <a:solidFill>
                  <a:srgbClr val="003854"/>
                </a:solidFill>
                <a:latin typeface="+mn-lt"/>
              </a:rPr>
              <a:t>Women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895768"/>
              </p:ext>
            </p:extLst>
          </p:nvPr>
        </p:nvGraphicFramePr>
        <p:xfrm>
          <a:off x="4067179" y="1398176"/>
          <a:ext cx="4984746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3740568" cy="5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tabLst>
                <a:tab pos="3835400" algn="l"/>
              </a:tabLst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Put off or postponed getting needed health care </a:t>
            </a:r>
            <a:endParaRPr lang="en-US" sz="1700" dirty="0"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381676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tabLst>
                <a:tab pos="3835400" algn="l"/>
              </a:tabLst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Skipped a recommended </a:t>
            </a:r>
            <a:r>
              <a:rPr lang="en-US" sz="1700" dirty="0" smtClean="0">
                <a:latin typeface="Calibri" pitchFamily="34" charset="0"/>
                <a:cs typeface="Times New Roman" pitchFamily="18" charset="0"/>
              </a:rPr>
              <a:t>medical test </a:t>
            </a:r>
            <a:r>
              <a:rPr lang="en-US" sz="1700" dirty="0">
                <a:latin typeface="Calibri" pitchFamily="34" charset="0"/>
                <a:cs typeface="Times New Roman" pitchFamily="18" charset="0"/>
              </a:rPr>
              <a:t>or treatment </a:t>
            </a:r>
            <a:endParaRPr lang="en-US" sz="1700" dirty="0"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3733800"/>
            <a:ext cx="27654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tabLst>
                <a:tab pos="3835400" algn="l"/>
              </a:tabLst>
            </a:pPr>
            <a:r>
              <a:rPr lang="en-US" sz="1700" dirty="0">
                <a:latin typeface="Calibri" pitchFamily="34" charset="0"/>
              </a:rPr>
              <a:t>Didn’t fill a prescription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52400" y="5486400"/>
            <a:ext cx="4295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  <a:tabLst>
                <a:tab pos="3835400" algn="l"/>
              </a:tabLst>
            </a:pPr>
            <a:r>
              <a:rPr lang="en-US" sz="1700" dirty="0" smtClean="0">
                <a:latin typeface="Calibri" pitchFamily="34" charset="0"/>
                <a:cs typeface="Times New Roman" pitchFamily="18" charset="0"/>
              </a:rPr>
              <a:t>Had problems getting mental health care</a:t>
            </a:r>
            <a:endParaRPr lang="en-US" sz="17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152400" y="4648200"/>
            <a:ext cx="4295775" cy="3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105000"/>
              </a:lnSpc>
              <a:spcBef>
                <a:spcPct val="50000"/>
              </a:spcBef>
              <a:tabLst>
                <a:tab pos="3835400" algn="l"/>
              </a:tabLst>
            </a:pPr>
            <a:r>
              <a:rPr lang="en-US" sz="1700" dirty="0">
                <a:latin typeface="Calibri" pitchFamily="34" charset="0"/>
                <a:cs typeface="Times New Roman" pitchFamily="18" charset="0"/>
              </a:rPr>
              <a:t>Cut pills or skipped doses of medicine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277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u="none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Percentage </a:t>
            </a:r>
            <a:r>
              <a:rPr lang="en-US" sz="1600" b="1" u="none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of men and women who say they or a family member have done each of the following </a:t>
            </a:r>
            <a:r>
              <a:rPr lang="en-US" sz="1600" b="1" u="none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 </a:t>
            </a:r>
            <a:r>
              <a:rPr lang="en-US" sz="1600" b="1" u="none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the past year because of COST:</a:t>
            </a:r>
          </a:p>
        </p:txBody>
      </p:sp>
    </p:spTree>
    <p:extLst>
      <p:ext uri="{BB962C8B-B14F-4D97-AF65-F5344CB8AC3E}">
        <p14:creationId xmlns:p14="http://schemas.microsoft.com/office/powerpoint/2010/main" val="474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Facebook</a:t>
            </a:r>
            <a:r>
              <a:rPr lang="en-US" sz="2400" dirty="0" smtClean="0"/>
              <a:t>: 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KaiserFamilyFoundation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Twitter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@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KaiserFamFound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LinkedIn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>
                <a:solidFill>
                  <a:srgbClr val="0070C0"/>
                </a:solidFill>
              </a:rPr>
              <a:t>company/</a:t>
            </a:r>
            <a:r>
              <a:rPr lang="en-US" sz="2400" b="1" dirty="0" err="1">
                <a:solidFill>
                  <a:srgbClr val="0070C0"/>
                </a:solidFill>
              </a:rPr>
              <a:t>kaiser</a:t>
            </a:r>
            <a:r>
              <a:rPr lang="en-US" sz="2400" b="1" dirty="0">
                <a:solidFill>
                  <a:srgbClr val="0070C0"/>
                </a:solidFill>
              </a:rPr>
              <a:t>-family-foundation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Emails</a:t>
            </a:r>
            <a:r>
              <a:rPr lang="en-US" sz="2400" dirty="0" smtClean="0"/>
              <a:t>:		</a:t>
            </a:r>
            <a:r>
              <a:rPr lang="en-US" sz="2400" b="1" dirty="0" smtClean="0">
                <a:solidFill>
                  <a:srgbClr val="0070C0"/>
                </a:solidFill>
              </a:rPr>
              <a:t>kff.org/email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</a:t>
            </a:r>
            <a:r>
              <a:rPr lang="en-US" dirty="0"/>
              <a:t>t</a:t>
            </a:r>
            <a:r>
              <a:rPr lang="en-US" dirty="0" smtClean="0"/>
              <a:t>ouch with KFF online!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6864250"/>
              </p:ext>
            </p:extLst>
          </p:nvPr>
        </p:nvGraphicFramePr>
        <p:xfrm>
          <a:off x="-1943314" y="1066800"/>
          <a:ext cx="9334714" cy="492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1291" y="6019800"/>
            <a:ext cx="85493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1200" kern="0" dirty="0">
                <a:latin typeface="Calibri" pitchFamily="34" charset="0"/>
              </a:rPr>
              <a:t>NOTE: </a:t>
            </a:r>
            <a:r>
              <a:rPr lang="en-US" sz="1200" kern="0" dirty="0" smtClean="0">
                <a:latin typeface="Calibri" pitchFamily="34" charset="0"/>
              </a:rPr>
              <a:t>Undocumented refers to those who are not legally authorized </a:t>
            </a:r>
            <a:r>
              <a:rPr lang="en-US" sz="1200" kern="0" dirty="0">
                <a:latin typeface="Calibri" pitchFamily="34" charset="0"/>
              </a:rPr>
              <a:t>in the U.S. Medicaid Eligible includes women eligible for Medicaid in all states. </a:t>
            </a:r>
            <a:r>
              <a:rPr lang="en-US" sz="1200" kern="0" dirty="0" smtClean="0">
                <a:latin typeface="Calibri" pitchFamily="34" charset="0"/>
              </a:rPr>
              <a:t>Percentage may not add up to 100% due to rounding. </a:t>
            </a:r>
            <a:r>
              <a:rPr lang="en-US" sz="1200" kern="0" dirty="0">
                <a:latin typeface="Calibri" pitchFamily="34" charset="0"/>
              </a:rPr>
              <a:t/>
            </a:r>
            <a:br>
              <a:rPr lang="en-US" sz="1200" kern="0" dirty="0">
                <a:latin typeface="Calibri" pitchFamily="34" charset="0"/>
              </a:rPr>
            </a:br>
            <a:r>
              <a:rPr lang="en-US" sz="1200" kern="0" dirty="0">
                <a:latin typeface="Calibri" pitchFamily="34" charset="0"/>
              </a:rPr>
              <a:t>SOURCE: Kaiser Family Foundation analysis based on 2014 Medicaid eligibility levels and </a:t>
            </a:r>
            <a:r>
              <a:rPr lang="en-US" sz="1200" kern="0" dirty="0" smtClean="0">
                <a:latin typeface="Calibri" pitchFamily="34" charset="0"/>
              </a:rPr>
              <a:t>2012-2013 </a:t>
            </a:r>
            <a:r>
              <a:rPr lang="en-US" sz="1200" kern="0" dirty="0">
                <a:latin typeface="Calibri" pitchFamily="34" charset="0"/>
              </a:rPr>
              <a:t>Current Population Survey, U.S. Bureau of the Census.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036779" y="5439489"/>
            <a:ext cx="3371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latin typeface="+mj-lt"/>
              </a:rPr>
              <a:t>96.3 Million Women </a:t>
            </a:r>
          </a:p>
          <a:p>
            <a:pPr algn="ctr" eaLnBrk="0" hangingPunct="0"/>
            <a:r>
              <a:rPr lang="en-US" sz="1600" b="1" dirty="0" smtClean="0">
                <a:latin typeface="+mj-lt"/>
              </a:rPr>
              <a:t>Ages 19 - 64 </a:t>
            </a:r>
            <a:br>
              <a:rPr lang="en-US" sz="1600" b="1" dirty="0" smtClean="0">
                <a:latin typeface="+mj-lt"/>
              </a:rPr>
            </a:br>
            <a:endParaRPr lang="en-US" sz="1600" b="1" dirty="0">
              <a:latin typeface="+mj-lt"/>
            </a:endParaRPr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 flipV="1">
            <a:off x="4267201" y="1828800"/>
            <a:ext cx="1371600" cy="6858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4061623" y="4508956"/>
            <a:ext cx="1577177" cy="671384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715000" y="1143000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latin typeface="+mj-lt"/>
              </a:rPr>
              <a:t>Eligibility for Coverage</a:t>
            </a:r>
            <a:endParaRPr lang="en-US" sz="1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143000"/>
            <a:ext cx="4790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Insurance Coverage of Women </a:t>
            </a:r>
            <a:r>
              <a:rPr lang="en-US" sz="1600" dirty="0">
                <a:latin typeface="+mj-lt"/>
              </a:rPr>
              <a:t>in </a:t>
            </a:r>
            <a:r>
              <a:rPr lang="en-US" sz="1600" dirty="0" smtClean="0">
                <a:latin typeface="+mj-lt"/>
              </a:rPr>
              <a:t>the U.S., 2011-2012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37747411"/>
              </p:ext>
            </p:extLst>
          </p:nvPr>
        </p:nvGraphicFramePr>
        <p:xfrm>
          <a:off x="4724400" y="1371600"/>
          <a:ext cx="4876800" cy="415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7162800" y="255817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latin typeface="Calibri" pitchFamily="34" charset="0"/>
                <a:cs typeface="Meta Offc Pro"/>
              </a:rPr>
              <a:t>Tax Credit Eligible </a:t>
            </a:r>
            <a:r>
              <a:rPr lang="en-US" sz="1200" dirty="0" smtClean="0">
                <a:latin typeface="Calibri" pitchFamily="34" charset="0"/>
                <a:cs typeface="Meta Offc Pro"/>
              </a:rPr>
              <a:t>- </a:t>
            </a:r>
            <a:r>
              <a:rPr lang="en-US" sz="1200" b="1" i="1" dirty="0" smtClean="0">
                <a:latin typeface="Calibri" pitchFamily="34" charset="0"/>
                <a:cs typeface="Meta Offc Pro"/>
              </a:rPr>
              <a:t>37%</a:t>
            </a:r>
            <a:r>
              <a:rPr lang="en-US" sz="1200" i="1" dirty="0" smtClean="0">
                <a:latin typeface="Calibri" pitchFamily="34" charset="0"/>
                <a:cs typeface="Meta Offc Pro"/>
              </a:rPr>
              <a:t>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187186" y="3680460"/>
            <a:ext cx="1728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latin typeface="Calibri" pitchFamily="34" charset="0"/>
                <a:cs typeface="Meta Offc Pro"/>
              </a:rPr>
              <a:t>Medicaid Eligible - </a:t>
            </a:r>
            <a:r>
              <a:rPr lang="en-US" sz="1200" b="1" i="1" dirty="0" smtClean="0">
                <a:latin typeface="Calibri" pitchFamily="34" charset="0"/>
                <a:cs typeface="Meta Offc Pro"/>
              </a:rPr>
              <a:t>24%</a:t>
            </a:r>
            <a:r>
              <a:rPr lang="en-US" sz="1200" dirty="0" smtClean="0">
                <a:latin typeface="Calibri" pitchFamily="34" charset="0"/>
                <a:cs typeface="Meta Offc Pro"/>
              </a:rPr>
              <a:t>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214614" y="4191000"/>
            <a:ext cx="19293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alibri" pitchFamily="34" charset="0"/>
                <a:cs typeface="Meta Offc Pro"/>
              </a:rPr>
              <a:t>Coverage Gap - </a:t>
            </a:r>
            <a:r>
              <a:rPr lang="en-US" sz="1200" b="1" i="1" dirty="0" smtClean="0">
                <a:latin typeface="Calibri" pitchFamily="34" charset="0"/>
                <a:cs typeface="Meta Offc Pro"/>
              </a:rPr>
              <a:t>13%</a:t>
            </a:r>
            <a:r>
              <a:rPr lang="en-US" sz="1200" b="1" dirty="0" smtClean="0">
                <a:latin typeface="Calibri" pitchFamily="34" charset="0"/>
                <a:cs typeface="Meta Offc Pro"/>
              </a:rPr>
              <a:t> </a:t>
            </a:r>
          </a:p>
          <a:p>
            <a:r>
              <a:rPr lang="en-US" sz="1050" dirty="0" smtClean="0">
                <a:latin typeface="Calibri" pitchFamily="34" charset="0"/>
                <a:cs typeface="Meta Offc Pro"/>
              </a:rPr>
              <a:t>(income below 100% FPL in a state not expanding Medicaid</a:t>
            </a:r>
            <a:r>
              <a:rPr lang="en-US" sz="1100" dirty="0" smtClean="0">
                <a:latin typeface="Calibri" pitchFamily="34" charset="0"/>
                <a:cs typeface="Meta Offc Pro"/>
              </a:rPr>
              <a:t>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73538" y="5439489"/>
            <a:ext cx="337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>
                <a:latin typeface="+mj-lt"/>
              </a:rPr>
              <a:t>18.7 Million Uninsured Women</a:t>
            </a:r>
            <a:br>
              <a:rPr lang="en-US" sz="1600" b="1" dirty="0" smtClean="0">
                <a:latin typeface="+mj-lt"/>
              </a:rPr>
            </a:br>
            <a:endParaRPr lang="en-US" sz="1600" b="1" dirty="0">
              <a:latin typeface="+mj-lt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182880" y="182880"/>
            <a:ext cx="8961120" cy="9144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i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Millions of Uninsured Women Could Gain Access to Affordable Coverage, but Many Are in the Gap</a:t>
            </a:r>
            <a:endParaRPr lang="en-US" dirty="0"/>
          </a:p>
        </p:txBody>
      </p:sp>
      <p:sp>
        <p:nvSpPr>
          <p:cNvPr id="17" name="TextBox 1"/>
          <p:cNvSpPr txBox="1"/>
          <p:nvPr/>
        </p:nvSpPr>
        <p:spPr>
          <a:xfrm>
            <a:off x="7162800" y="4854426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latin typeface="Calibri" pitchFamily="34" charset="0"/>
                <a:cs typeface="Meta Offc Pro"/>
              </a:rPr>
              <a:t>Undocumented - </a:t>
            </a:r>
            <a:r>
              <a:rPr lang="en-US" sz="1200" b="1" i="1" dirty="0" smtClean="0">
                <a:latin typeface="Calibri" pitchFamily="34" charset="0"/>
                <a:cs typeface="Meta Offc Pro"/>
              </a:rPr>
              <a:t>13%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086600" y="1828800"/>
            <a:ext cx="152400" cy="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86600" y="4992851"/>
            <a:ext cx="152400" cy="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86600" y="4343400"/>
            <a:ext cx="152400" cy="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86600" y="3818885"/>
            <a:ext cx="152400" cy="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86600" y="2696597"/>
            <a:ext cx="152400" cy="0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93342" y="4800565"/>
            <a:ext cx="11128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Calibri" pitchFamily="34" charset="0"/>
                <a:cs typeface="Meta Offc Pro"/>
              </a:rPr>
              <a:t>2.5 million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3342" y="3757404"/>
            <a:ext cx="11128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Calibri" pitchFamily="34" charset="0"/>
                <a:cs typeface="Meta Offc Pro"/>
              </a:rPr>
              <a:t>4.4 million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3342" y="4359900"/>
            <a:ext cx="11128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Calibri" pitchFamily="34" charset="0"/>
                <a:cs typeface="Meta Offc Pro"/>
              </a:rPr>
              <a:t>2.4 million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3182" y="2553340"/>
            <a:ext cx="11128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Calibri" pitchFamily="34" charset="0"/>
                <a:cs typeface="Meta Offc Pro"/>
              </a:rPr>
              <a:t>6.8 million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67942" y="1828800"/>
            <a:ext cx="11128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Calibri" pitchFamily="34" charset="0"/>
                <a:cs typeface="Meta Offc Pro"/>
              </a:rPr>
              <a:t>2.6 million</a:t>
            </a:r>
          </a:p>
        </p:txBody>
      </p:sp>
    </p:spTree>
    <p:extLst>
      <p:ext uri="{BB962C8B-B14F-4D97-AF65-F5344CB8AC3E}">
        <p14:creationId xmlns:p14="http://schemas.microsoft.com/office/powerpoint/2010/main" val="14647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" y="152400"/>
            <a:ext cx="8961120" cy="914400"/>
          </a:xfrm>
        </p:spPr>
        <p:txBody>
          <a:bodyPr/>
          <a:lstStyle/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Impact of the Supreme Court Ruling:  </a:t>
            </a:r>
            <a:br>
              <a:rPr lang="en-US" sz="2600" dirty="0" smtClean="0">
                <a:solidFill>
                  <a:schemeClr val="tx1"/>
                </a:solidFill>
                <a:latin typeface="+mn-lt"/>
              </a:rPr>
            </a:b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Half of states will not be expanding Medicaid in 2014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4648200" y="5715000"/>
            <a:ext cx="152400" cy="15240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 b="1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648200" y="5943600"/>
            <a:ext cx="152400" cy="1524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609600" y="1524000"/>
            <a:ext cx="7986712" cy="4195763"/>
            <a:chOff x="749301" y="973956"/>
            <a:chExt cx="7986712" cy="4195763"/>
          </a:xfrm>
        </p:grpSpPr>
        <p:sp>
          <p:nvSpPr>
            <p:cNvPr id="269" name="Shape - Wyoming"/>
            <p:cNvSpPr>
              <a:spLocks noChangeAspect="1"/>
            </p:cNvSpPr>
            <p:nvPr/>
          </p:nvSpPr>
          <p:spPr bwMode="auto">
            <a:xfrm>
              <a:off x="2787648" y="1847081"/>
              <a:ext cx="896939" cy="720725"/>
            </a:xfrm>
            <a:custGeom>
              <a:avLst/>
              <a:gdLst>
                <a:gd name="T0" fmla="*/ 2147483647 w 567"/>
                <a:gd name="T1" fmla="*/ 0 h 463"/>
                <a:gd name="T2" fmla="*/ 2147483647 w 567"/>
                <a:gd name="T3" fmla="*/ 2147483647 h 463"/>
                <a:gd name="T4" fmla="*/ 0 w 567"/>
                <a:gd name="T5" fmla="*/ 2147483647 h 463"/>
                <a:gd name="T6" fmla="*/ 2147483647 w 567"/>
                <a:gd name="T7" fmla="*/ 2147483647 h 463"/>
                <a:gd name="T8" fmla="*/ 2147483647 w 567"/>
                <a:gd name="T9" fmla="*/ 2147483647 h 463"/>
                <a:gd name="T10" fmla="*/ 2147483647 w 567"/>
                <a:gd name="T11" fmla="*/ 2147483647 h 463"/>
                <a:gd name="T12" fmla="*/ 2147483647 w 567"/>
                <a:gd name="T13" fmla="*/ 0 h 4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463"/>
                <a:gd name="T23" fmla="*/ 567 w 567"/>
                <a:gd name="T24" fmla="*/ 463 h 4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463">
                  <a:moveTo>
                    <a:pt x="55" y="0"/>
                  </a:moveTo>
                  <a:lnTo>
                    <a:pt x="35" y="172"/>
                  </a:lnTo>
                  <a:lnTo>
                    <a:pt x="0" y="420"/>
                  </a:lnTo>
                  <a:lnTo>
                    <a:pt x="164" y="433"/>
                  </a:lnTo>
                  <a:lnTo>
                    <a:pt x="547" y="463"/>
                  </a:lnTo>
                  <a:lnTo>
                    <a:pt x="567" y="4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70" name="Shape - Wisconsin"/>
            <p:cNvSpPr>
              <a:spLocks noChangeAspect="1"/>
            </p:cNvSpPr>
            <p:nvPr/>
          </p:nvSpPr>
          <p:spPr bwMode="auto">
            <a:xfrm>
              <a:off x="4975223" y="1535931"/>
              <a:ext cx="654051" cy="752475"/>
            </a:xfrm>
            <a:custGeom>
              <a:avLst/>
              <a:gdLst>
                <a:gd name="T0" fmla="*/ 30 w 415"/>
                <a:gd name="T1" fmla="*/ 33 h 484"/>
                <a:gd name="T2" fmla="*/ 61 w 415"/>
                <a:gd name="T3" fmla="*/ 28 h 484"/>
                <a:gd name="T4" fmla="*/ 90 w 415"/>
                <a:gd name="T5" fmla="*/ 28 h 484"/>
                <a:gd name="T6" fmla="*/ 107 w 415"/>
                <a:gd name="T7" fmla="*/ 0 h 484"/>
                <a:gd name="T8" fmla="*/ 121 w 415"/>
                <a:gd name="T9" fmla="*/ 36 h 484"/>
                <a:gd name="T10" fmla="*/ 166 w 415"/>
                <a:gd name="T11" fmla="*/ 36 h 484"/>
                <a:gd name="T12" fmla="*/ 189 w 415"/>
                <a:gd name="T13" fmla="*/ 68 h 484"/>
                <a:gd name="T14" fmla="*/ 236 w 415"/>
                <a:gd name="T15" fmla="*/ 59 h 484"/>
                <a:gd name="T16" fmla="*/ 267 w 415"/>
                <a:gd name="T17" fmla="*/ 80 h 484"/>
                <a:gd name="T18" fmla="*/ 325 w 415"/>
                <a:gd name="T19" fmla="*/ 95 h 484"/>
                <a:gd name="T20" fmla="*/ 336 w 415"/>
                <a:gd name="T21" fmla="*/ 121 h 484"/>
                <a:gd name="T22" fmla="*/ 365 w 415"/>
                <a:gd name="T23" fmla="*/ 122 h 484"/>
                <a:gd name="T24" fmla="*/ 356 w 415"/>
                <a:gd name="T25" fmla="*/ 147 h 484"/>
                <a:gd name="T26" fmla="*/ 367 w 415"/>
                <a:gd name="T27" fmla="*/ 176 h 484"/>
                <a:gd name="T28" fmla="*/ 347 w 415"/>
                <a:gd name="T29" fmla="*/ 211 h 484"/>
                <a:gd name="T30" fmla="*/ 361 w 415"/>
                <a:gd name="T31" fmla="*/ 219 h 484"/>
                <a:gd name="T32" fmla="*/ 394 w 415"/>
                <a:gd name="T33" fmla="*/ 180 h 484"/>
                <a:gd name="T34" fmla="*/ 392 w 415"/>
                <a:gd name="T35" fmla="*/ 167 h 484"/>
                <a:gd name="T36" fmla="*/ 406 w 415"/>
                <a:gd name="T37" fmla="*/ 161 h 484"/>
                <a:gd name="T38" fmla="*/ 415 w 415"/>
                <a:gd name="T39" fmla="*/ 180 h 484"/>
                <a:gd name="T40" fmla="*/ 389 w 415"/>
                <a:gd name="T41" fmla="*/ 207 h 484"/>
                <a:gd name="T42" fmla="*/ 379 w 415"/>
                <a:gd name="T43" fmla="*/ 268 h 484"/>
                <a:gd name="T44" fmla="*/ 379 w 415"/>
                <a:gd name="T45" fmla="*/ 371 h 484"/>
                <a:gd name="T46" fmla="*/ 394 w 415"/>
                <a:gd name="T47" fmla="*/ 389 h 484"/>
                <a:gd name="T48" fmla="*/ 388 w 415"/>
                <a:gd name="T49" fmla="*/ 453 h 484"/>
                <a:gd name="T50" fmla="*/ 191 w 415"/>
                <a:gd name="T51" fmla="*/ 484 h 484"/>
                <a:gd name="T52" fmla="*/ 142 w 415"/>
                <a:gd name="T53" fmla="*/ 454 h 484"/>
                <a:gd name="T54" fmla="*/ 152 w 415"/>
                <a:gd name="T55" fmla="*/ 416 h 484"/>
                <a:gd name="T56" fmla="*/ 128 w 415"/>
                <a:gd name="T57" fmla="*/ 374 h 484"/>
                <a:gd name="T58" fmla="*/ 107 w 415"/>
                <a:gd name="T59" fmla="*/ 322 h 484"/>
                <a:gd name="T60" fmla="*/ 52 w 415"/>
                <a:gd name="T61" fmla="*/ 270 h 484"/>
                <a:gd name="T62" fmla="*/ 18 w 415"/>
                <a:gd name="T63" fmla="*/ 270 h 484"/>
                <a:gd name="T64" fmla="*/ 18 w 415"/>
                <a:gd name="T65" fmla="*/ 198 h 484"/>
                <a:gd name="T66" fmla="*/ 0 w 415"/>
                <a:gd name="T67" fmla="*/ 171 h 484"/>
                <a:gd name="T68" fmla="*/ 39 w 415"/>
                <a:gd name="T69" fmla="*/ 130 h 484"/>
                <a:gd name="T70" fmla="*/ 30 w 415"/>
                <a:gd name="T71" fmla="*/ 33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5"/>
                <a:gd name="T109" fmla="*/ 0 h 484"/>
                <a:gd name="T110" fmla="*/ 415 w 415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5" h="484">
                  <a:moveTo>
                    <a:pt x="30" y="33"/>
                  </a:moveTo>
                  <a:lnTo>
                    <a:pt x="61" y="28"/>
                  </a:lnTo>
                  <a:lnTo>
                    <a:pt x="90" y="28"/>
                  </a:lnTo>
                  <a:lnTo>
                    <a:pt x="107" y="0"/>
                  </a:lnTo>
                  <a:lnTo>
                    <a:pt x="121" y="36"/>
                  </a:lnTo>
                  <a:lnTo>
                    <a:pt x="166" y="36"/>
                  </a:lnTo>
                  <a:lnTo>
                    <a:pt x="189" y="68"/>
                  </a:lnTo>
                  <a:lnTo>
                    <a:pt x="236" y="59"/>
                  </a:lnTo>
                  <a:lnTo>
                    <a:pt x="267" y="80"/>
                  </a:lnTo>
                  <a:lnTo>
                    <a:pt x="325" y="95"/>
                  </a:lnTo>
                  <a:lnTo>
                    <a:pt x="336" y="121"/>
                  </a:lnTo>
                  <a:lnTo>
                    <a:pt x="365" y="122"/>
                  </a:lnTo>
                  <a:lnTo>
                    <a:pt x="356" y="147"/>
                  </a:lnTo>
                  <a:lnTo>
                    <a:pt x="367" y="176"/>
                  </a:lnTo>
                  <a:lnTo>
                    <a:pt x="347" y="211"/>
                  </a:lnTo>
                  <a:lnTo>
                    <a:pt x="361" y="219"/>
                  </a:lnTo>
                  <a:lnTo>
                    <a:pt x="394" y="180"/>
                  </a:lnTo>
                  <a:lnTo>
                    <a:pt x="392" y="167"/>
                  </a:lnTo>
                  <a:lnTo>
                    <a:pt x="406" y="161"/>
                  </a:lnTo>
                  <a:lnTo>
                    <a:pt x="415" y="180"/>
                  </a:lnTo>
                  <a:lnTo>
                    <a:pt x="389" y="207"/>
                  </a:lnTo>
                  <a:lnTo>
                    <a:pt x="379" y="268"/>
                  </a:lnTo>
                  <a:lnTo>
                    <a:pt x="379" y="371"/>
                  </a:lnTo>
                  <a:lnTo>
                    <a:pt x="394" y="389"/>
                  </a:lnTo>
                  <a:lnTo>
                    <a:pt x="388" y="453"/>
                  </a:lnTo>
                  <a:lnTo>
                    <a:pt x="191" y="484"/>
                  </a:lnTo>
                  <a:lnTo>
                    <a:pt x="142" y="454"/>
                  </a:lnTo>
                  <a:lnTo>
                    <a:pt x="152" y="416"/>
                  </a:lnTo>
                  <a:lnTo>
                    <a:pt x="128" y="374"/>
                  </a:lnTo>
                  <a:lnTo>
                    <a:pt x="107" y="322"/>
                  </a:lnTo>
                  <a:lnTo>
                    <a:pt x="52" y="270"/>
                  </a:lnTo>
                  <a:lnTo>
                    <a:pt x="18" y="270"/>
                  </a:lnTo>
                  <a:lnTo>
                    <a:pt x="18" y="198"/>
                  </a:lnTo>
                  <a:lnTo>
                    <a:pt x="0" y="171"/>
                  </a:lnTo>
                  <a:lnTo>
                    <a:pt x="39" y="130"/>
                  </a:lnTo>
                  <a:lnTo>
                    <a:pt x="30" y="3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71" name="Shape - West Virginia"/>
            <p:cNvSpPr>
              <a:spLocks noChangeAspect="1"/>
            </p:cNvSpPr>
            <p:nvPr/>
          </p:nvSpPr>
          <p:spPr bwMode="auto">
            <a:xfrm>
              <a:off x="6345237" y="2388418"/>
              <a:ext cx="550863" cy="566738"/>
            </a:xfrm>
            <a:custGeom>
              <a:avLst/>
              <a:gdLst>
                <a:gd name="T0" fmla="*/ 2147483647 w 349"/>
                <a:gd name="T1" fmla="*/ 2147483647 h 365"/>
                <a:gd name="T2" fmla="*/ 2147483647 w 349"/>
                <a:gd name="T3" fmla="*/ 2147483647 h 365"/>
                <a:gd name="T4" fmla="*/ 0 w 349"/>
                <a:gd name="T5" fmla="*/ 2147483647 h 365"/>
                <a:gd name="T6" fmla="*/ 2147483647 w 349"/>
                <a:gd name="T7" fmla="*/ 2147483647 h 365"/>
                <a:gd name="T8" fmla="*/ 2147483647 w 349"/>
                <a:gd name="T9" fmla="*/ 2147483647 h 365"/>
                <a:gd name="T10" fmla="*/ 2147483647 w 349"/>
                <a:gd name="T11" fmla="*/ 2147483647 h 365"/>
                <a:gd name="T12" fmla="*/ 2147483647 w 349"/>
                <a:gd name="T13" fmla="*/ 2147483647 h 365"/>
                <a:gd name="T14" fmla="*/ 2147483647 w 349"/>
                <a:gd name="T15" fmla="*/ 2147483647 h 365"/>
                <a:gd name="T16" fmla="*/ 2147483647 w 349"/>
                <a:gd name="T17" fmla="*/ 2147483647 h 365"/>
                <a:gd name="T18" fmla="*/ 2147483647 w 349"/>
                <a:gd name="T19" fmla="*/ 2147483647 h 365"/>
                <a:gd name="T20" fmla="*/ 2147483647 w 349"/>
                <a:gd name="T21" fmla="*/ 2147483647 h 365"/>
                <a:gd name="T22" fmla="*/ 2147483647 w 349"/>
                <a:gd name="T23" fmla="*/ 2147483647 h 365"/>
                <a:gd name="T24" fmla="*/ 2147483647 w 349"/>
                <a:gd name="T25" fmla="*/ 2147483647 h 365"/>
                <a:gd name="T26" fmla="*/ 2147483647 w 349"/>
                <a:gd name="T27" fmla="*/ 2147483647 h 365"/>
                <a:gd name="T28" fmla="*/ 2147483647 w 349"/>
                <a:gd name="T29" fmla="*/ 2147483647 h 365"/>
                <a:gd name="T30" fmla="*/ 2147483647 w 349"/>
                <a:gd name="T31" fmla="*/ 2147483647 h 365"/>
                <a:gd name="T32" fmla="*/ 2147483647 w 349"/>
                <a:gd name="T33" fmla="*/ 0 h 365"/>
                <a:gd name="T34" fmla="*/ 2147483647 w 349"/>
                <a:gd name="T35" fmla="*/ 2147483647 h 365"/>
                <a:gd name="T36" fmla="*/ 2147483647 w 349"/>
                <a:gd name="T37" fmla="*/ 2147483647 h 365"/>
                <a:gd name="T38" fmla="*/ 2147483647 w 349"/>
                <a:gd name="T39" fmla="*/ 2147483647 h 365"/>
                <a:gd name="T40" fmla="*/ 2147483647 w 349"/>
                <a:gd name="T41" fmla="*/ 2147483647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9"/>
                <a:gd name="T64" fmla="*/ 0 h 365"/>
                <a:gd name="T65" fmla="*/ 349 w 349"/>
                <a:gd name="T66" fmla="*/ 365 h 3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9" h="365">
                  <a:moveTo>
                    <a:pt x="35" y="191"/>
                  </a:moveTo>
                  <a:lnTo>
                    <a:pt x="9" y="184"/>
                  </a:lnTo>
                  <a:lnTo>
                    <a:pt x="0" y="242"/>
                  </a:lnTo>
                  <a:lnTo>
                    <a:pt x="9" y="303"/>
                  </a:lnTo>
                  <a:lnTo>
                    <a:pt x="59" y="344"/>
                  </a:lnTo>
                  <a:lnTo>
                    <a:pt x="71" y="365"/>
                  </a:lnTo>
                  <a:lnTo>
                    <a:pt x="135" y="344"/>
                  </a:lnTo>
                  <a:lnTo>
                    <a:pt x="211" y="295"/>
                  </a:lnTo>
                  <a:lnTo>
                    <a:pt x="234" y="188"/>
                  </a:lnTo>
                  <a:lnTo>
                    <a:pt x="283" y="160"/>
                  </a:lnTo>
                  <a:lnTo>
                    <a:pt x="310" y="94"/>
                  </a:lnTo>
                  <a:lnTo>
                    <a:pt x="349" y="76"/>
                  </a:lnTo>
                  <a:lnTo>
                    <a:pt x="298" y="67"/>
                  </a:lnTo>
                  <a:lnTo>
                    <a:pt x="210" y="115"/>
                  </a:lnTo>
                  <a:lnTo>
                    <a:pt x="196" y="69"/>
                  </a:lnTo>
                  <a:lnTo>
                    <a:pt x="120" y="73"/>
                  </a:lnTo>
                  <a:lnTo>
                    <a:pt x="103" y="0"/>
                  </a:lnTo>
                  <a:lnTo>
                    <a:pt x="83" y="20"/>
                  </a:lnTo>
                  <a:lnTo>
                    <a:pt x="89" y="124"/>
                  </a:lnTo>
                  <a:lnTo>
                    <a:pt x="55" y="133"/>
                  </a:lnTo>
                  <a:lnTo>
                    <a:pt x="35" y="191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72" name="Shape - Washington"/>
            <p:cNvSpPr>
              <a:spLocks noChangeAspect="1"/>
            </p:cNvSpPr>
            <p:nvPr/>
          </p:nvSpPr>
          <p:spPr bwMode="auto">
            <a:xfrm>
              <a:off x="1463675" y="996181"/>
              <a:ext cx="835025" cy="603250"/>
            </a:xfrm>
            <a:custGeom>
              <a:avLst/>
              <a:gdLst>
                <a:gd name="T0" fmla="*/ 2147483647 w 530"/>
                <a:gd name="T1" fmla="*/ 0 h 389"/>
                <a:gd name="T2" fmla="*/ 2147483647 w 530"/>
                <a:gd name="T3" fmla="*/ 2147483647 h 389"/>
                <a:gd name="T4" fmla="*/ 2147483647 w 530"/>
                <a:gd name="T5" fmla="*/ 2147483647 h 389"/>
                <a:gd name="T6" fmla="*/ 2147483647 w 530"/>
                <a:gd name="T7" fmla="*/ 2147483647 h 389"/>
                <a:gd name="T8" fmla="*/ 2147483647 w 530"/>
                <a:gd name="T9" fmla="*/ 2147483647 h 389"/>
                <a:gd name="T10" fmla="*/ 2147483647 w 530"/>
                <a:gd name="T11" fmla="*/ 2147483647 h 389"/>
                <a:gd name="T12" fmla="*/ 2147483647 w 530"/>
                <a:gd name="T13" fmla="*/ 2147483647 h 389"/>
                <a:gd name="T14" fmla="*/ 2147483647 w 530"/>
                <a:gd name="T15" fmla="*/ 2147483647 h 389"/>
                <a:gd name="T16" fmla="*/ 2147483647 w 530"/>
                <a:gd name="T17" fmla="*/ 2147483647 h 389"/>
                <a:gd name="T18" fmla="*/ 2147483647 w 530"/>
                <a:gd name="T19" fmla="*/ 2147483647 h 389"/>
                <a:gd name="T20" fmla="*/ 2147483647 w 530"/>
                <a:gd name="T21" fmla="*/ 2147483647 h 389"/>
                <a:gd name="T22" fmla="*/ 2147483647 w 530"/>
                <a:gd name="T23" fmla="*/ 2147483647 h 389"/>
                <a:gd name="T24" fmla="*/ 2147483647 w 530"/>
                <a:gd name="T25" fmla="*/ 2147483647 h 389"/>
                <a:gd name="T26" fmla="*/ 2147483647 w 530"/>
                <a:gd name="T27" fmla="*/ 2147483647 h 389"/>
                <a:gd name="T28" fmla="*/ 2147483647 w 530"/>
                <a:gd name="T29" fmla="*/ 2147483647 h 389"/>
                <a:gd name="T30" fmla="*/ 2147483647 w 530"/>
                <a:gd name="T31" fmla="*/ 2147483647 h 389"/>
                <a:gd name="T32" fmla="*/ 2147483647 w 530"/>
                <a:gd name="T33" fmla="*/ 2147483647 h 389"/>
                <a:gd name="T34" fmla="*/ 2147483647 w 530"/>
                <a:gd name="T35" fmla="*/ 2147483647 h 389"/>
                <a:gd name="T36" fmla="*/ 2147483647 w 530"/>
                <a:gd name="T37" fmla="*/ 2147483647 h 389"/>
                <a:gd name="T38" fmla="*/ 2147483647 w 530"/>
                <a:gd name="T39" fmla="*/ 2147483647 h 389"/>
                <a:gd name="T40" fmla="*/ 0 w 530"/>
                <a:gd name="T41" fmla="*/ 2147483647 h 389"/>
                <a:gd name="T42" fmla="*/ 2147483647 w 530"/>
                <a:gd name="T43" fmla="*/ 2147483647 h 389"/>
                <a:gd name="T44" fmla="*/ 2147483647 w 530"/>
                <a:gd name="T45" fmla="*/ 2147483647 h 389"/>
                <a:gd name="T46" fmla="*/ 2147483647 w 530"/>
                <a:gd name="T47" fmla="*/ 2147483647 h 389"/>
                <a:gd name="T48" fmla="*/ 2147483647 w 530"/>
                <a:gd name="T49" fmla="*/ 2147483647 h 389"/>
                <a:gd name="T50" fmla="*/ 2147483647 w 530"/>
                <a:gd name="T51" fmla="*/ 2147483647 h 389"/>
                <a:gd name="T52" fmla="*/ 2147483647 w 530"/>
                <a:gd name="T53" fmla="*/ 2147483647 h 389"/>
                <a:gd name="T54" fmla="*/ 2147483647 w 530"/>
                <a:gd name="T55" fmla="*/ 2147483647 h 389"/>
                <a:gd name="T56" fmla="*/ 2147483647 w 530"/>
                <a:gd name="T57" fmla="*/ 2147483647 h 389"/>
                <a:gd name="T58" fmla="*/ 2147483647 w 530"/>
                <a:gd name="T59" fmla="*/ 2147483647 h 389"/>
                <a:gd name="T60" fmla="*/ 2147483647 w 530"/>
                <a:gd name="T61" fmla="*/ 2147483647 h 389"/>
                <a:gd name="T62" fmla="*/ 2147483647 w 530"/>
                <a:gd name="T63" fmla="*/ 2147483647 h 389"/>
                <a:gd name="T64" fmla="*/ 2147483647 w 530"/>
                <a:gd name="T65" fmla="*/ 2147483647 h 389"/>
                <a:gd name="T66" fmla="*/ 2147483647 w 530"/>
                <a:gd name="T67" fmla="*/ 2147483647 h 389"/>
                <a:gd name="T68" fmla="*/ 2147483647 w 530"/>
                <a:gd name="T69" fmla="*/ 2147483647 h 389"/>
                <a:gd name="T70" fmla="*/ 2147483647 w 530"/>
                <a:gd name="T71" fmla="*/ 2147483647 h 389"/>
                <a:gd name="T72" fmla="*/ 2147483647 w 530"/>
                <a:gd name="T73" fmla="*/ 2147483647 h 389"/>
                <a:gd name="T74" fmla="*/ 2147483647 w 530"/>
                <a:gd name="T75" fmla="*/ 0 h 3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30"/>
                <a:gd name="T115" fmla="*/ 0 h 389"/>
                <a:gd name="T116" fmla="*/ 530 w 530"/>
                <a:gd name="T117" fmla="*/ 389 h 3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30" h="389">
                  <a:moveTo>
                    <a:pt x="134" y="0"/>
                  </a:moveTo>
                  <a:lnTo>
                    <a:pt x="243" y="30"/>
                  </a:lnTo>
                  <a:lnTo>
                    <a:pt x="326" y="49"/>
                  </a:lnTo>
                  <a:lnTo>
                    <a:pt x="366" y="58"/>
                  </a:lnTo>
                  <a:lnTo>
                    <a:pt x="408" y="64"/>
                  </a:lnTo>
                  <a:lnTo>
                    <a:pt x="463" y="74"/>
                  </a:lnTo>
                  <a:lnTo>
                    <a:pt x="530" y="86"/>
                  </a:lnTo>
                  <a:lnTo>
                    <a:pt x="487" y="389"/>
                  </a:lnTo>
                  <a:lnTo>
                    <a:pt x="281" y="345"/>
                  </a:lnTo>
                  <a:lnTo>
                    <a:pt x="253" y="365"/>
                  </a:lnTo>
                  <a:lnTo>
                    <a:pt x="216" y="335"/>
                  </a:lnTo>
                  <a:lnTo>
                    <a:pt x="183" y="365"/>
                  </a:lnTo>
                  <a:lnTo>
                    <a:pt x="153" y="339"/>
                  </a:lnTo>
                  <a:lnTo>
                    <a:pt x="68" y="335"/>
                  </a:lnTo>
                  <a:lnTo>
                    <a:pt x="80" y="286"/>
                  </a:lnTo>
                  <a:lnTo>
                    <a:pt x="19" y="281"/>
                  </a:lnTo>
                  <a:lnTo>
                    <a:pt x="13" y="253"/>
                  </a:lnTo>
                  <a:lnTo>
                    <a:pt x="25" y="223"/>
                  </a:lnTo>
                  <a:lnTo>
                    <a:pt x="10" y="196"/>
                  </a:lnTo>
                  <a:lnTo>
                    <a:pt x="11" y="120"/>
                  </a:lnTo>
                  <a:lnTo>
                    <a:pt x="0" y="62"/>
                  </a:lnTo>
                  <a:lnTo>
                    <a:pt x="7" y="40"/>
                  </a:lnTo>
                  <a:lnTo>
                    <a:pt x="34" y="49"/>
                  </a:lnTo>
                  <a:lnTo>
                    <a:pt x="62" y="83"/>
                  </a:lnTo>
                  <a:lnTo>
                    <a:pt x="114" y="91"/>
                  </a:lnTo>
                  <a:lnTo>
                    <a:pt x="128" y="119"/>
                  </a:lnTo>
                  <a:lnTo>
                    <a:pt x="102" y="119"/>
                  </a:lnTo>
                  <a:lnTo>
                    <a:pt x="99" y="143"/>
                  </a:lnTo>
                  <a:lnTo>
                    <a:pt x="114" y="146"/>
                  </a:lnTo>
                  <a:lnTo>
                    <a:pt x="120" y="170"/>
                  </a:lnTo>
                  <a:lnTo>
                    <a:pt x="89" y="187"/>
                  </a:lnTo>
                  <a:lnTo>
                    <a:pt x="89" y="204"/>
                  </a:lnTo>
                  <a:lnTo>
                    <a:pt x="125" y="204"/>
                  </a:lnTo>
                  <a:lnTo>
                    <a:pt x="134" y="162"/>
                  </a:lnTo>
                  <a:lnTo>
                    <a:pt x="161" y="137"/>
                  </a:lnTo>
                  <a:lnTo>
                    <a:pt x="128" y="71"/>
                  </a:lnTo>
                  <a:lnTo>
                    <a:pt x="149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273" name="Shape - Virginia"/>
            <p:cNvGrpSpPr>
              <a:grpSpLocks/>
            </p:cNvGrpSpPr>
            <p:nvPr/>
          </p:nvGrpSpPr>
          <p:grpSpPr bwMode="auto">
            <a:xfrm>
              <a:off x="6276972" y="2507480"/>
              <a:ext cx="1009651" cy="596900"/>
              <a:chOff x="3911" y="1540"/>
              <a:chExt cx="636" cy="376"/>
            </a:xfrm>
            <a:solidFill>
              <a:srgbClr val="0072C0"/>
            </a:solidFill>
          </p:grpSpPr>
          <p:sp>
            <p:nvSpPr>
              <p:cNvPr id="393" name="Freeform 65"/>
              <p:cNvSpPr>
                <a:spLocks noChangeAspect="1"/>
              </p:cNvSpPr>
              <p:nvPr/>
            </p:nvSpPr>
            <p:spPr bwMode="auto">
              <a:xfrm>
                <a:off x="3911" y="1540"/>
                <a:ext cx="613" cy="376"/>
              </a:xfrm>
              <a:custGeom>
                <a:avLst/>
                <a:gdLst>
                  <a:gd name="T0" fmla="*/ 102 w 616"/>
                  <a:gd name="T1" fmla="*/ 253 h 383"/>
                  <a:gd name="T2" fmla="*/ 84 w 616"/>
                  <a:gd name="T3" fmla="*/ 290 h 383"/>
                  <a:gd name="T4" fmla="*/ 59 w 616"/>
                  <a:gd name="T5" fmla="*/ 300 h 383"/>
                  <a:gd name="T6" fmla="*/ 57 w 616"/>
                  <a:gd name="T7" fmla="*/ 325 h 383"/>
                  <a:gd name="T8" fmla="*/ 3 w 616"/>
                  <a:gd name="T9" fmla="*/ 343 h 383"/>
                  <a:gd name="T10" fmla="*/ 0 w 616"/>
                  <a:gd name="T11" fmla="*/ 362 h 383"/>
                  <a:gd name="T12" fmla="*/ 144 w 616"/>
                  <a:gd name="T13" fmla="*/ 339 h 383"/>
                  <a:gd name="T14" fmla="*/ 406 w 616"/>
                  <a:gd name="T15" fmla="*/ 287 h 383"/>
                  <a:gd name="T16" fmla="*/ 607 w 616"/>
                  <a:gd name="T17" fmla="*/ 240 h 383"/>
                  <a:gd name="T18" fmla="*/ 607 w 616"/>
                  <a:gd name="T19" fmla="*/ 203 h 383"/>
                  <a:gd name="T20" fmla="*/ 585 w 616"/>
                  <a:gd name="T21" fmla="*/ 191 h 383"/>
                  <a:gd name="T22" fmla="*/ 567 w 616"/>
                  <a:gd name="T23" fmla="*/ 210 h 383"/>
                  <a:gd name="T24" fmla="*/ 556 w 616"/>
                  <a:gd name="T25" fmla="*/ 161 h 383"/>
                  <a:gd name="T26" fmla="*/ 567 w 616"/>
                  <a:gd name="T27" fmla="*/ 118 h 383"/>
                  <a:gd name="T28" fmla="*/ 494 w 616"/>
                  <a:gd name="T29" fmla="*/ 84 h 383"/>
                  <a:gd name="T30" fmla="*/ 442 w 616"/>
                  <a:gd name="T31" fmla="*/ 93 h 383"/>
                  <a:gd name="T32" fmla="*/ 440 w 616"/>
                  <a:gd name="T33" fmla="*/ 27 h 383"/>
                  <a:gd name="T34" fmla="*/ 387 w 616"/>
                  <a:gd name="T35" fmla="*/ 0 h 383"/>
                  <a:gd name="T36" fmla="*/ 346 w 616"/>
                  <a:gd name="T37" fmla="*/ 17 h 383"/>
                  <a:gd name="T38" fmla="*/ 319 w 616"/>
                  <a:gd name="T39" fmla="*/ 80 h 383"/>
                  <a:gd name="T40" fmla="*/ 275 w 616"/>
                  <a:gd name="T41" fmla="*/ 105 h 383"/>
                  <a:gd name="T42" fmla="*/ 255 w 616"/>
                  <a:gd name="T43" fmla="*/ 204 h 383"/>
                  <a:gd name="T44" fmla="*/ 178 w 616"/>
                  <a:gd name="T45" fmla="*/ 253 h 383"/>
                  <a:gd name="T46" fmla="*/ 115 w 616"/>
                  <a:gd name="T47" fmla="*/ 274 h 383"/>
                  <a:gd name="T48" fmla="*/ 102 w 616"/>
                  <a:gd name="T49" fmla="*/ 253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6"/>
                  <a:gd name="T76" fmla="*/ 0 h 383"/>
                  <a:gd name="T77" fmla="*/ 616 w 616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6" h="383">
                    <a:moveTo>
                      <a:pt x="102" y="268"/>
                    </a:moveTo>
                    <a:lnTo>
                      <a:pt x="84" y="307"/>
                    </a:lnTo>
                    <a:lnTo>
                      <a:pt x="59" y="318"/>
                    </a:lnTo>
                    <a:lnTo>
                      <a:pt x="57" y="343"/>
                    </a:lnTo>
                    <a:lnTo>
                      <a:pt x="3" y="362"/>
                    </a:lnTo>
                    <a:lnTo>
                      <a:pt x="0" y="383"/>
                    </a:lnTo>
                    <a:lnTo>
                      <a:pt x="147" y="358"/>
                    </a:lnTo>
                    <a:lnTo>
                      <a:pt x="412" y="303"/>
                    </a:lnTo>
                    <a:lnTo>
                      <a:pt x="616" y="254"/>
                    </a:lnTo>
                    <a:lnTo>
                      <a:pt x="616" y="215"/>
                    </a:lnTo>
                    <a:lnTo>
                      <a:pt x="594" y="203"/>
                    </a:lnTo>
                    <a:lnTo>
                      <a:pt x="576" y="222"/>
                    </a:lnTo>
                    <a:lnTo>
                      <a:pt x="565" y="170"/>
                    </a:lnTo>
                    <a:lnTo>
                      <a:pt x="576" y="124"/>
                    </a:lnTo>
                    <a:lnTo>
                      <a:pt x="500" y="90"/>
                    </a:lnTo>
                    <a:lnTo>
                      <a:pt x="448" y="99"/>
                    </a:lnTo>
                    <a:lnTo>
                      <a:pt x="446" y="27"/>
                    </a:lnTo>
                    <a:lnTo>
                      <a:pt x="393" y="0"/>
                    </a:lnTo>
                    <a:lnTo>
                      <a:pt x="352" y="17"/>
                    </a:lnTo>
                    <a:lnTo>
                      <a:pt x="325" y="84"/>
                    </a:lnTo>
                    <a:lnTo>
                      <a:pt x="278" y="111"/>
                    </a:lnTo>
                    <a:lnTo>
                      <a:pt x="258" y="216"/>
                    </a:lnTo>
                    <a:lnTo>
                      <a:pt x="181" y="268"/>
                    </a:lnTo>
                    <a:lnTo>
                      <a:pt x="118" y="289"/>
                    </a:lnTo>
                    <a:lnTo>
                      <a:pt x="102" y="268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94" name="Freeform 66"/>
              <p:cNvSpPr>
                <a:spLocks noChangeAspect="1"/>
              </p:cNvSpPr>
              <p:nvPr/>
            </p:nvSpPr>
            <p:spPr bwMode="auto">
              <a:xfrm>
                <a:off x="4506" y="1634"/>
                <a:ext cx="41" cy="69"/>
              </a:xfrm>
              <a:custGeom>
                <a:avLst/>
                <a:gdLst>
                  <a:gd name="T0" fmla="*/ 0 w 42"/>
                  <a:gd name="T1" fmla="*/ 6 h 71"/>
                  <a:gd name="T2" fmla="*/ 39 w 42"/>
                  <a:gd name="T3" fmla="*/ 0 h 71"/>
                  <a:gd name="T4" fmla="*/ 18 w 42"/>
                  <a:gd name="T5" fmla="*/ 65 h 71"/>
                  <a:gd name="T6" fmla="*/ 2 w 42"/>
                  <a:gd name="T7" fmla="*/ 64 h 71"/>
                  <a:gd name="T8" fmla="*/ 0 w 42"/>
                  <a:gd name="T9" fmla="*/ 6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1"/>
                  <a:gd name="T17" fmla="*/ 42 w 42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1">
                    <a:moveTo>
                      <a:pt x="0" y="6"/>
                    </a:moveTo>
                    <a:lnTo>
                      <a:pt x="42" y="0"/>
                    </a:lnTo>
                    <a:lnTo>
                      <a:pt x="18" y="71"/>
                    </a:lnTo>
                    <a:lnTo>
                      <a:pt x="2" y="7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274" name="Shape - Vermont"/>
            <p:cNvSpPr>
              <a:spLocks noChangeAspect="1"/>
            </p:cNvSpPr>
            <p:nvPr/>
          </p:nvSpPr>
          <p:spPr bwMode="auto">
            <a:xfrm>
              <a:off x="7172325" y="1442268"/>
              <a:ext cx="220663" cy="401638"/>
            </a:xfrm>
            <a:custGeom>
              <a:avLst/>
              <a:gdLst>
                <a:gd name="T0" fmla="*/ 0 w 139"/>
                <a:gd name="T1" fmla="*/ 2147483647 h 257"/>
                <a:gd name="T2" fmla="*/ 2147483647 w 139"/>
                <a:gd name="T3" fmla="*/ 0 h 257"/>
                <a:gd name="T4" fmla="*/ 2147483647 w 139"/>
                <a:gd name="T5" fmla="*/ 2147483647 h 257"/>
                <a:gd name="T6" fmla="*/ 2147483647 w 139"/>
                <a:gd name="T7" fmla="*/ 2147483647 h 257"/>
                <a:gd name="T8" fmla="*/ 2147483647 w 139"/>
                <a:gd name="T9" fmla="*/ 2147483647 h 257"/>
                <a:gd name="T10" fmla="*/ 2147483647 w 139"/>
                <a:gd name="T11" fmla="*/ 2147483647 h 257"/>
                <a:gd name="T12" fmla="*/ 2147483647 w 139"/>
                <a:gd name="T13" fmla="*/ 2147483647 h 257"/>
                <a:gd name="T14" fmla="*/ 2147483647 w 139"/>
                <a:gd name="T15" fmla="*/ 2147483647 h 257"/>
                <a:gd name="T16" fmla="*/ 2147483647 w 139"/>
                <a:gd name="T17" fmla="*/ 2147483647 h 257"/>
                <a:gd name="T18" fmla="*/ 0 w 139"/>
                <a:gd name="T19" fmla="*/ 2147483647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"/>
                <a:gd name="T31" fmla="*/ 0 h 257"/>
                <a:gd name="T32" fmla="*/ 139 w 139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" h="257">
                  <a:moveTo>
                    <a:pt x="0" y="27"/>
                  </a:moveTo>
                  <a:lnTo>
                    <a:pt x="102" y="0"/>
                  </a:lnTo>
                  <a:lnTo>
                    <a:pt x="139" y="70"/>
                  </a:lnTo>
                  <a:lnTo>
                    <a:pt x="120" y="88"/>
                  </a:lnTo>
                  <a:lnTo>
                    <a:pt x="127" y="243"/>
                  </a:lnTo>
                  <a:lnTo>
                    <a:pt x="69" y="257"/>
                  </a:lnTo>
                  <a:lnTo>
                    <a:pt x="41" y="193"/>
                  </a:lnTo>
                  <a:lnTo>
                    <a:pt x="39" y="117"/>
                  </a:lnTo>
                  <a:lnTo>
                    <a:pt x="14" y="9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75" name="Shape - Utah"/>
            <p:cNvSpPr>
              <a:spLocks noChangeAspect="1"/>
            </p:cNvSpPr>
            <p:nvPr/>
          </p:nvSpPr>
          <p:spPr bwMode="auto">
            <a:xfrm>
              <a:off x="2351088" y="2280468"/>
              <a:ext cx="693737" cy="885825"/>
            </a:xfrm>
            <a:custGeom>
              <a:avLst/>
              <a:gdLst>
                <a:gd name="T0" fmla="*/ 2147483647 w 441"/>
                <a:gd name="T1" fmla="*/ 0 h 569"/>
                <a:gd name="T2" fmla="*/ 2147483647 w 441"/>
                <a:gd name="T3" fmla="*/ 2147483647 h 569"/>
                <a:gd name="T4" fmla="*/ 2147483647 w 441"/>
                <a:gd name="T5" fmla="*/ 2147483647 h 569"/>
                <a:gd name="T6" fmla="*/ 2147483647 w 441"/>
                <a:gd name="T7" fmla="*/ 2147483647 h 569"/>
                <a:gd name="T8" fmla="*/ 2147483647 w 441"/>
                <a:gd name="T9" fmla="*/ 2147483647 h 569"/>
                <a:gd name="T10" fmla="*/ 0 w 441"/>
                <a:gd name="T11" fmla="*/ 2147483647 h 569"/>
                <a:gd name="T12" fmla="*/ 2147483647 w 441"/>
                <a:gd name="T13" fmla="*/ 2147483647 h 569"/>
                <a:gd name="T14" fmla="*/ 2147483647 w 441"/>
                <a:gd name="T15" fmla="*/ 0 h 5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1"/>
                <a:gd name="T25" fmla="*/ 0 h 569"/>
                <a:gd name="T26" fmla="*/ 441 w 441"/>
                <a:gd name="T27" fmla="*/ 569 h 5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1" h="569">
                  <a:moveTo>
                    <a:pt x="82" y="0"/>
                  </a:moveTo>
                  <a:lnTo>
                    <a:pt x="298" y="30"/>
                  </a:lnTo>
                  <a:lnTo>
                    <a:pt x="283" y="139"/>
                  </a:lnTo>
                  <a:lnTo>
                    <a:pt x="441" y="154"/>
                  </a:lnTo>
                  <a:lnTo>
                    <a:pt x="398" y="569"/>
                  </a:lnTo>
                  <a:lnTo>
                    <a:pt x="0" y="526"/>
                  </a:lnTo>
                  <a:lnTo>
                    <a:pt x="40" y="26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76" name="Shape - Texas"/>
            <p:cNvSpPr>
              <a:spLocks noChangeAspect="1"/>
            </p:cNvSpPr>
            <p:nvPr/>
          </p:nvSpPr>
          <p:spPr bwMode="auto">
            <a:xfrm>
              <a:off x="3225798" y="3286942"/>
              <a:ext cx="1816100" cy="1662113"/>
            </a:xfrm>
            <a:custGeom>
              <a:avLst/>
              <a:gdLst>
                <a:gd name="T0" fmla="*/ 2147483647 w 1152"/>
                <a:gd name="T1" fmla="*/ 0 h 1067"/>
                <a:gd name="T2" fmla="*/ 2147483647 w 1152"/>
                <a:gd name="T3" fmla="*/ 2147483647 h 1067"/>
                <a:gd name="T4" fmla="*/ 2147483647 w 1152"/>
                <a:gd name="T5" fmla="*/ 2147483647 h 1067"/>
                <a:gd name="T6" fmla="*/ 2147483647 w 1152"/>
                <a:gd name="T7" fmla="*/ 2147483647 h 1067"/>
                <a:gd name="T8" fmla="*/ 2147483647 w 1152"/>
                <a:gd name="T9" fmla="*/ 2147483647 h 1067"/>
                <a:gd name="T10" fmla="*/ 2147483647 w 1152"/>
                <a:gd name="T11" fmla="*/ 2147483647 h 1067"/>
                <a:gd name="T12" fmla="*/ 2147483647 w 1152"/>
                <a:gd name="T13" fmla="*/ 2147483647 h 1067"/>
                <a:gd name="T14" fmla="*/ 2147483647 w 1152"/>
                <a:gd name="T15" fmla="*/ 2147483647 h 1067"/>
                <a:gd name="T16" fmla="*/ 2147483647 w 1152"/>
                <a:gd name="T17" fmla="*/ 2147483647 h 1067"/>
                <a:gd name="T18" fmla="*/ 2147483647 w 1152"/>
                <a:gd name="T19" fmla="*/ 2147483647 h 1067"/>
                <a:gd name="T20" fmla="*/ 2147483647 w 1152"/>
                <a:gd name="T21" fmla="*/ 2147483647 h 1067"/>
                <a:gd name="T22" fmla="*/ 2147483647 w 1152"/>
                <a:gd name="T23" fmla="*/ 2147483647 h 1067"/>
                <a:gd name="T24" fmla="*/ 2147483647 w 1152"/>
                <a:gd name="T25" fmla="*/ 2147483647 h 1067"/>
                <a:gd name="T26" fmla="*/ 2147483647 w 1152"/>
                <a:gd name="T27" fmla="*/ 2147483647 h 1067"/>
                <a:gd name="T28" fmla="*/ 2147483647 w 1152"/>
                <a:gd name="T29" fmla="*/ 2147483647 h 1067"/>
                <a:gd name="T30" fmla="*/ 2147483647 w 1152"/>
                <a:gd name="T31" fmla="*/ 2147483647 h 1067"/>
                <a:gd name="T32" fmla="*/ 2147483647 w 1152"/>
                <a:gd name="T33" fmla="*/ 2147483647 h 1067"/>
                <a:gd name="T34" fmla="*/ 2147483647 w 1152"/>
                <a:gd name="T35" fmla="*/ 2147483647 h 1067"/>
                <a:gd name="T36" fmla="*/ 2147483647 w 1152"/>
                <a:gd name="T37" fmla="*/ 2147483647 h 1067"/>
                <a:gd name="T38" fmla="*/ 2147483647 w 1152"/>
                <a:gd name="T39" fmla="*/ 2147483647 h 1067"/>
                <a:gd name="T40" fmla="*/ 2147483647 w 1152"/>
                <a:gd name="T41" fmla="*/ 2147483647 h 1067"/>
                <a:gd name="T42" fmla="*/ 2147483647 w 1152"/>
                <a:gd name="T43" fmla="*/ 2147483647 h 1067"/>
                <a:gd name="T44" fmla="*/ 2147483647 w 1152"/>
                <a:gd name="T45" fmla="*/ 2147483647 h 1067"/>
                <a:gd name="T46" fmla="*/ 2147483647 w 1152"/>
                <a:gd name="T47" fmla="*/ 2147483647 h 1067"/>
                <a:gd name="T48" fmla="*/ 2147483647 w 1152"/>
                <a:gd name="T49" fmla="*/ 2147483647 h 1067"/>
                <a:gd name="T50" fmla="*/ 2147483647 w 1152"/>
                <a:gd name="T51" fmla="*/ 2147483647 h 1067"/>
                <a:gd name="T52" fmla="*/ 2147483647 w 1152"/>
                <a:gd name="T53" fmla="*/ 2147483647 h 1067"/>
                <a:gd name="T54" fmla="*/ 2147483647 w 1152"/>
                <a:gd name="T55" fmla="*/ 2147483647 h 1067"/>
                <a:gd name="T56" fmla="*/ 2147483647 w 1152"/>
                <a:gd name="T57" fmla="*/ 2147483647 h 1067"/>
                <a:gd name="T58" fmla="*/ 2147483647 w 1152"/>
                <a:gd name="T59" fmla="*/ 2147483647 h 1067"/>
                <a:gd name="T60" fmla="*/ 2147483647 w 1152"/>
                <a:gd name="T61" fmla="*/ 2147483647 h 1067"/>
                <a:gd name="T62" fmla="*/ 2147483647 w 1152"/>
                <a:gd name="T63" fmla="*/ 2147483647 h 1067"/>
                <a:gd name="T64" fmla="*/ 2147483647 w 1152"/>
                <a:gd name="T65" fmla="*/ 2147483647 h 1067"/>
                <a:gd name="T66" fmla="*/ 2147483647 w 1152"/>
                <a:gd name="T67" fmla="*/ 2147483647 h 1067"/>
                <a:gd name="T68" fmla="*/ 2147483647 w 1152"/>
                <a:gd name="T69" fmla="*/ 2147483647 h 1067"/>
                <a:gd name="T70" fmla="*/ 2147483647 w 1152"/>
                <a:gd name="T71" fmla="*/ 2147483647 h 1067"/>
                <a:gd name="T72" fmla="*/ 2147483647 w 1152"/>
                <a:gd name="T73" fmla="*/ 2147483647 h 1067"/>
                <a:gd name="T74" fmla="*/ 2147483647 w 1152"/>
                <a:gd name="T75" fmla="*/ 2147483647 h 1067"/>
                <a:gd name="T76" fmla="*/ 2147483647 w 1152"/>
                <a:gd name="T77" fmla="*/ 2147483647 h 1067"/>
                <a:gd name="T78" fmla="*/ 2147483647 w 1152"/>
                <a:gd name="T79" fmla="*/ 2147483647 h 1067"/>
                <a:gd name="T80" fmla="*/ 2147483647 w 1152"/>
                <a:gd name="T81" fmla="*/ 2147483647 h 1067"/>
                <a:gd name="T82" fmla="*/ 2147483647 w 1152"/>
                <a:gd name="T83" fmla="*/ 2147483647 h 1067"/>
                <a:gd name="T84" fmla="*/ 2147483647 w 1152"/>
                <a:gd name="T85" fmla="*/ 2147483647 h 1067"/>
                <a:gd name="T86" fmla="*/ 2147483647 w 1152"/>
                <a:gd name="T87" fmla="*/ 2147483647 h 1067"/>
                <a:gd name="T88" fmla="*/ 2147483647 w 1152"/>
                <a:gd name="T89" fmla="*/ 2147483647 h 1067"/>
                <a:gd name="T90" fmla="*/ 2147483647 w 1152"/>
                <a:gd name="T91" fmla="*/ 2147483647 h 1067"/>
                <a:gd name="T92" fmla="*/ 0 w 1152"/>
                <a:gd name="T93" fmla="*/ 2147483647 h 1067"/>
                <a:gd name="T94" fmla="*/ 0 w 1152"/>
                <a:gd name="T95" fmla="*/ 2147483647 h 1067"/>
                <a:gd name="T96" fmla="*/ 2147483647 w 1152"/>
                <a:gd name="T97" fmla="*/ 2147483647 h 1067"/>
                <a:gd name="T98" fmla="*/ 2147483647 w 1152"/>
                <a:gd name="T99" fmla="*/ 2147483647 h 1067"/>
                <a:gd name="T100" fmla="*/ 2147483647 w 1152"/>
                <a:gd name="T101" fmla="*/ 0 h 10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2"/>
                <a:gd name="T154" fmla="*/ 0 h 1067"/>
                <a:gd name="T155" fmla="*/ 1152 w 1152"/>
                <a:gd name="T156" fmla="*/ 1067 h 10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2" h="1067">
                  <a:moveTo>
                    <a:pt x="334" y="0"/>
                  </a:moveTo>
                  <a:lnTo>
                    <a:pt x="589" y="9"/>
                  </a:lnTo>
                  <a:lnTo>
                    <a:pt x="589" y="203"/>
                  </a:lnTo>
                  <a:lnTo>
                    <a:pt x="719" y="257"/>
                  </a:lnTo>
                  <a:lnTo>
                    <a:pt x="754" y="239"/>
                  </a:lnTo>
                  <a:lnTo>
                    <a:pt x="839" y="281"/>
                  </a:lnTo>
                  <a:lnTo>
                    <a:pt x="890" y="278"/>
                  </a:lnTo>
                  <a:lnTo>
                    <a:pt x="988" y="236"/>
                  </a:lnTo>
                  <a:lnTo>
                    <a:pt x="1045" y="276"/>
                  </a:lnTo>
                  <a:lnTo>
                    <a:pt x="1094" y="287"/>
                  </a:lnTo>
                  <a:lnTo>
                    <a:pt x="1094" y="444"/>
                  </a:lnTo>
                  <a:lnTo>
                    <a:pt x="1152" y="543"/>
                  </a:lnTo>
                  <a:lnTo>
                    <a:pt x="1139" y="677"/>
                  </a:lnTo>
                  <a:lnTo>
                    <a:pt x="1076" y="731"/>
                  </a:lnTo>
                  <a:lnTo>
                    <a:pt x="1063" y="681"/>
                  </a:lnTo>
                  <a:lnTo>
                    <a:pt x="1045" y="704"/>
                  </a:lnTo>
                  <a:lnTo>
                    <a:pt x="1058" y="735"/>
                  </a:lnTo>
                  <a:lnTo>
                    <a:pt x="947" y="815"/>
                  </a:lnTo>
                  <a:lnTo>
                    <a:pt x="920" y="820"/>
                  </a:lnTo>
                  <a:lnTo>
                    <a:pt x="862" y="860"/>
                  </a:lnTo>
                  <a:lnTo>
                    <a:pt x="862" y="883"/>
                  </a:lnTo>
                  <a:lnTo>
                    <a:pt x="844" y="887"/>
                  </a:lnTo>
                  <a:lnTo>
                    <a:pt x="857" y="914"/>
                  </a:lnTo>
                  <a:lnTo>
                    <a:pt x="826" y="954"/>
                  </a:lnTo>
                  <a:lnTo>
                    <a:pt x="844" y="1012"/>
                  </a:lnTo>
                  <a:lnTo>
                    <a:pt x="862" y="1032"/>
                  </a:lnTo>
                  <a:lnTo>
                    <a:pt x="857" y="1067"/>
                  </a:lnTo>
                  <a:lnTo>
                    <a:pt x="812" y="1067"/>
                  </a:lnTo>
                  <a:lnTo>
                    <a:pt x="772" y="1049"/>
                  </a:lnTo>
                  <a:lnTo>
                    <a:pt x="745" y="1054"/>
                  </a:lnTo>
                  <a:lnTo>
                    <a:pt x="656" y="1023"/>
                  </a:lnTo>
                  <a:lnTo>
                    <a:pt x="616" y="900"/>
                  </a:lnTo>
                  <a:lnTo>
                    <a:pt x="553" y="842"/>
                  </a:lnTo>
                  <a:lnTo>
                    <a:pt x="498" y="735"/>
                  </a:lnTo>
                  <a:lnTo>
                    <a:pt x="473" y="725"/>
                  </a:lnTo>
                  <a:lnTo>
                    <a:pt x="443" y="698"/>
                  </a:lnTo>
                  <a:lnTo>
                    <a:pt x="414" y="698"/>
                  </a:lnTo>
                  <a:lnTo>
                    <a:pt x="371" y="689"/>
                  </a:lnTo>
                  <a:lnTo>
                    <a:pt x="338" y="698"/>
                  </a:lnTo>
                  <a:lnTo>
                    <a:pt x="316" y="751"/>
                  </a:lnTo>
                  <a:lnTo>
                    <a:pt x="282" y="760"/>
                  </a:lnTo>
                  <a:lnTo>
                    <a:pt x="209" y="719"/>
                  </a:lnTo>
                  <a:lnTo>
                    <a:pt x="166" y="668"/>
                  </a:lnTo>
                  <a:lnTo>
                    <a:pt x="158" y="607"/>
                  </a:lnTo>
                  <a:lnTo>
                    <a:pt x="127" y="565"/>
                  </a:lnTo>
                  <a:lnTo>
                    <a:pt x="54" y="507"/>
                  </a:lnTo>
                  <a:lnTo>
                    <a:pt x="0" y="446"/>
                  </a:lnTo>
                  <a:lnTo>
                    <a:pt x="0" y="421"/>
                  </a:lnTo>
                  <a:lnTo>
                    <a:pt x="174" y="422"/>
                  </a:lnTo>
                  <a:lnTo>
                    <a:pt x="316" y="4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00" b="1">
                <a:latin typeface="+mj-lt"/>
                <a:cs typeface="Calibri" pitchFamily="34" charset="0"/>
              </a:endParaRPr>
            </a:p>
          </p:txBody>
        </p:sp>
        <p:sp>
          <p:nvSpPr>
            <p:cNvPr id="277" name="Shape - Tennessee"/>
            <p:cNvSpPr>
              <a:spLocks noChangeAspect="1"/>
            </p:cNvSpPr>
            <p:nvPr/>
          </p:nvSpPr>
          <p:spPr bwMode="auto">
            <a:xfrm>
              <a:off x="5418137" y="3056756"/>
              <a:ext cx="1100137" cy="396875"/>
            </a:xfrm>
            <a:custGeom>
              <a:avLst/>
              <a:gdLst>
                <a:gd name="T0" fmla="*/ 2147483647 w 699"/>
                <a:gd name="T1" fmla="*/ 2147483647 h 255"/>
                <a:gd name="T2" fmla="*/ 2147483647 w 699"/>
                <a:gd name="T3" fmla="*/ 2147483647 h 255"/>
                <a:gd name="T4" fmla="*/ 2147483647 w 699"/>
                <a:gd name="T5" fmla="*/ 2147483647 h 255"/>
                <a:gd name="T6" fmla="*/ 2147483647 w 699"/>
                <a:gd name="T7" fmla="*/ 2147483647 h 255"/>
                <a:gd name="T8" fmla="*/ 0 w 699"/>
                <a:gd name="T9" fmla="*/ 2147483647 h 255"/>
                <a:gd name="T10" fmla="*/ 2147483647 w 699"/>
                <a:gd name="T11" fmla="*/ 2147483647 h 255"/>
                <a:gd name="T12" fmla="*/ 2147483647 w 699"/>
                <a:gd name="T13" fmla="*/ 2147483647 h 255"/>
                <a:gd name="T14" fmla="*/ 2147483647 w 699"/>
                <a:gd name="T15" fmla="*/ 2147483647 h 255"/>
                <a:gd name="T16" fmla="*/ 2147483647 w 699"/>
                <a:gd name="T17" fmla="*/ 2147483647 h 255"/>
                <a:gd name="T18" fmla="*/ 2147483647 w 699"/>
                <a:gd name="T19" fmla="*/ 2147483647 h 255"/>
                <a:gd name="T20" fmla="*/ 2147483647 w 699"/>
                <a:gd name="T21" fmla="*/ 2147483647 h 255"/>
                <a:gd name="T22" fmla="*/ 2147483647 w 699"/>
                <a:gd name="T23" fmla="*/ 0 h 255"/>
                <a:gd name="T24" fmla="*/ 2147483647 w 699"/>
                <a:gd name="T25" fmla="*/ 2147483647 h 255"/>
                <a:gd name="T26" fmla="*/ 2147483647 w 699"/>
                <a:gd name="T27" fmla="*/ 2147483647 h 255"/>
                <a:gd name="T28" fmla="*/ 2147483647 w 699"/>
                <a:gd name="T29" fmla="*/ 2147483647 h 255"/>
                <a:gd name="T30" fmla="*/ 2147483647 w 699"/>
                <a:gd name="T31" fmla="*/ 2147483647 h 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9"/>
                <a:gd name="T49" fmla="*/ 0 h 255"/>
                <a:gd name="T50" fmla="*/ 699 w 699"/>
                <a:gd name="T51" fmla="*/ 255 h 2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9" h="255">
                  <a:moveTo>
                    <a:pt x="42" y="117"/>
                  </a:moveTo>
                  <a:lnTo>
                    <a:pt x="42" y="121"/>
                  </a:lnTo>
                  <a:lnTo>
                    <a:pt x="30" y="145"/>
                  </a:lnTo>
                  <a:lnTo>
                    <a:pt x="43" y="178"/>
                  </a:lnTo>
                  <a:lnTo>
                    <a:pt x="0" y="206"/>
                  </a:lnTo>
                  <a:lnTo>
                    <a:pt x="9" y="255"/>
                  </a:lnTo>
                  <a:lnTo>
                    <a:pt x="192" y="240"/>
                  </a:lnTo>
                  <a:lnTo>
                    <a:pt x="410" y="215"/>
                  </a:lnTo>
                  <a:lnTo>
                    <a:pt x="519" y="196"/>
                  </a:lnTo>
                  <a:lnTo>
                    <a:pt x="541" y="130"/>
                  </a:lnTo>
                  <a:lnTo>
                    <a:pt x="580" y="127"/>
                  </a:lnTo>
                  <a:lnTo>
                    <a:pt x="699" y="0"/>
                  </a:lnTo>
                  <a:lnTo>
                    <a:pt x="544" y="32"/>
                  </a:lnTo>
                  <a:lnTo>
                    <a:pt x="183" y="84"/>
                  </a:lnTo>
                  <a:lnTo>
                    <a:pt x="186" y="99"/>
                  </a:lnTo>
                  <a:lnTo>
                    <a:pt x="42" y="117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78" name="Shape - South Dakota"/>
            <p:cNvSpPr>
              <a:spLocks noChangeAspect="1"/>
            </p:cNvSpPr>
            <p:nvPr/>
          </p:nvSpPr>
          <p:spPr bwMode="auto">
            <a:xfrm>
              <a:off x="3656012" y="1751831"/>
              <a:ext cx="920751" cy="593725"/>
            </a:xfrm>
            <a:custGeom>
              <a:avLst/>
              <a:gdLst>
                <a:gd name="T0" fmla="*/ 2147483647 w 583"/>
                <a:gd name="T1" fmla="*/ 0 h 380"/>
                <a:gd name="T2" fmla="*/ 2147483647 w 583"/>
                <a:gd name="T3" fmla="*/ 2147483647 h 380"/>
                <a:gd name="T4" fmla="*/ 0 w 583"/>
                <a:gd name="T5" fmla="*/ 2147483647 h 380"/>
                <a:gd name="T6" fmla="*/ 2147483647 w 583"/>
                <a:gd name="T7" fmla="*/ 2147483647 h 380"/>
                <a:gd name="T8" fmla="*/ 2147483647 w 583"/>
                <a:gd name="T9" fmla="*/ 2147483647 h 380"/>
                <a:gd name="T10" fmla="*/ 2147483647 w 583"/>
                <a:gd name="T11" fmla="*/ 2147483647 h 380"/>
                <a:gd name="T12" fmla="*/ 2147483647 w 583"/>
                <a:gd name="T13" fmla="*/ 2147483647 h 380"/>
                <a:gd name="T14" fmla="*/ 2147483647 w 583"/>
                <a:gd name="T15" fmla="*/ 2147483647 h 380"/>
                <a:gd name="T16" fmla="*/ 2147483647 w 583"/>
                <a:gd name="T17" fmla="*/ 2147483647 h 380"/>
                <a:gd name="T18" fmla="*/ 2147483647 w 583"/>
                <a:gd name="T19" fmla="*/ 2147483647 h 380"/>
                <a:gd name="T20" fmla="*/ 2147483647 w 583"/>
                <a:gd name="T21" fmla="*/ 2147483647 h 380"/>
                <a:gd name="T22" fmla="*/ 2147483647 w 583"/>
                <a:gd name="T23" fmla="*/ 2147483647 h 380"/>
                <a:gd name="T24" fmla="*/ 2147483647 w 583"/>
                <a:gd name="T25" fmla="*/ 2147483647 h 380"/>
                <a:gd name="T26" fmla="*/ 2147483647 w 583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3"/>
                <a:gd name="T43" fmla="*/ 0 h 380"/>
                <a:gd name="T44" fmla="*/ 583 w 583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3" h="380">
                  <a:moveTo>
                    <a:pt x="11" y="0"/>
                  </a:moveTo>
                  <a:lnTo>
                    <a:pt x="9" y="147"/>
                  </a:lnTo>
                  <a:lnTo>
                    <a:pt x="0" y="320"/>
                  </a:lnTo>
                  <a:lnTo>
                    <a:pt x="424" y="326"/>
                  </a:lnTo>
                  <a:lnTo>
                    <a:pt x="468" y="350"/>
                  </a:lnTo>
                  <a:lnTo>
                    <a:pt x="500" y="317"/>
                  </a:lnTo>
                  <a:lnTo>
                    <a:pt x="583" y="380"/>
                  </a:lnTo>
                  <a:lnTo>
                    <a:pt x="571" y="314"/>
                  </a:lnTo>
                  <a:lnTo>
                    <a:pt x="579" y="264"/>
                  </a:lnTo>
                  <a:lnTo>
                    <a:pt x="583" y="91"/>
                  </a:lnTo>
                  <a:lnTo>
                    <a:pt x="546" y="54"/>
                  </a:lnTo>
                  <a:lnTo>
                    <a:pt x="561" y="6"/>
                  </a:lnTo>
                  <a:lnTo>
                    <a:pt x="28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79" name="Shape - South Carolina"/>
            <p:cNvSpPr>
              <a:spLocks noChangeAspect="1"/>
            </p:cNvSpPr>
            <p:nvPr/>
          </p:nvSpPr>
          <p:spPr bwMode="auto">
            <a:xfrm>
              <a:off x="6359524" y="3248842"/>
              <a:ext cx="646113" cy="503238"/>
            </a:xfrm>
            <a:custGeom>
              <a:avLst/>
              <a:gdLst>
                <a:gd name="T0" fmla="*/ 2147483647 w 408"/>
                <a:gd name="T1" fmla="*/ 2147483647 h 323"/>
                <a:gd name="T2" fmla="*/ 2147483647 w 408"/>
                <a:gd name="T3" fmla="*/ 2147483647 h 323"/>
                <a:gd name="T4" fmla="*/ 2147483647 w 408"/>
                <a:gd name="T5" fmla="*/ 0 h 323"/>
                <a:gd name="T6" fmla="*/ 2147483647 w 408"/>
                <a:gd name="T7" fmla="*/ 2147483647 h 323"/>
                <a:gd name="T8" fmla="*/ 2147483647 w 408"/>
                <a:gd name="T9" fmla="*/ 2147483647 h 323"/>
                <a:gd name="T10" fmla="*/ 2147483647 w 408"/>
                <a:gd name="T11" fmla="*/ 2147483647 h 323"/>
                <a:gd name="T12" fmla="*/ 2147483647 w 408"/>
                <a:gd name="T13" fmla="*/ 2147483647 h 323"/>
                <a:gd name="T14" fmla="*/ 2147483647 w 408"/>
                <a:gd name="T15" fmla="*/ 2147483647 h 323"/>
                <a:gd name="T16" fmla="*/ 2147483647 w 408"/>
                <a:gd name="T17" fmla="*/ 2147483647 h 323"/>
                <a:gd name="T18" fmla="*/ 2147483647 w 408"/>
                <a:gd name="T19" fmla="*/ 2147483647 h 323"/>
                <a:gd name="T20" fmla="*/ 2147483647 w 408"/>
                <a:gd name="T21" fmla="*/ 2147483647 h 323"/>
                <a:gd name="T22" fmla="*/ 2147483647 w 408"/>
                <a:gd name="T23" fmla="*/ 2147483647 h 323"/>
                <a:gd name="T24" fmla="*/ 2147483647 w 408"/>
                <a:gd name="T25" fmla="*/ 2147483647 h 323"/>
                <a:gd name="T26" fmla="*/ 2147483647 w 408"/>
                <a:gd name="T27" fmla="*/ 2147483647 h 323"/>
                <a:gd name="T28" fmla="*/ 0 w 408"/>
                <a:gd name="T29" fmla="*/ 2147483647 h 323"/>
                <a:gd name="T30" fmla="*/ 2147483647 w 408"/>
                <a:gd name="T31" fmla="*/ 2147483647 h 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8"/>
                <a:gd name="T49" fmla="*/ 0 h 323"/>
                <a:gd name="T50" fmla="*/ 408 w 408"/>
                <a:gd name="T51" fmla="*/ 323 h 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8" h="323">
                  <a:moveTo>
                    <a:pt x="15" y="58"/>
                  </a:moveTo>
                  <a:lnTo>
                    <a:pt x="47" y="27"/>
                  </a:lnTo>
                  <a:lnTo>
                    <a:pt x="170" y="0"/>
                  </a:lnTo>
                  <a:lnTo>
                    <a:pt x="207" y="18"/>
                  </a:lnTo>
                  <a:lnTo>
                    <a:pt x="286" y="5"/>
                  </a:lnTo>
                  <a:lnTo>
                    <a:pt x="350" y="51"/>
                  </a:lnTo>
                  <a:lnTo>
                    <a:pt x="408" y="86"/>
                  </a:lnTo>
                  <a:lnTo>
                    <a:pt x="375" y="183"/>
                  </a:lnTo>
                  <a:lnTo>
                    <a:pt x="326" y="233"/>
                  </a:lnTo>
                  <a:lnTo>
                    <a:pt x="272" y="247"/>
                  </a:lnTo>
                  <a:lnTo>
                    <a:pt x="283" y="286"/>
                  </a:lnTo>
                  <a:lnTo>
                    <a:pt x="250" y="323"/>
                  </a:lnTo>
                  <a:lnTo>
                    <a:pt x="187" y="233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80" name="Shape - Rhode Island"/>
            <p:cNvSpPr>
              <a:spLocks noChangeAspect="1"/>
            </p:cNvSpPr>
            <p:nvPr/>
          </p:nvSpPr>
          <p:spPr bwMode="auto">
            <a:xfrm>
              <a:off x="7483472" y="1894706"/>
              <a:ext cx="120651" cy="101600"/>
            </a:xfrm>
            <a:custGeom>
              <a:avLst/>
              <a:gdLst>
                <a:gd name="T0" fmla="*/ 0 w 77"/>
                <a:gd name="T1" fmla="*/ 2147483647 h 64"/>
                <a:gd name="T2" fmla="*/ 2147483647 w 77"/>
                <a:gd name="T3" fmla="*/ 0 h 64"/>
                <a:gd name="T4" fmla="*/ 2147483647 w 77"/>
                <a:gd name="T5" fmla="*/ 2147483647 h 64"/>
                <a:gd name="T6" fmla="*/ 2147483647 w 77"/>
                <a:gd name="T7" fmla="*/ 2147483647 h 64"/>
                <a:gd name="T8" fmla="*/ 2147483647 w 77"/>
                <a:gd name="T9" fmla="*/ 2147483647 h 64"/>
                <a:gd name="T10" fmla="*/ 2147483647 w 77"/>
                <a:gd name="T11" fmla="*/ 2147483647 h 64"/>
                <a:gd name="T12" fmla="*/ 0 w 77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4"/>
                <a:gd name="T23" fmla="*/ 77 w 7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4">
                  <a:moveTo>
                    <a:pt x="0" y="10"/>
                  </a:moveTo>
                  <a:lnTo>
                    <a:pt x="32" y="0"/>
                  </a:lnTo>
                  <a:lnTo>
                    <a:pt x="77" y="33"/>
                  </a:lnTo>
                  <a:lnTo>
                    <a:pt x="68" y="42"/>
                  </a:lnTo>
                  <a:lnTo>
                    <a:pt x="46" y="42"/>
                  </a:lnTo>
                  <a:lnTo>
                    <a:pt x="35" y="6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81" name="Shape - Pennsylvania"/>
            <p:cNvSpPr>
              <a:spLocks noChangeAspect="1"/>
            </p:cNvSpPr>
            <p:nvPr/>
          </p:nvSpPr>
          <p:spPr bwMode="auto">
            <a:xfrm>
              <a:off x="6467474" y="2024881"/>
              <a:ext cx="746125" cy="482600"/>
            </a:xfrm>
            <a:custGeom>
              <a:avLst/>
              <a:gdLst>
                <a:gd name="T0" fmla="*/ 43 w 473"/>
                <a:gd name="T1" fmla="*/ 45 h 310"/>
                <a:gd name="T2" fmla="*/ 0 w 473"/>
                <a:gd name="T3" fmla="*/ 87 h 310"/>
                <a:gd name="T4" fmla="*/ 24 w 473"/>
                <a:gd name="T5" fmla="*/ 237 h 310"/>
                <a:gd name="T6" fmla="*/ 43 w 473"/>
                <a:gd name="T7" fmla="*/ 310 h 310"/>
                <a:gd name="T8" fmla="*/ 124 w 473"/>
                <a:gd name="T9" fmla="*/ 304 h 310"/>
                <a:gd name="T10" fmla="*/ 422 w 473"/>
                <a:gd name="T11" fmla="*/ 248 h 310"/>
                <a:gd name="T12" fmla="*/ 443 w 473"/>
                <a:gd name="T13" fmla="*/ 239 h 310"/>
                <a:gd name="T14" fmla="*/ 473 w 473"/>
                <a:gd name="T15" fmla="*/ 169 h 310"/>
                <a:gd name="T16" fmla="*/ 428 w 473"/>
                <a:gd name="T17" fmla="*/ 130 h 310"/>
                <a:gd name="T18" fmla="*/ 452 w 473"/>
                <a:gd name="T19" fmla="*/ 41 h 310"/>
                <a:gd name="T20" fmla="*/ 418 w 473"/>
                <a:gd name="T21" fmla="*/ 32 h 310"/>
                <a:gd name="T22" fmla="*/ 418 w 473"/>
                <a:gd name="T23" fmla="*/ 9 h 310"/>
                <a:gd name="T24" fmla="*/ 403 w 473"/>
                <a:gd name="T25" fmla="*/ 0 h 310"/>
                <a:gd name="T26" fmla="*/ 57 w 473"/>
                <a:gd name="T27" fmla="*/ 64 h 310"/>
                <a:gd name="T28" fmla="*/ 43 w 473"/>
                <a:gd name="T29" fmla="*/ 45 h 3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10"/>
                <a:gd name="T47" fmla="*/ 473 w 473"/>
                <a:gd name="T48" fmla="*/ 310 h 3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10">
                  <a:moveTo>
                    <a:pt x="43" y="45"/>
                  </a:moveTo>
                  <a:lnTo>
                    <a:pt x="0" y="87"/>
                  </a:lnTo>
                  <a:lnTo>
                    <a:pt x="24" y="237"/>
                  </a:lnTo>
                  <a:lnTo>
                    <a:pt x="43" y="310"/>
                  </a:lnTo>
                  <a:lnTo>
                    <a:pt x="124" y="304"/>
                  </a:lnTo>
                  <a:lnTo>
                    <a:pt x="422" y="248"/>
                  </a:lnTo>
                  <a:lnTo>
                    <a:pt x="443" y="239"/>
                  </a:lnTo>
                  <a:lnTo>
                    <a:pt x="473" y="169"/>
                  </a:lnTo>
                  <a:lnTo>
                    <a:pt x="428" y="130"/>
                  </a:lnTo>
                  <a:lnTo>
                    <a:pt x="452" y="41"/>
                  </a:lnTo>
                  <a:lnTo>
                    <a:pt x="418" y="32"/>
                  </a:lnTo>
                  <a:lnTo>
                    <a:pt x="418" y="9"/>
                  </a:lnTo>
                  <a:lnTo>
                    <a:pt x="403" y="0"/>
                  </a:lnTo>
                  <a:lnTo>
                    <a:pt x="57" y="64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82" name="Shape - Oregon"/>
            <p:cNvSpPr>
              <a:spLocks noChangeAspect="1"/>
            </p:cNvSpPr>
            <p:nvPr/>
          </p:nvSpPr>
          <p:spPr bwMode="auto">
            <a:xfrm>
              <a:off x="1263649" y="1432743"/>
              <a:ext cx="1044575" cy="784225"/>
            </a:xfrm>
            <a:custGeom>
              <a:avLst/>
              <a:gdLst>
                <a:gd name="T0" fmla="*/ 145 w 662"/>
                <a:gd name="T1" fmla="*/ 0 h 505"/>
                <a:gd name="T2" fmla="*/ 126 w 662"/>
                <a:gd name="T3" fmla="*/ 11 h 505"/>
                <a:gd name="T4" fmla="*/ 114 w 662"/>
                <a:gd name="T5" fmla="*/ 55 h 505"/>
                <a:gd name="T6" fmla="*/ 102 w 662"/>
                <a:gd name="T7" fmla="*/ 93 h 505"/>
                <a:gd name="T8" fmla="*/ 93 w 662"/>
                <a:gd name="T9" fmla="*/ 123 h 505"/>
                <a:gd name="T10" fmla="*/ 81 w 662"/>
                <a:gd name="T11" fmla="*/ 155 h 505"/>
                <a:gd name="T12" fmla="*/ 67 w 662"/>
                <a:gd name="T13" fmla="*/ 188 h 505"/>
                <a:gd name="T14" fmla="*/ 50 w 662"/>
                <a:gd name="T15" fmla="*/ 224 h 505"/>
                <a:gd name="T16" fmla="*/ 26 w 662"/>
                <a:gd name="T17" fmla="*/ 266 h 505"/>
                <a:gd name="T18" fmla="*/ 0 w 662"/>
                <a:gd name="T19" fmla="*/ 306 h 505"/>
                <a:gd name="T20" fmla="*/ 0 w 662"/>
                <a:gd name="T21" fmla="*/ 394 h 505"/>
                <a:gd name="T22" fmla="*/ 371 w 662"/>
                <a:gd name="T23" fmla="*/ 470 h 505"/>
                <a:gd name="T24" fmla="*/ 543 w 662"/>
                <a:gd name="T25" fmla="*/ 505 h 505"/>
                <a:gd name="T26" fmla="*/ 579 w 662"/>
                <a:gd name="T27" fmla="*/ 330 h 505"/>
                <a:gd name="T28" fmla="*/ 601 w 662"/>
                <a:gd name="T29" fmla="*/ 315 h 505"/>
                <a:gd name="T30" fmla="*/ 580 w 662"/>
                <a:gd name="T31" fmla="*/ 276 h 505"/>
                <a:gd name="T32" fmla="*/ 591 w 662"/>
                <a:gd name="T33" fmla="*/ 236 h 505"/>
                <a:gd name="T34" fmla="*/ 662 w 662"/>
                <a:gd name="T35" fmla="*/ 169 h 505"/>
                <a:gd name="T36" fmla="*/ 613 w 662"/>
                <a:gd name="T37" fmla="*/ 108 h 505"/>
                <a:gd name="T38" fmla="*/ 407 w 662"/>
                <a:gd name="T39" fmla="*/ 64 h 505"/>
                <a:gd name="T40" fmla="*/ 379 w 662"/>
                <a:gd name="T41" fmla="*/ 82 h 505"/>
                <a:gd name="T42" fmla="*/ 342 w 662"/>
                <a:gd name="T43" fmla="*/ 52 h 505"/>
                <a:gd name="T44" fmla="*/ 309 w 662"/>
                <a:gd name="T45" fmla="*/ 84 h 505"/>
                <a:gd name="T46" fmla="*/ 278 w 662"/>
                <a:gd name="T47" fmla="*/ 52 h 505"/>
                <a:gd name="T48" fmla="*/ 196 w 662"/>
                <a:gd name="T49" fmla="*/ 54 h 505"/>
                <a:gd name="T50" fmla="*/ 206 w 662"/>
                <a:gd name="T51" fmla="*/ 5 h 505"/>
                <a:gd name="T52" fmla="*/ 145 w 662"/>
                <a:gd name="T53" fmla="*/ 0 h 5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2"/>
                <a:gd name="T82" fmla="*/ 0 h 505"/>
                <a:gd name="T83" fmla="*/ 662 w 662"/>
                <a:gd name="T84" fmla="*/ 505 h 5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2" h="505">
                  <a:moveTo>
                    <a:pt x="145" y="0"/>
                  </a:moveTo>
                  <a:lnTo>
                    <a:pt x="126" y="11"/>
                  </a:lnTo>
                  <a:lnTo>
                    <a:pt x="114" y="55"/>
                  </a:lnTo>
                  <a:lnTo>
                    <a:pt x="102" y="93"/>
                  </a:lnTo>
                  <a:lnTo>
                    <a:pt x="93" y="123"/>
                  </a:lnTo>
                  <a:lnTo>
                    <a:pt x="81" y="155"/>
                  </a:lnTo>
                  <a:lnTo>
                    <a:pt x="67" y="188"/>
                  </a:lnTo>
                  <a:lnTo>
                    <a:pt x="50" y="224"/>
                  </a:lnTo>
                  <a:lnTo>
                    <a:pt x="26" y="266"/>
                  </a:lnTo>
                  <a:lnTo>
                    <a:pt x="0" y="306"/>
                  </a:lnTo>
                  <a:lnTo>
                    <a:pt x="0" y="394"/>
                  </a:lnTo>
                  <a:lnTo>
                    <a:pt x="371" y="470"/>
                  </a:lnTo>
                  <a:lnTo>
                    <a:pt x="543" y="505"/>
                  </a:lnTo>
                  <a:lnTo>
                    <a:pt x="579" y="330"/>
                  </a:lnTo>
                  <a:lnTo>
                    <a:pt x="601" y="315"/>
                  </a:lnTo>
                  <a:lnTo>
                    <a:pt x="580" y="276"/>
                  </a:lnTo>
                  <a:lnTo>
                    <a:pt x="591" y="236"/>
                  </a:lnTo>
                  <a:lnTo>
                    <a:pt x="662" y="169"/>
                  </a:lnTo>
                  <a:lnTo>
                    <a:pt x="613" y="108"/>
                  </a:lnTo>
                  <a:lnTo>
                    <a:pt x="407" y="64"/>
                  </a:lnTo>
                  <a:lnTo>
                    <a:pt x="379" y="82"/>
                  </a:lnTo>
                  <a:lnTo>
                    <a:pt x="342" y="52"/>
                  </a:lnTo>
                  <a:lnTo>
                    <a:pt x="309" y="84"/>
                  </a:lnTo>
                  <a:lnTo>
                    <a:pt x="278" y="52"/>
                  </a:lnTo>
                  <a:lnTo>
                    <a:pt x="196" y="54"/>
                  </a:lnTo>
                  <a:lnTo>
                    <a:pt x="206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283" name="Shape - Oklahoma"/>
            <p:cNvSpPr>
              <a:spLocks noChangeAspect="1"/>
            </p:cNvSpPr>
            <p:nvPr/>
          </p:nvSpPr>
          <p:spPr bwMode="auto">
            <a:xfrm>
              <a:off x="3752848" y="3191692"/>
              <a:ext cx="1125539" cy="534988"/>
            </a:xfrm>
            <a:custGeom>
              <a:avLst/>
              <a:gdLst>
                <a:gd name="T0" fmla="*/ 2147483647 w 713"/>
                <a:gd name="T1" fmla="*/ 0 h 343"/>
                <a:gd name="T2" fmla="*/ 0 w 713"/>
                <a:gd name="T3" fmla="*/ 2147483647 h 343"/>
                <a:gd name="T4" fmla="*/ 2147483647 w 713"/>
                <a:gd name="T5" fmla="*/ 2147483647 h 343"/>
                <a:gd name="T6" fmla="*/ 2147483647 w 713"/>
                <a:gd name="T7" fmla="*/ 2147483647 h 343"/>
                <a:gd name="T8" fmla="*/ 2147483647 w 713"/>
                <a:gd name="T9" fmla="*/ 2147483647 h 343"/>
                <a:gd name="T10" fmla="*/ 2147483647 w 713"/>
                <a:gd name="T11" fmla="*/ 2147483647 h 343"/>
                <a:gd name="T12" fmla="*/ 2147483647 w 713"/>
                <a:gd name="T13" fmla="*/ 2147483647 h 343"/>
                <a:gd name="T14" fmla="*/ 2147483647 w 713"/>
                <a:gd name="T15" fmla="*/ 2147483647 h 343"/>
                <a:gd name="T16" fmla="*/ 2147483647 w 713"/>
                <a:gd name="T17" fmla="*/ 2147483647 h 343"/>
                <a:gd name="T18" fmla="*/ 2147483647 w 713"/>
                <a:gd name="T19" fmla="*/ 2147483647 h 343"/>
                <a:gd name="T20" fmla="*/ 2147483647 w 713"/>
                <a:gd name="T21" fmla="*/ 2147483647 h 343"/>
                <a:gd name="T22" fmla="*/ 2147483647 w 713"/>
                <a:gd name="T23" fmla="*/ 2147483647 h 343"/>
                <a:gd name="T24" fmla="*/ 2147483647 w 713"/>
                <a:gd name="T25" fmla="*/ 0 h 3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3"/>
                <a:gd name="T40" fmla="*/ 0 h 343"/>
                <a:gd name="T41" fmla="*/ 713 w 713"/>
                <a:gd name="T42" fmla="*/ 343 h 3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3" h="343">
                  <a:moveTo>
                    <a:pt x="4" y="0"/>
                  </a:moveTo>
                  <a:lnTo>
                    <a:pt x="0" y="61"/>
                  </a:lnTo>
                  <a:lnTo>
                    <a:pt x="253" y="70"/>
                  </a:lnTo>
                  <a:lnTo>
                    <a:pt x="255" y="266"/>
                  </a:lnTo>
                  <a:lnTo>
                    <a:pt x="385" y="319"/>
                  </a:lnTo>
                  <a:lnTo>
                    <a:pt x="420" y="300"/>
                  </a:lnTo>
                  <a:lnTo>
                    <a:pt x="502" y="343"/>
                  </a:lnTo>
                  <a:lnTo>
                    <a:pt x="556" y="342"/>
                  </a:lnTo>
                  <a:lnTo>
                    <a:pt x="654" y="300"/>
                  </a:lnTo>
                  <a:lnTo>
                    <a:pt x="713" y="340"/>
                  </a:lnTo>
                  <a:lnTo>
                    <a:pt x="713" y="128"/>
                  </a:lnTo>
                  <a:lnTo>
                    <a:pt x="695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84" name="Shape - Ohio"/>
            <p:cNvSpPr>
              <a:spLocks noChangeAspect="1"/>
            </p:cNvSpPr>
            <p:nvPr/>
          </p:nvSpPr>
          <p:spPr bwMode="auto">
            <a:xfrm>
              <a:off x="5962648" y="2158230"/>
              <a:ext cx="547688" cy="619125"/>
            </a:xfrm>
            <a:custGeom>
              <a:avLst/>
              <a:gdLst>
                <a:gd name="T0" fmla="*/ 0 w 345"/>
                <a:gd name="T1" fmla="*/ 89 h 398"/>
                <a:gd name="T2" fmla="*/ 155 w 345"/>
                <a:gd name="T3" fmla="*/ 74 h 398"/>
                <a:gd name="T4" fmla="*/ 188 w 345"/>
                <a:gd name="T5" fmla="*/ 80 h 398"/>
                <a:gd name="T6" fmla="*/ 261 w 345"/>
                <a:gd name="T7" fmla="*/ 46 h 398"/>
                <a:gd name="T8" fmla="*/ 277 w 345"/>
                <a:gd name="T9" fmla="*/ 15 h 398"/>
                <a:gd name="T10" fmla="*/ 321 w 345"/>
                <a:gd name="T11" fmla="*/ 0 h 398"/>
                <a:gd name="T12" fmla="*/ 345 w 345"/>
                <a:gd name="T13" fmla="*/ 150 h 398"/>
                <a:gd name="T14" fmla="*/ 327 w 345"/>
                <a:gd name="T15" fmla="*/ 167 h 398"/>
                <a:gd name="T16" fmla="*/ 331 w 345"/>
                <a:gd name="T17" fmla="*/ 271 h 398"/>
                <a:gd name="T18" fmla="*/ 297 w 345"/>
                <a:gd name="T19" fmla="*/ 280 h 398"/>
                <a:gd name="T20" fmla="*/ 277 w 345"/>
                <a:gd name="T21" fmla="*/ 338 h 398"/>
                <a:gd name="T22" fmla="*/ 251 w 345"/>
                <a:gd name="T23" fmla="*/ 331 h 398"/>
                <a:gd name="T24" fmla="*/ 242 w 345"/>
                <a:gd name="T25" fmla="*/ 398 h 398"/>
                <a:gd name="T26" fmla="*/ 203 w 345"/>
                <a:gd name="T27" fmla="*/ 369 h 398"/>
                <a:gd name="T28" fmla="*/ 127 w 345"/>
                <a:gd name="T29" fmla="*/ 387 h 398"/>
                <a:gd name="T30" fmla="*/ 94 w 345"/>
                <a:gd name="T31" fmla="*/ 362 h 398"/>
                <a:gd name="T32" fmla="*/ 51 w 345"/>
                <a:gd name="T33" fmla="*/ 360 h 398"/>
                <a:gd name="T34" fmla="*/ 29 w 345"/>
                <a:gd name="T35" fmla="*/ 249 h 398"/>
                <a:gd name="T36" fmla="*/ 0 w 345"/>
                <a:gd name="T37" fmla="*/ 89 h 3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5"/>
                <a:gd name="T58" fmla="*/ 0 h 398"/>
                <a:gd name="T59" fmla="*/ 345 w 345"/>
                <a:gd name="T60" fmla="*/ 398 h 3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5" h="398">
                  <a:moveTo>
                    <a:pt x="0" y="89"/>
                  </a:moveTo>
                  <a:lnTo>
                    <a:pt x="155" y="74"/>
                  </a:lnTo>
                  <a:lnTo>
                    <a:pt x="188" y="80"/>
                  </a:lnTo>
                  <a:lnTo>
                    <a:pt x="261" y="46"/>
                  </a:lnTo>
                  <a:lnTo>
                    <a:pt x="277" y="15"/>
                  </a:lnTo>
                  <a:lnTo>
                    <a:pt x="321" y="0"/>
                  </a:lnTo>
                  <a:lnTo>
                    <a:pt x="345" y="150"/>
                  </a:lnTo>
                  <a:lnTo>
                    <a:pt x="327" y="167"/>
                  </a:lnTo>
                  <a:lnTo>
                    <a:pt x="331" y="271"/>
                  </a:lnTo>
                  <a:lnTo>
                    <a:pt x="297" y="280"/>
                  </a:lnTo>
                  <a:lnTo>
                    <a:pt x="277" y="338"/>
                  </a:lnTo>
                  <a:lnTo>
                    <a:pt x="251" y="331"/>
                  </a:lnTo>
                  <a:lnTo>
                    <a:pt x="242" y="398"/>
                  </a:lnTo>
                  <a:lnTo>
                    <a:pt x="203" y="369"/>
                  </a:lnTo>
                  <a:lnTo>
                    <a:pt x="127" y="387"/>
                  </a:lnTo>
                  <a:lnTo>
                    <a:pt x="94" y="362"/>
                  </a:lnTo>
                  <a:lnTo>
                    <a:pt x="51" y="360"/>
                  </a:lnTo>
                  <a:lnTo>
                    <a:pt x="29" y="2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285" name="Shape - North Dakota"/>
            <p:cNvSpPr>
              <a:spLocks noChangeAspect="1"/>
            </p:cNvSpPr>
            <p:nvPr/>
          </p:nvSpPr>
          <p:spPr bwMode="auto">
            <a:xfrm>
              <a:off x="3686174" y="1266055"/>
              <a:ext cx="876300" cy="506412"/>
            </a:xfrm>
            <a:custGeom>
              <a:avLst/>
              <a:gdLst>
                <a:gd name="T0" fmla="*/ 2147483647 w 555"/>
                <a:gd name="T1" fmla="*/ 0 h 325"/>
                <a:gd name="T2" fmla="*/ 2147483647 w 555"/>
                <a:gd name="T3" fmla="*/ 2147483647 h 325"/>
                <a:gd name="T4" fmla="*/ 2147483647 w 555"/>
                <a:gd name="T5" fmla="*/ 2147483647 h 325"/>
                <a:gd name="T6" fmla="*/ 2147483647 w 555"/>
                <a:gd name="T7" fmla="*/ 2147483647 h 325"/>
                <a:gd name="T8" fmla="*/ 2147483647 w 555"/>
                <a:gd name="T9" fmla="*/ 2147483647 h 325"/>
                <a:gd name="T10" fmla="*/ 2147483647 w 555"/>
                <a:gd name="T11" fmla="*/ 2147483647 h 325"/>
                <a:gd name="T12" fmla="*/ 2147483647 w 555"/>
                <a:gd name="T13" fmla="*/ 2147483647 h 325"/>
                <a:gd name="T14" fmla="*/ 0 w 555"/>
                <a:gd name="T15" fmla="*/ 2147483647 h 325"/>
                <a:gd name="T16" fmla="*/ 2147483647 w 555"/>
                <a:gd name="T17" fmla="*/ 0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5"/>
                <a:gd name="T28" fmla="*/ 0 h 325"/>
                <a:gd name="T29" fmla="*/ 555 w 555"/>
                <a:gd name="T30" fmla="*/ 325 h 3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5" h="325">
                  <a:moveTo>
                    <a:pt x="2" y="0"/>
                  </a:moveTo>
                  <a:lnTo>
                    <a:pt x="465" y="10"/>
                  </a:lnTo>
                  <a:lnTo>
                    <a:pt x="500" y="106"/>
                  </a:lnTo>
                  <a:lnTo>
                    <a:pt x="532" y="179"/>
                  </a:lnTo>
                  <a:lnTo>
                    <a:pt x="555" y="298"/>
                  </a:lnTo>
                  <a:lnTo>
                    <a:pt x="541" y="325"/>
                  </a:lnTo>
                  <a:lnTo>
                    <a:pt x="370" y="320"/>
                  </a:lnTo>
                  <a:lnTo>
                    <a:pt x="0" y="3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86" name="Shape - North Carolina"/>
            <p:cNvSpPr>
              <a:spLocks noChangeAspect="1"/>
            </p:cNvSpPr>
            <p:nvPr/>
          </p:nvSpPr>
          <p:spPr bwMode="auto">
            <a:xfrm>
              <a:off x="6230937" y="2902768"/>
              <a:ext cx="1112837" cy="479425"/>
            </a:xfrm>
            <a:custGeom>
              <a:avLst/>
              <a:gdLst>
                <a:gd name="T0" fmla="*/ 2147483647 w 704"/>
                <a:gd name="T1" fmla="*/ 2147483647 h 308"/>
                <a:gd name="T2" fmla="*/ 0 w 704"/>
                <a:gd name="T3" fmla="*/ 2147483647 h 308"/>
                <a:gd name="T4" fmla="*/ 2147483647 w 704"/>
                <a:gd name="T5" fmla="*/ 2147483647 h 308"/>
                <a:gd name="T6" fmla="*/ 2147483647 w 704"/>
                <a:gd name="T7" fmla="*/ 2147483647 h 308"/>
                <a:gd name="T8" fmla="*/ 2147483647 w 704"/>
                <a:gd name="T9" fmla="*/ 2147483647 h 308"/>
                <a:gd name="T10" fmla="*/ 2147483647 w 704"/>
                <a:gd name="T11" fmla="*/ 2147483647 h 308"/>
                <a:gd name="T12" fmla="*/ 2147483647 w 704"/>
                <a:gd name="T13" fmla="*/ 2147483647 h 308"/>
                <a:gd name="T14" fmla="*/ 2147483647 w 704"/>
                <a:gd name="T15" fmla="*/ 2147483647 h 308"/>
                <a:gd name="T16" fmla="*/ 2147483647 w 704"/>
                <a:gd name="T17" fmla="*/ 2147483647 h 308"/>
                <a:gd name="T18" fmla="*/ 2147483647 w 704"/>
                <a:gd name="T19" fmla="*/ 2147483647 h 308"/>
                <a:gd name="T20" fmla="*/ 2147483647 w 704"/>
                <a:gd name="T21" fmla="*/ 2147483647 h 308"/>
                <a:gd name="T22" fmla="*/ 2147483647 w 704"/>
                <a:gd name="T23" fmla="*/ 2147483647 h 308"/>
                <a:gd name="T24" fmla="*/ 2147483647 w 704"/>
                <a:gd name="T25" fmla="*/ 2147483647 h 308"/>
                <a:gd name="T26" fmla="*/ 2147483647 w 704"/>
                <a:gd name="T27" fmla="*/ 2147483647 h 308"/>
                <a:gd name="T28" fmla="*/ 2147483647 w 704"/>
                <a:gd name="T29" fmla="*/ 2147483647 h 308"/>
                <a:gd name="T30" fmla="*/ 2147483647 w 704"/>
                <a:gd name="T31" fmla="*/ 2147483647 h 308"/>
                <a:gd name="T32" fmla="*/ 2147483647 w 704"/>
                <a:gd name="T33" fmla="*/ 2147483647 h 308"/>
                <a:gd name="T34" fmla="*/ 2147483647 w 704"/>
                <a:gd name="T35" fmla="*/ 2147483647 h 308"/>
                <a:gd name="T36" fmla="*/ 2147483647 w 704"/>
                <a:gd name="T37" fmla="*/ 2147483647 h 308"/>
                <a:gd name="T38" fmla="*/ 2147483647 w 704"/>
                <a:gd name="T39" fmla="*/ 2147483647 h 308"/>
                <a:gd name="T40" fmla="*/ 2147483647 w 704"/>
                <a:gd name="T41" fmla="*/ 2147483647 h 308"/>
                <a:gd name="T42" fmla="*/ 2147483647 w 704"/>
                <a:gd name="T43" fmla="*/ 2147483647 h 308"/>
                <a:gd name="T44" fmla="*/ 2147483647 w 704"/>
                <a:gd name="T45" fmla="*/ 2147483647 h 308"/>
                <a:gd name="T46" fmla="*/ 2147483647 w 704"/>
                <a:gd name="T47" fmla="*/ 2147483647 h 308"/>
                <a:gd name="T48" fmla="*/ 2147483647 w 704"/>
                <a:gd name="T49" fmla="*/ 2147483647 h 308"/>
                <a:gd name="T50" fmla="*/ 2147483647 w 704"/>
                <a:gd name="T51" fmla="*/ 2147483647 h 308"/>
                <a:gd name="T52" fmla="*/ 2147483647 w 704"/>
                <a:gd name="T53" fmla="*/ 2147483647 h 308"/>
                <a:gd name="T54" fmla="*/ 2147483647 w 704"/>
                <a:gd name="T55" fmla="*/ 2147483647 h 308"/>
                <a:gd name="T56" fmla="*/ 2147483647 w 704"/>
                <a:gd name="T57" fmla="*/ 2147483647 h 308"/>
                <a:gd name="T58" fmla="*/ 2147483647 w 704"/>
                <a:gd name="T59" fmla="*/ 0 h 308"/>
                <a:gd name="T60" fmla="*/ 2147483647 w 704"/>
                <a:gd name="T61" fmla="*/ 2147483647 h 308"/>
                <a:gd name="T62" fmla="*/ 2147483647 w 704"/>
                <a:gd name="T63" fmla="*/ 2147483647 h 308"/>
                <a:gd name="T64" fmla="*/ 2147483647 w 704"/>
                <a:gd name="T65" fmla="*/ 2147483647 h 308"/>
                <a:gd name="T66" fmla="*/ 2147483647 w 704"/>
                <a:gd name="T67" fmla="*/ 2147483647 h 3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04"/>
                <a:gd name="T103" fmla="*/ 0 h 308"/>
                <a:gd name="T104" fmla="*/ 704 w 704"/>
                <a:gd name="T105" fmla="*/ 308 h 3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04" h="308">
                  <a:moveTo>
                    <a:pt x="24" y="228"/>
                  </a:moveTo>
                  <a:lnTo>
                    <a:pt x="0" y="294"/>
                  </a:lnTo>
                  <a:lnTo>
                    <a:pt x="91" y="285"/>
                  </a:lnTo>
                  <a:lnTo>
                    <a:pt x="127" y="255"/>
                  </a:lnTo>
                  <a:lnTo>
                    <a:pt x="251" y="222"/>
                  </a:lnTo>
                  <a:lnTo>
                    <a:pt x="285" y="240"/>
                  </a:lnTo>
                  <a:lnTo>
                    <a:pt x="367" y="228"/>
                  </a:lnTo>
                  <a:lnTo>
                    <a:pt x="367" y="233"/>
                  </a:lnTo>
                  <a:lnTo>
                    <a:pt x="489" y="308"/>
                  </a:lnTo>
                  <a:lnTo>
                    <a:pt x="561" y="286"/>
                  </a:lnTo>
                  <a:lnTo>
                    <a:pt x="601" y="201"/>
                  </a:lnTo>
                  <a:lnTo>
                    <a:pt x="671" y="177"/>
                  </a:lnTo>
                  <a:lnTo>
                    <a:pt x="704" y="115"/>
                  </a:lnTo>
                  <a:lnTo>
                    <a:pt x="702" y="39"/>
                  </a:lnTo>
                  <a:lnTo>
                    <a:pt x="693" y="101"/>
                  </a:lnTo>
                  <a:lnTo>
                    <a:pt x="655" y="155"/>
                  </a:lnTo>
                  <a:lnTo>
                    <a:pt x="640" y="151"/>
                  </a:lnTo>
                  <a:lnTo>
                    <a:pt x="587" y="165"/>
                  </a:lnTo>
                  <a:lnTo>
                    <a:pt x="587" y="148"/>
                  </a:lnTo>
                  <a:lnTo>
                    <a:pt x="640" y="130"/>
                  </a:lnTo>
                  <a:lnTo>
                    <a:pt x="592" y="124"/>
                  </a:lnTo>
                  <a:lnTo>
                    <a:pt x="646" y="107"/>
                  </a:lnTo>
                  <a:lnTo>
                    <a:pt x="666" y="116"/>
                  </a:lnTo>
                  <a:lnTo>
                    <a:pt x="677" y="57"/>
                  </a:lnTo>
                  <a:lnTo>
                    <a:pt x="663" y="43"/>
                  </a:lnTo>
                  <a:lnTo>
                    <a:pt x="599" y="67"/>
                  </a:lnTo>
                  <a:lnTo>
                    <a:pt x="601" y="31"/>
                  </a:lnTo>
                  <a:lnTo>
                    <a:pt x="628" y="40"/>
                  </a:lnTo>
                  <a:lnTo>
                    <a:pt x="663" y="13"/>
                  </a:lnTo>
                  <a:lnTo>
                    <a:pt x="644" y="0"/>
                  </a:lnTo>
                  <a:lnTo>
                    <a:pt x="434" y="48"/>
                  </a:lnTo>
                  <a:lnTo>
                    <a:pt x="176" y="100"/>
                  </a:lnTo>
                  <a:lnTo>
                    <a:pt x="58" y="227"/>
                  </a:lnTo>
                  <a:lnTo>
                    <a:pt x="24" y="2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287" name="Shape - New York"/>
            <p:cNvGrpSpPr>
              <a:grpSpLocks/>
            </p:cNvGrpSpPr>
            <p:nvPr/>
          </p:nvGrpSpPr>
          <p:grpSpPr bwMode="auto">
            <a:xfrm>
              <a:off x="6530974" y="1478781"/>
              <a:ext cx="1044575" cy="700087"/>
              <a:chOff x="4071" y="893"/>
              <a:chExt cx="658" cy="440"/>
            </a:xfrm>
            <a:solidFill>
              <a:schemeClr val="accent6"/>
            </a:solidFill>
          </p:grpSpPr>
          <p:sp>
            <p:nvSpPr>
              <p:cNvPr id="391" name="Shape -"/>
              <p:cNvSpPr>
                <a:spLocks noChangeAspect="1"/>
              </p:cNvSpPr>
              <p:nvPr/>
            </p:nvSpPr>
            <p:spPr bwMode="auto">
              <a:xfrm>
                <a:off x="4071" y="893"/>
                <a:ext cx="521" cy="417"/>
              </a:xfrm>
              <a:custGeom>
                <a:avLst/>
                <a:gdLst>
                  <a:gd name="T0" fmla="*/ 41 w 524"/>
                  <a:gd name="T1" fmla="*/ 286 h 426"/>
                  <a:gd name="T2" fmla="*/ 90 w 524"/>
                  <a:gd name="T3" fmla="*/ 261 h 426"/>
                  <a:gd name="T4" fmla="*/ 157 w 524"/>
                  <a:gd name="T5" fmla="*/ 255 h 426"/>
                  <a:gd name="T6" fmla="*/ 173 w 524"/>
                  <a:gd name="T7" fmla="*/ 233 h 426"/>
                  <a:gd name="T8" fmla="*/ 197 w 524"/>
                  <a:gd name="T9" fmla="*/ 230 h 426"/>
                  <a:gd name="T10" fmla="*/ 211 w 524"/>
                  <a:gd name="T11" fmla="*/ 206 h 426"/>
                  <a:gd name="T12" fmla="*/ 233 w 524"/>
                  <a:gd name="T13" fmla="*/ 197 h 426"/>
                  <a:gd name="T14" fmla="*/ 223 w 524"/>
                  <a:gd name="T15" fmla="*/ 152 h 426"/>
                  <a:gd name="T16" fmla="*/ 209 w 524"/>
                  <a:gd name="T17" fmla="*/ 140 h 426"/>
                  <a:gd name="T18" fmla="*/ 237 w 524"/>
                  <a:gd name="T19" fmla="*/ 104 h 426"/>
                  <a:gd name="T20" fmla="*/ 255 w 524"/>
                  <a:gd name="T21" fmla="*/ 104 h 426"/>
                  <a:gd name="T22" fmla="*/ 316 w 524"/>
                  <a:gd name="T23" fmla="*/ 28 h 426"/>
                  <a:gd name="T24" fmla="*/ 410 w 524"/>
                  <a:gd name="T25" fmla="*/ 0 h 426"/>
                  <a:gd name="T26" fmla="*/ 421 w 524"/>
                  <a:gd name="T27" fmla="*/ 72 h 426"/>
                  <a:gd name="T28" fmla="*/ 425 w 524"/>
                  <a:gd name="T29" fmla="*/ 69 h 426"/>
                  <a:gd name="T30" fmla="*/ 448 w 524"/>
                  <a:gd name="T31" fmla="*/ 94 h 426"/>
                  <a:gd name="T32" fmla="*/ 449 w 524"/>
                  <a:gd name="T33" fmla="*/ 167 h 426"/>
                  <a:gd name="T34" fmla="*/ 477 w 524"/>
                  <a:gd name="T35" fmla="*/ 227 h 426"/>
                  <a:gd name="T36" fmla="*/ 488 w 524"/>
                  <a:gd name="T37" fmla="*/ 304 h 426"/>
                  <a:gd name="T38" fmla="*/ 491 w 524"/>
                  <a:gd name="T39" fmla="*/ 371 h 426"/>
                  <a:gd name="T40" fmla="*/ 524 w 524"/>
                  <a:gd name="T41" fmla="*/ 394 h 426"/>
                  <a:gd name="T42" fmla="*/ 500 w 524"/>
                  <a:gd name="T43" fmla="*/ 426 h 426"/>
                  <a:gd name="T44" fmla="*/ 439 w 524"/>
                  <a:gd name="T45" fmla="*/ 388 h 426"/>
                  <a:gd name="T46" fmla="*/ 407 w 524"/>
                  <a:gd name="T47" fmla="*/ 391 h 426"/>
                  <a:gd name="T48" fmla="*/ 376 w 524"/>
                  <a:gd name="T49" fmla="*/ 382 h 426"/>
                  <a:gd name="T50" fmla="*/ 378 w 524"/>
                  <a:gd name="T51" fmla="*/ 359 h 426"/>
                  <a:gd name="T52" fmla="*/ 358 w 524"/>
                  <a:gd name="T53" fmla="*/ 352 h 426"/>
                  <a:gd name="T54" fmla="*/ 15 w 524"/>
                  <a:gd name="T55" fmla="*/ 417 h 426"/>
                  <a:gd name="T56" fmla="*/ 0 w 524"/>
                  <a:gd name="T57" fmla="*/ 398 h 426"/>
                  <a:gd name="T58" fmla="*/ 53 w 524"/>
                  <a:gd name="T59" fmla="*/ 322 h 426"/>
                  <a:gd name="T60" fmla="*/ 41 w 524"/>
                  <a:gd name="T61" fmla="*/ 286 h 4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24"/>
                  <a:gd name="T94" fmla="*/ 0 h 426"/>
                  <a:gd name="T95" fmla="*/ 524 w 524"/>
                  <a:gd name="T96" fmla="*/ 426 h 4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24" h="426">
                    <a:moveTo>
                      <a:pt x="41" y="286"/>
                    </a:moveTo>
                    <a:lnTo>
                      <a:pt x="90" y="261"/>
                    </a:lnTo>
                    <a:lnTo>
                      <a:pt x="157" y="255"/>
                    </a:lnTo>
                    <a:lnTo>
                      <a:pt x="173" y="233"/>
                    </a:lnTo>
                    <a:lnTo>
                      <a:pt x="197" y="230"/>
                    </a:lnTo>
                    <a:lnTo>
                      <a:pt x="211" y="206"/>
                    </a:lnTo>
                    <a:lnTo>
                      <a:pt x="233" y="197"/>
                    </a:lnTo>
                    <a:lnTo>
                      <a:pt x="223" y="152"/>
                    </a:lnTo>
                    <a:lnTo>
                      <a:pt x="209" y="140"/>
                    </a:lnTo>
                    <a:lnTo>
                      <a:pt x="237" y="104"/>
                    </a:lnTo>
                    <a:lnTo>
                      <a:pt x="255" y="104"/>
                    </a:lnTo>
                    <a:lnTo>
                      <a:pt x="316" y="28"/>
                    </a:lnTo>
                    <a:lnTo>
                      <a:pt x="410" y="0"/>
                    </a:lnTo>
                    <a:lnTo>
                      <a:pt x="421" y="72"/>
                    </a:lnTo>
                    <a:lnTo>
                      <a:pt x="425" y="69"/>
                    </a:lnTo>
                    <a:lnTo>
                      <a:pt x="448" y="94"/>
                    </a:lnTo>
                    <a:lnTo>
                      <a:pt x="449" y="167"/>
                    </a:lnTo>
                    <a:lnTo>
                      <a:pt x="477" y="227"/>
                    </a:lnTo>
                    <a:lnTo>
                      <a:pt x="488" y="304"/>
                    </a:lnTo>
                    <a:lnTo>
                      <a:pt x="491" y="371"/>
                    </a:lnTo>
                    <a:lnTo>
                      <a:pt x="524" y="394"/>
                    </a:lnTo>
                    <a:lnTo>
                      <a:pt x="500" y="426"/>
                    </a:lnTo>
                    <a:lnTo>
                      <a:pt x="439" y="388"/>
                    </a:lnTo>
                    <a:lnTo>
                      <a:pt x="407" y="391"/>
                    </a:lnTo>
                    <a:lnTo>
                      <a:pt x="376" y="382"/>
                    </a:lnTo>
                    <a:lnTo>
                      <a:pt x="378" y="359"/>
                    </a:lnTo>
                    <a:lnTo>
                      <a:pt x="358" y="352"/>
                    </a:lnTo>
                    <a:lnTo>
                      <a:pt x="15" y="417"/>
                    </a:lnTo>
                    <a:lnTo>
                      <a:pt x="0" y="398"/>
                    </a:lnTo>
                    <a:lnTo>
                      <a:pt x="53" y="322"/>
                    </a:lnTo>
                    <a:lnTo>
                      <a:pt x="41" y="28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  <p:sp>
            <p:nvSpPr>
              <p:cNvPr id="392" name="Shape -"/>
              <p:cNvSpPr>
                <a:spLocks noChangeAspect="1"/>
              </p:cNvSpPr>
              <p:nvPr/>
            </p:nvSpPr>
            <p:spPr bwMode="auto">
              <a:xfrm>
                <a:off x="4578" y="1244"/>
                <a:ext cx="151" cy="89"/>
              </a:xfrm>
              <a:custGeom>
                <a:avLst/>
                <a:gdLst>
                  <a:gd name="T0" fmla="*/ 0 w 152"/>
                  <a:gd name="T1" fmla="*/ 67 h 91"/>
                  <a:gd name="T2" fmla="*/ 63 w 152"/>
                  <a:gd name="T3" fmla="*/ 37 h 91"/>
                  <a:gd name="T4" fmla="*/ 124 w 152"/>
                  <a:gd name="T5" fmla="*/ 0 h 91"/>
                  <a:gd name="T6" fmla="*/ 134 w 152"/>
                  <a:gd name="T7" fmla="*/ 1 h 91"/>
                  <a:gd name="T8" fmla="*/ 152 w 152"/>
                  <a:gd name="T9" fmla="*/ 3 h 91"/>
                  <a:gd name="T10" fmla="*/ 93 w 152"/>
                  <a:gd name="T11" fmla="*/ 50 h 91"/>
                  <a:gd name="T12" fmla="*/ 18 w 152"/>
                  <a:gd name="T13" fmla="*/ 91 h 91"/>
                  <a:gd name="T14" fmla="*/ 0 w 152"/>
                  <a:gd name="T15" fmla="*/ 67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2"/>
                  <a:gd name="T25" fmla="*/ 0 h 91"/>
                  <a:gd name="T26" fmla="*/ 152 w 152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2" h="91">
                    <a:moveTo>
                      <a:pt x="0" y="67"/>
                    </a:moveTo>
                    <a:lnTo>
                      <a:pt x="63" y="37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52" y="3"/>
                    </a:lnTo>
                    <a:lnTo>
                      <a:pt x="93" y="50"/>
                    </a:lnTo>
                    <a:lnTo>
                      <a:pt x="18" y="9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288" name="Shape - New Mexico"/>
            <p:cNvSpPr>
              <a:spLocks noChangeAspect="1"/>
            </p:cNvSpPr>
            <p:nvPr/>
          </p:nvSpPr>
          <p:spPr bwMode="auto">
            <a:xfrm>
              <a:off x="2868611" y="3158355"/>
              <a:ext cx="898525" cy="877887"/>
            </a:xfrm>
            <a:custGeom>
              <a:avLst/>
              <a:gdLst>
                <a:gd name="T0" fmla="*/ 2147483647 w 568"/>
                <a:gd name="T1" fmla="*/ 0 h 563"/>
                <a:gd name="T2" fmla="*/ 2147483647 w 568"/>
                <a:gd name="T3" fmla="*/ 2147483647 h 563"/>
                <a:gd name="T4" fmla="*/ 2147483647 w 568"/>
                <a:gd name="T5" fmla="*/ 2147483647 h 563"/>
                <a:gd name="T6" fmla="*/ 2147483647 w 568"/>
                <a:gd name="T7" fmla="*/ 2147483647 h 563"/>
                <a:gd name="T8" fmla="*/ 2147483647 w 568"/>
                <a:gd name="T9" fmla="*/ 2147483647 h 563"/>
                <a:gd name="T10" fmla="*/ 2147483647 w 568"/>
                <a:gd name="T11" fmla="*/ 2147483647 h 563"/>
                <a:gd name="T12" fmla="*/ 2147483647 w 568"/>
                <a:gd name="T13" fmla="*/ 2147483647 h 563"/>
                <a:gd name="T14" fmla="*/ 2147483647 w 568"/>
                <a:gd name="T15" fmla="*/ 2147483647 h 563"/>
                <a:gd name="T16" fmla="*/ 0 w 568"/>
                <a:gd name="T17" fmla="*/ 2147483647 h 563"/>
                <a:gd name="T18" fmla="*/ 2147483647 w 568"/>
                <a:gd name="T19" fmla="*/ 2147483647 h 563"/>
                <a:gd name="T20" fmla="*/ 2147483647 w 568"/>
                <a:gd name="T21" fmla="*/ 0 h 5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8"/>
                <a:gd name="T34" fmla="*/ 0 h 563"/>
                <a:gd name="T35" fmla="*/ 568 w 568"/>
                <a:gd name="T36" fmla="*/ 563 h 5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8" h="563">
                  <a:moveTo>
                    <a:pt x="69" y="0"/>
                  </a:moveTo>
                  <a:lnTo>
                    <a:pt x="568" y="22"/>
                  </a:lnTo>
                  <a:lnTo>
                    <a:pt x="544" y="520"/>
                  </a:lnTo>
                  <a:lnTo>
                    <a:pt x="382" y="511"/>
                  </a:lnTo>
                  <a:lnTo>
                    <a:pt x="230" y="507"/>
                  </a:lnTo>
                  <a:lnTo>
                    <a:pt x="230" y="526"/>
                  </a:lnTo>
                  <a:lnTo>
                    <a:pt x="103" y="526"/>
                  </a:lnTo>
                  <a:lnTo>
                    <a:pt x="95" y="563"/>
                  </a:lnTo>
                  <a:lnTo>
                    <a:pt x="0" y="551"/>
                  </a:lnTo>
                  <a:lnTo>
                    <a:pt x="54" y="1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89" name="Shape - New Jersey"/>
            <p:cNvSpPr>
              <a:spLocks noChangeAspect="1"/>
            </p:cNvSpPr>
            <p:nvPr/>
          </p:nvSpPr>
          <p:spPr bwMode="auto">
            <a:xfrm>
              <a:off x="7143748" y="2080443"/>
              <a:ext cx="196851" cy="385763"/>
            </a:xfrm>
            <a:custGeom>
              <a:avLst/>
              <a:gdLst>
                <a:gd name="T0" fmla="*/ 2147483647 w 125"/>
                <a:gd name="T1" fmla="*/ 2147483647 h 247"/>
                <a:gd name="T2" fmla="*/ 2147483647 w 125"/>
                <a:gd name="T3" fmla="*/ 0 h 247"/>
                <a:gd name="T4" fmla="*/ 2147483647 w 125"/>
                <a:gd name="T5" fmla="*/ 2147483647 h 247"/>
                <a:gd name="T6" fmla="*/ 2147483647 w 125"/>
                <a:gd name="T7" fmla="*/ 2147483647 h 247"/>
                <a:gd name="T8" fmla="*/ 2147483647 w 125"/>
                <a:gd name="T9" fmla="*/ 2147483647 h 247"/>
                <a:gd name="T10" fmla="*/ 2147483647 w 125"/>
                <a:gd name="T11" fmla="*/ 2147483647 h 247"/>
                <a:gd name="T12" fmla="*/ 2147483647 w 125"/>
                <a:gd name="T13" fmla="*/ 2147483647 h 247"/>
                <a:gd name="T14" fmla="*/ 2147483647 w 125"/>
                <a:gd name="T15" fmla="*/ 2147483647 h 247"/>
                <a:gd name="T16" fmla="*/ 2147483647 w 125"/>
                <a:gd name="T17" fmla="*/ 2147483647 h 247"/>
                <a:gd name="T18" fmla="*/ 2147483647 w 125"/>
                <a:gd name="T19" fmla="*/ 2147483647 h 247"/>
                <a:gd name="T20" fmla="*/ 2147483647 w 125"/>
                <a:gd name="T21" fmla="*/ 2147483647 h 247"/>
                <a:gd name="T22" fmla="*/ 0 w 125"/>
                <a:gd name="T23" fmla="*/ 2147483647 h 247"/>
                <a:gd name="T24" fmla="*/ 2147483647 w 125"/>
                <a:gd name="T25" fmla="*/ 21474836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247"/>
                <a:gd name="T41" fmla="*/ 125 w 125"/>
                <a:gd name="T42" fmla="*/ 247 h 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247">
                  <a:moveTo>
                    <a:pt x="22" y="2"/>
                  </a:moveTo>
                  <a:lnTo>
                    <a:pt x="52" y="0"/>
                  </a:lnTo>
                  <a:lnTo>
                    <a:pt x="112" y="37"/>
                  </a:lnTo>
                  <a:lnTo>
                    <a:pt x="103" y="67"/>
                  </a:lnTo>
                  <a:lnTo>
                    <a:pt x="124" y="86"/>
                  </a:lnTo>
                  <a:lnTo>
                    <a:pt x="125" y="203"/>
                  </a:lnTo>
                  <a:lnTo>
                    <a:pt x="104" y="247"/>
                  </a:lnTo>
                  <a:lnTo>
                    <a:pt x="81" y="231"/>
                  </a:lnTo>
                  <a:lnTo>
                    <a:pt x="55" y="230"/>
                  </a:lnTo>
                  <a:lnTo>
                    <a:pt x="12" y="206"/>
                  </a:lnTo>
                  <a:lnTo>
                    <a:pt x="45" y="133"/>
                  </a:lnTo>
                  <a:lnTo>
                    <a:pt x="0" y="94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90" name="Shape - New Hampshire"/>
            <p:cNvSpPr>
              <a:spLocks noChangeAspect="1"/>
            </p:cNvSpPr>
            <p:nvPr/>
          </p:nvSpPr>
          <p:spPr bwMode="auto">
            <a:xfrm>
              <a:off x="7334249" y="1366068"/>
              <a:ext cx="257175" cy="447675"/>
            </a:xfrm>
            <a:custGeom>
              <a:avLst/>
              <a:gdLst>
                <a:gd name="T0" fmla="*/ 2147483647 w 162"/>
                <a:gd name="T1" fmla="*/ 0 h 289"/>
                <a:gd name="T2" fmla="*/ 0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"/>
                <a:gd name="T40" fmla="*/ 0 h 289"/>
                <a:gd name="T41" fmla="*/ 162 w 162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" h="289">
                  <a:moveTo>
                    <a:pt x="34" y="0"/>
                  </a:moveTo>
                  <a:lnTo>
                    <a:pt x="0" y="51"/>
                  </a:lnTo>
                  <a:lnTo>
                    <a:pt x="37" y="118"/>
                  </a:lnTo>
                  <a:lnTo>
                    <a:pt x="15" y="136"/>
                  </a:lnTo>
                  <a:lnTo>
                    <a:pt x="24" y="289"/>
                  </a:lnTo>
                  <a:lnTo>
                    <a:pt x="115" y="267"/>
                  </a:lnTo>
                  <a:lnTo>
                    <a:pt x="138" y="267"/>
                  </a:lnTo>
                  <a:lnTo>
                    <a:pt x="152" y="250"/>
                  </a:lnTo>
                  <a:lnTo>
                    <a:pt x="152" y="222"/>
                  </a:lnTo>
                  <a:lnTo>
                    <a:pt x="162" y="204"/>
                  </a:lnTo>
                  <a:lnTo>
                    <a:pt x="112" y="182"/>
                  </a:lnTo>
                  <a:lnTo>
                    <a:pt x="46" y="1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91" name="Shape - Nevada"/>
            <p:cNvSpPr>
              <a:spLocks noChangeAspect="1"/>
            </p:cNvSpPr>
            <p:nvPr/>
          </p:nvSpPr>
          <p:spPr bwMode="auto">
            <a:xfrm>
              <a:off x="1660523" y="2143942"/>
              <a:ext cx="831851" cy="1239838"/>
            </a:xfrm>
            <a:custGeom>
              <a:avLst/>
              <a:gdLst>
                <a:gd name="T0" fmla="*/ 2147483647 w 527"/>
                <a:gd name="T1" fmla="*/ 0 h 797"/>
                <a:gd name="T2" fmla="*/ 0 w 527"/>
                <a:gd name="T3" fmla="*/ 2147483647 h 797"/>
                <a:gd name="T4" fmla="*/ 2147483647 w 527"/>
                <a:gd name="T5" fmla="*/ 2147483647 h 797"/>
                <a:gd name="T6" fmla="*/ 2147483647 w 527"/>
                <a:gd name="T7" fmla="*/ 2147483647 h 797"/>
                <a:gd name="T8" fmla="*/ 2147483647 w 527"/>
                <a:gd name="T9" fmla="*/ 2147483647 h 797"/>
                <a:gd name="T10" fmla="*/ 2147483647 w 527"/>
                <a:gd name="T11" fmla="*/ 2147483647 h 797"/>
                <a:gd name="T12" fmla="*/ 2147483647 w 527"/>
                <a:gd name="T13" fmla="*/ 2147483647 h 797"/>
                <a:gd name="T14" fmla="*/ 2147483647 w 527"/>
                <a:gd name="T15" fmla="*/ 2147483647 h 797"/>
                <a:gd name="T16" fmla="*/ 2147483647 w 527"/>
                <a:gd name="T17" fmla="*/ 2147483647 h 797"/>
                <a:gd name="T18" fmla="*/ 2147483647 w 527"/>
                <a:gd name="T19" fmla="*/ 2147483647 h 797"/>
                <a:gd name="T20" fmla="*/ 2147483647 w 527"/>
                <a:gd name="T21" fmla="*/ 2147483647 h 797"/>
                <a:gd name="T22" fmla="*/ 2147483647 w 527"/>
                <a:gd name="T23" fmla="*/ 0 h 7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7"/>
                <a:gd name="T37" fmla="*/ 0 h 797"/>
                <a:gd name="T38" fmla="*/ 527 w 527"/>
                <a:gd name="T39" fmla="*/ 797 h 7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7" h="797">
                  <a:moveTo>
                    <a:pt x="67" y="0"/>
                  </a:moveTo>
                  <a:lnTo>
                    <a:pt x="0" y="316"/>
                  </a:lnTo>
                  <a:lnTo>
                    <a:pt x="359" y="797"/>
                  </a:lnTo>
                  <a:lnTo>
                    <a:pt x="381" y="776"/>
                  </a:lnTo>
                  <a:lnTo>
                    <a:pt x="380" y="681"/>
                  </a:lnTo>
                  <a:lnTo>
                    <a:pt x="425" y="688"/>
                  </a:lnTo>
                  <a:lnTo>
                    <a:pt x="471" y="396"/>
                  </a:lnTo>
                  <a:lnTo>
                    <a:pt x="502" y="198"/>
                  </a:lnTo>
                  <a:lnTo>
                    <a:pt x="511" y="138"/>
                  </a:lnTo>
                  <a:lnTo>
                    <a:pt x="527" y="85"/>
                  </a:lnTo>
                  <a:lnTo>
                    <a:pt x="290" y="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92" name="Shape - Nebraska"/>
            <p:cNvSpPr>
              <a:spLocks noChangeAspect="1"/>
            </p:cNvSpPr>
            <p:nvPr/>
          </p:nvSpPr>
          <p:spPr bwMode="auto">
            <a:xfrm>
              <a:off x="3648074" y="2245543"/>
              <a:ext cx="1095375" cy="487363"/>
            </a:xfrm>
            <a:custGeom>
              <a:avLst/>
              <a:gdLst>
                <a:gd name="T0" fmla="*/ 2147483647 w 695"/>
                <a:gd name="T1" fmla="*/ 0 h 313"/>
                <a:gd name="T2" fmla="*/ 0 w 695"/>
                <a:gd name="T3" fmla="*/ 2147483647 h 313"/>
                <a:gd name="T4" fmla="*/ 2147483647 w 695"/>
                <a:gd name="T5" fmla="*/ 2147483647 h 313"/>
                <a:gd name="T6" fmla="*/ 2147483647 w 695"/>
                <a:gd name="T7" fmla="*/ 2147483647 h 313"/>
                <a:gd name="T8" fmla="*/ 2147483647 w 695"/>
                <a:gd name="T9" fmla="*/ 2147483647 h 313"/>
                <a:gd name="T10" fmla="*/ 2147483647 w 695"/>
                <a:gd name="T11" fmla="*/ 2147483647 h 313"/>
                <a:gd name="T12" fmla="*/ 2147483647 w 695"/>
                <a:gd name="T13" fmla="*/ 2147483647 h 313"/>
                <a:gd name="T14" fmla="*/ 2147483647 w 695"/>
                <a:gd name="T15" fmla="*/ 2147483647 h 313"/>
                <a:gd name="T16" fmla="*/ 2147483647 w 695"/>
                <a:gd name="T17" fmla="*/ 2147483647 h 313"/>
                <a:gd name="T18" fmla="*/ 2147483647 w 695"/>
                <a:gd name="T19" fmla="*/ 2147483647 h 313"/>
                <a:gd name="T20" fmla="*/ 2147483647 w 695"/>
                <a:gd name="T21" fmla="*/ 2147483647 h 313"/>
                <a:gd name="T22" fmla="*/ 2147483647 w 695"/>
                <a:gd name="T23" fmla="*/ 2147483647 h 313"/>
                <a:gd name="T24" fmla="*/ 2147483647 w 695"/>
                <a:gd name="T25" fmla="*/ 2147483647 h 313"/>
                <a:gd name="T26" fmla="*/ 2147483647 w 695"/>
                <a:gd name="T27" fmla="*/ 2147483647 h 313"/>
                <a:gd name="T28" fmla="*/ 2147483647 w 695"/>
                <a:gd name="T29" fmla="*/ 0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5"/>
                <a:gd name="T46" fmla="*/ 0 h 313"/>
                <a:gd name="T47" fmla="*/ 695 w 695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5" h="313">
                  <a:moveTo>
                    <a:pt x="8" y="0"/>
                  </a:moveTo>
                  <a:lnTo>
                    <a:pt x="0" y="207"/>
                  </a:lnTo>
                  <a:lnTo>
                    <a:pt x="157" y="211"/>
                  </a:lnTo>
                  <a:lnTo>
                    <a:pt x="155" y="313"/>
                  </a:lnTo>
                  <a:lnTo>
                    <a:pt x="367" y="310"/>
                  </a:lnTo>
                  <a:lnTo>
                    <a:pt x="556" y="307"/>
                  </a:lnTo>
                  <a:lnTo>
                    <a:pt x="695" y="310"/>
                  </a:lnTo>
                  <a:lnTo>
                    <a:pt x="652" y="222"/>
                  </a:lnTo>
                  <a:lnTo>
                    <a:pt x="622" y="140"/>
                  </a:lnTo>
                  <a:lnTo>
                    <a:pt x="589" y="55"/>
                  </a:lnTo>
                  <a:lnTo>
                    <a:pt x="510" y="1"/>
                  </a:lnTo>
                  <a:lnTo>
                    <a:pt x="474" y="33"/>
                  </a:lnTo>
                  <a:lnTo>
                    <a:pt x="431" y="10"/>
                  </a:lnTo>
                  <a:lnTo>
                    <a:pt x="242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93" name="Shape - Montana"/>
            <p:cNvSpPr>
              <a:spLocks noChangeAspect="1"/>
            </p:cNvSpPr>
            <p:nvPr/>
          </p:nvSpPr>
          <p:spPr bwMode="auto">
            <a:xfrm>
              <a:off x="2373958" y="1139056"/>
              <a:ext cx="1306512" cy="803275"/>
            </a:xfrm>
            <a:custGeom>
              <a:avLst/>
              <a:gdLst>
                <a:gd name="T0" fmla="*/ 2147483647 w 828"/>
                <a:gd name="T1" fmla="*/ 0 h 516"/>
                <a:gd name="T2" fmla="*/ 2147483647 w 828"/>
                <a:gd name="T3" fmla="*/ 2147483647 h 516"/>
                <a:gd name="T4" fmla="*/ 2147483647 w 828"/>
                <a:gd name="T5" fmla="*/ 2147483647 h 516"/>
                <a:gd name="T6" fmla="*/ 2147483647 w 828"/>
                <a:gd name="T7" fmla="*/ 2147483647 h 516"/>
                <a:gd name="T8" fmla="*/ 2147483647 w 828"/>
                <a:gd name="T9" fmla="*/ 2147483647 h 516"/>
                <a:gd name="T10" fmla="*/ 2147483647 w 828"/>
                <a:gd name="T11" fmla="*/ 2147483647 h 516"/>
                <a:gd name="T12" fmla="*/ 2147483647 w 828"/>
                <a:gd name="T13" fmla="*/ 2147483647 h 516"/>
                <a:gd name="T14" fmla="*/ 2147483647 w 828"/>
                <a:gd name="T15" fmla="*/ 2147483647 h 516"/>
                <a:gd name="T16" fmla="*/ 2147483647 w 828"/>
                <a:gd name="T17" fmla="*/ 2147483647 h 516"/>
                <a:gd name="T18" fmla="*/ 2147483647 w 828"/>
                <a:gd name="T19" fmla="*/ 2147483647 h 516"/>
                <a:gd name="T20" fmla="*/ 2147483647 w 828"/>
                <a:gd name="T21" fmla="*/ 2147483647 h 516"/>
                <a:gd name="T22" fmla="*/ 2147483647 w 828"/>
                <a:gd name="T23" fmla="*/ 2147483647 h 516"/>
                <a:gd name="T24" fmla="*/ 2147483647 w 828"/>
                <a:gd name="T25" fmla="*/ 2147483647 h 516"/>
                <a:gd name="T26" fmla="*/ 2147483647 w 828"/>
                <a:gd name="T27" fmla="*/ 2147483647 h 516"/>
                <a:gd name="T28" fmla="*/ 2147483647 w 828"/>
                <a:gd name="T29" fmla="*/ 2147483647 h 516"/>
                <a:gd name="T30" fmla="*/ 2147483647 w 828"/>
                <a:gd name="T31" fmla="*/ 2147483647 h 516"/>
                <a:gd name="T32" fmla="*/ 2147483647 w 828"/>
                <a:gd name="T33" fmla="*/ 2147483647 h 516"/>
                <a:gd name="T34" fmla="*/ 0 w 828"/>
                <a:gd name="T35" fmla="*/ 2147483647 h 516"/>
                <a:gd name="T36" fmla="*/ 2147483647 w 828"/>
                <a:gd name="T37" fmla="*/ 0 h 5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8"/>
                <a:gd name="T58" fmla="*/ 0 h 516"/>
                <a:gd name="T59" fmla="*/ 828 w 828"/>
                <a:gd name="T60" fmla="*/ 516 h 5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8" h="516">
                  <a:moveTo>
                    <a:pt x="14" y="0"/>
                  </a:moveTo>
                  <a:lnTo>
                    <a:pt x="176" y="21"/>
                  </a:lnTo>
                  <a:lnTo>
                    <a:pt x="275" y="34"/>
                  </a:lnTo>
                  <a:lnTo>
                    <a:pt x="404" y="48"/>
                  </a:lnTo>
                  <a:lnTo>
                    <a:pt x="524" y="60"/>
                  </a:lnTo>
                  <a:lnTo>
                    <a:pt x="731" y="75"/>
                  </a:lnTo>
                  <a:lnTo>
                    <a:pt x="828" y="82"/>
                  </a:lnTo>
                  <a:lnTo>
                    <a:pt x="825" y="502"/>
                  </a:lnTo>
                  <a:lnTo>
                    <a:pt x="318" y="459"/>
                  </a:lnTo>
                  <a:lnTo>
                    <a:pt x="307" y="516"/>
                  </a:lnTo>
                  <a:lnTo>
                    <a:pt x="288" y="489"/>
                  </a:lnTo>
                  <a:lnTo>
                    <a:pt x="242" y="493"/>
                  </a:lnTo>
                  <a:lnTo>
                    <a:pt x="175" y="504"/>
                  </a:lnTo>
                  <a:lnTo>
                    <a:pt x="163" y="431"/>
                  </a:lnTo>
                  <a:lnTo>
                    <a:pt x="84" y="373"/>
                  </a:lnTo>
                  <a:lnTo>
                    <a:pt x="96" y="317"/>
                  </a:lnTo>
                  <a:lnTo>
                    <a:pt x="103" y="273"/>
                  </a:lnTo>
                  <a:lnTo>
                    <a:pt x="0" y="1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94" name="Shape - Missouri"/>
            <p:cNvSpPr>
              <a:spLocks noChangeAspect="1"/>
            </p:cNvSpPr>
            <p:nvPr/>
          </p:nvSpPr>
          <p:spPr bwMode="auto">
            <a:xfrm>
              <a:off x="4687886" y="2596381"/>
              <a:ext cx="863600" cy="701675"/>
            </a:xfrm>
            <a:custGeom>
              <a:avLst/>
              <a:gdLst>
                <a:gd name="T0" fmla="*/ 0 w 548"/>
                <a:gd name="T1" fmla="*/ 15 h 451"/>
                <a:gd name="T2" fmla="*/ 240 w 548"/>
                <a:gd name="T3" fmla="*/ 0 h 451"/>
                <a:gd name="T4" fmla="*/ 290 w 548"/>
                <a:gd name="T5" fmla="*/ 0 h 451"/>
                <a:gd name="T6" fmla="*/ 329 w 548"/>
                <a:gd name="T7" fmla="*/ 13 h 451"/>
                <a:gd name="T8" fmla="*/ 308 w 548"/>
                <a:gd name="T9" fmla="*/ 52 h 451"/>
                <a:gd name="T10" fmla="*/ 378 w 548"/>
                <a:gd name="T11" fmla="*/ 116 h 451"/>
                <a:gd name="T12" fmla="*/ 401 w 548"/>
                <a:gd name="T13" fmla="*/ 170 h 451"/>
                <a:gd name="T14" fmla="*/ 442 w 548"/>
                <a:gd name="T15" fmla="*/ 156 h 451"/>
                <a:gd name="T16" fmla="*/ 441 w 548"/>
                <a:gd name="T17" fmla="*/ 232 h 451"/>
                <a:gd name="T18" fmla="*/ 483 w 548"/>
                <a:gd name="T19" fmla="*/ 255 h 451"/>
                <a:gd name="T20" fmla="*/ 502 w 548"/>
                <a:gd name="T21" fmla="*/ 322 h 451"/>
                <a:gd name="T22" fmla="*/ 532 w 548"/>
                <a:gd name="T23" fmla="*/ 328 h 451"/>
                <a:gd name="T24" fmla="*/ 548 w 548"/>
                <a:gd name="T25" fmla="*/ 356 h 451"/>
                <a:gd name="T26" fmla="*/ 511 w 548"/>
                <a:gd name="T27" fmla="*/ 395 h 451"/>
                <a:gd name="T28" fmla="*/ 499 w 548"/>
                <a:gd name="T29" fmla="*/ 439 h 451"/>
                <a:gd name="T30" fmla="*/ 447 w 548"/>
                <a:gd name="T31" fmla="*/ 451 h 451"/>
                <a:gd name="T32" fmla="*/ 460 w 548"/>
                <a:gd name="T33" fmla="*/ 402 h 451"/>
                <a:gd name="T34" fmla="*/ 255 w 548"/>
                <a:gd name="T35" fmla="*/ 420 h 451"/>
                <a:gd name="T36" fmla="*/ 107 w 548"/>
                <a:gd name="T37" fmla="*/ 438 h 451"/>
                <a:gd name="T38" fmla="*/ 98 w 548"/>
                <a:gd name="T39" fmla="*/ 390 h 451"/>
                <a:gd name="T40" fmla="*/ 88 w 548"/>
                <a:gd name="T41" fmla="*/ 246 h 451"/>
                <a:gd name="T42" fmla="*/ 86 w 548"/>
                <a:gd name="T43" fmla="*/ 167 h 451"/>
                <a:gd name="T44" fmla="*/ 37 w 548"/>
                <a:gd name="T45" fmla="*/ 131 h 451"/>
                <a:gd name="T46" fmla="*/ 55 w 548"/>
                <a:gd name="T47" fmla="*/ 98 h 451"/>
                <a:gd name="T48" fmla="*/ 31 w 548"/>
                <a:gd name="T49" fmla="*/ 80 h 451"/>
                <a:gd name="T50" fmla="*/ 0 w 548"/>
                <a:gd name="T51" fmla="*/ 15 h 4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8"/>
                <a:gd name="T79" fmla="*/ 0 h 451"/>
                <a:gd name="T80" fmla="*/ 548 w 548"/>
                <a:gd name="T81" fmla="*/ 451 h 45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8" h="451">
                  <a:moveTo>
                    <a:pt x="0" y="15"/>
                  </a:moveTo>
                  <a:lnTo>
                    <a:pt x="240" y="0"/>
                  </a:lnTo>
                  <a:lnTo>
                    <a:pt x="290" y="0"/>
                  </a:lnTo>
                  <a:lnTo>
                    <a:pt x="329" y="13"/>
                  </a:lnTo>
                  <a:lnTo>
                    <a:pt x="308" y="52"/>
                  </a:lnTo>
                  <a:lnTo>
                    <a:pt x="378" y="116"/>
                  </a:lnTo>
                  <a:lnTo>
                    <a:pt x="401" y="170"/>
                  </a:lnTo>
                  <a:lnTo>
                    <a:pt x="442" y="156"/>
                  </a:lnTo>
                  <a:lnTo>
                    <a:pt x="441" y="232"/>
                  </a:lnTo>
                  <a:lnTo>
                    <a:pt x="483" y="255"/>
                  </a:lnTo>
                  <a:lnTo>
                    <a:pt x="502" y="322"/>
                  </a:lnTo>
                  <a:lnTo>
                    <a:pt x="532" y="328"/>
                  </a:lnTo>
                  <a:lnTo>
                    <a:pt x="548" y="356"/>
                  </a:lnTo>
                  <a:lnTo>
                    <a:pt x="511" y="395"/>
                  </a:lnTo>
                  <a:lnTo>
                    <a:pt x="499" y="439"/>
                  </a:lnTo>
                  <a:lnTo>
                    <a:pt x="447" y="451"/>
                  </a:lnTo>
                  <a:lnTo>
                    <a:pt x="460" y="402"/>
                  </a:lnTo>
                  <a:lnTo>
                    <a:pt x="255" y="420"/>
                  </a:lnTo>
                  <a:lnTo>
                    <a:pt x="107" y="438"/>
                  </a:lnTo>
                  <a:lnTo>
                    <a:pt x="98" y="390"/>
                  </a:lnTo>
                  <a:lnTo>
                    <a:pt x="88" y="246"/>
                  </a:lnTo>
                  <a:lnTo>
                    <a:pt x="86" y="167"/>
                  </a:lnTo>
                  <a:lnTo>
                    <a:pt x="37" y="131"/>
                  </a:lnTo>
                  <a:lnTo>
                    <a:pt x="55" y="98"/>
                  </a:lnTo>
                  <a:lnTo>
                    <a:pt x="31" y="8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295" name="Shape - Mississippi"/>
            <p:cNvSpPr>
              <a:spLocks noChangeAspect="1"/>
            </p:cNvSpPr>
            <p:nvPr/>
          </p:nvSpPr>
          <p:spPr bwMode="auto">
            <a:xfrm>
              <a:off x="5303835" y="3429817"/>
              <a:ext cx="450851" cy="774700"/>
            </a:xfrm>
            <a:custGeom>
              <a:avLst/>
              <a:gdLst>
                <a:gd name="T0" fmla="*/ 2147483647 w 287"/>
                <a:gd name="T1" fmla="*/ 2147483647 h 499"/>
                <a:gd name="T2" fmla="*/ 2147483647 w 287"/>
                <a:gd name="T3" fmla="*/ 2147483647 h 499"/>
                <a:gd name="T4" fmla="*/ 0 w 287"/>
                <a:gd name="T5" fmla="*/ 2147483647 h 499"/>
                <a:gd name="T6" fmla="*/ 2147483647 w 287"/>
                <a:gd name="T7" fmla="*/ 2147483647 h 499"/>
                <a:gd name="T8" fmla="*/ 2147483647 w 287"/>
                <a:gd name="T9" fmla="*/ 2147483647 h 499"/>
                <a:gd name="T10" fmla="*/ 2147483647 w 287"/>
                <a:gd name="T11" fmla="*/ 2147483647 h 499"/>
                <a:gd name="T12" fmla="*/ 2147483647 w 287"/>
                <a:gd name="T13" fmla="*/ 2147483647 h 499"/>
                <a:gd name="T14" fmla="*/ 2147483647 w 287"/>
                <a:gd name="T15" fmla="*/ 2147483647 h 499"/>
                <a:gd name="T16" fmla="*/ 2147483647 w 287"/>
                <a:gd name="T17" fmla="*/ 2147483647 h 499"/>
                <a:gd name="T18" fmla="*/ 2147483647 w 287"/>
                <a:gd name="T19" fmla="*/ 2147483647 h 499"/>
                <a:gd name="T20" fmla="*/ 2147483647 w 287"/>
                <a:gd name="T21" fmla="*/ 2147483647 h 499"/>
                <a:gd name="T22" fmla="*/ 2147483647 w 287"/>
                <a:gd name="T23" fmla="*/ 2147483647 h 499"/>
                <a:gd name="T24" fmla="*/ 2147483647 w 287"/>
                <a:gd name="T25" fmla="*/ 2147483647 h 499"/>
                <a:gd name="T26" fmla="*/ 2147483647 w 287"/>
                <a:gd name="T27" fmla="*/ 0 h 499"/>
                <a:gd name="T28" fmla="*/ 2147483647 w 287"/>
                <a:gd name="T29" fmla="*/ 2147483647 h 4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7"/>
                <a:gd name="T46" fmla="*/ 0 h 499"/>
                <a:gd name="T47" fmla="*/ 287 w 287"/>
                <a:gd name="T48" fmla="*/ 499 h 4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7" h="499">
                  <a:moveTo>
                    <a:pt x="81" y="16"/>
                  </a:moveTo>
                  <a:lnTo>
                    <a:pt x="38" y="101"/>
                  </a:lnTo>
                  <a:lnTo>
                    <a:pt x="0" y="156"/>
                  </a:lnTo>
                  <a:lnTo>
                    <a:pt x="12" y="222"/>
                  </a:lnTo>
                  <a:lnTo>
                    <a:pt x="57" y="311"/>
                  </a:lnTo>
                  <a:lnTo>
                    <a:pt x="23" y="402"/>
                  </a:lnTo>
                  <a:lnTo>
                    <a:pt x="8" y="450"/>
                  </a:lnTo>
                  <a:lnTo>
                    <a:pt x="175" y="430"/>
                  </a:lnTo>
                  <a:lnTo>
                    <a:pt x="182" y="492"/>
                  </a:lnTo>
                  <a:lnTo>
                    <a:pt x="216" y="499"/>
                  </a:lnTo>
                  <a:lnTo>
                    <a:pt x="225" y="468"/>
                  </a:lnTo>
                  <a:lnTo>
                    <a:pt x="287" y="459"/>
                  </a:lnTo>
                  <a:lnTo>
                    <a:pt x="273" y="357"/>
                  </a:lnTo>
                  <a:lnTo>
                    <a:pt x="270" y="0"/>
                  </a:lnTo>
                  <a:lnTo>
                    <a:pt x="81" y="16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296" name="Shape - Minnesota"/>
            <p:cNvSpPr>
              <a:spLocks noChangeAspect="1"/>
            </p:cNvSpPr>
            <p:nvPr/>
          </p:nvSpPr>
          <p:spPr bwMode="auto">
            <a:xfrm>
              <a:off x="4419598" y="1204143"/>
              <a:ext cx="857251" cy="957263"/>
            </a:xfrm>
            <a:custGeom>
              <a:avLst/>
              <a:gdLst>
                <a:gd name="T0" fmla="*/ 0 w 545"/>
                <a:gd name="T1" fmla="*/ 2147483647 h 614"/>
                <a:gd name="T2" fmla="*/ 2147483647 w 545"/>
                <a:gd name="T3" fmla="*/ 2147483647 h 614"/>
                <a:gd name="T4" fmla="*/ 2147483647 w 545"/>
                <a:gd name="T5" fmla="*/ 0 h 614"/>
                <a:gd name="T6" fmla="*/ 2147483647 w 545"/>
                <a:gd name="T7" fmla="*/ 2147483647 h 614"/>
                <a:gd name="T8" fmla="*/ 2147483647 w 545"/>
                <a:gd name="T9" fmla="*/ 2147483647 h 614"/>
                <a:gd name="T10" fmla="*/ 2147483647 w 545"/>
                <a:gd name="T11" fmla="*/ 2147483647 h 614"/>
                <a:gd name="T12" fmla="*/ 2147483647 w 545"/>
                <a:gd name="T13" fmla="*/ 2147483647 h 614"/>
                <a:gd name="T14" fmla="*/ 2147483647 w 545"/>
                <a:gd name="T15" fmla="*/ 2147483647 h 614"/>
                <a:gd name="T16" fmla="*/ 2147483647 w 545"/>
                <a:gd name="T17" fmla="*/ 2147483647 h 614"/>
                <a:gd name="T18" fmla="*/ 2147483647 w 545"/>
                <a:gd name="T19" fmla="*/ 2147483647 h 614"/>
                <a:gd name="T20" fmla="*/ 2147483647 w 545"/>
                <a:gd name="T21" fmla="*/ 2147483647 h 614"/>
                <a:gd name="T22" fmla="*/ 2147483647 w 545"/>
                <a:gd name="T23" fmla="*/ 2147483647 h 614"/>
                <a:gd name="T24" fmla="*/ 2147483647 w 545"/>
                <a:gd name="T25" fmla="*/ 2147483647 h 614"/>
                <a:gd name="T26" fmla="*/ 2147483647 w 545"/>
                <a:gd name="T27" fmla="*/ 2147483647 h 614"/>
                <a:gd name="T28" fmla="*/ 2147483647 w 545"/>
                <a:gd name="T29" fmla="*/ 2147483647 h 614"/>
                <a:gd name="T30" fmla="*/ 2147483647 w 545"/>
                <a:gd name="T31" fmla="*/ 2147483647 h 614"/>
                <a:gd name="T32" fmla="*/ 2147483647 w 545"/>
                <a:gd name="T33" fmla="*/ 2147483647 h 614"/>
                <a:gd name="T34" fmla="*/ 2147483647 w 545"/>
                <a:gd name="T35" fmla="*/ 2147483647 h 614"/>
                <a:gd name="T36" fmla="*/ 2147483647 w 545"/>
                <a:gd name="T37" fmla="*/ 2147483647 h 614"/>
                <a:gd name="T38" fmla="*/ 2147483647 w 545"/>
                <a:gd name="T39" fmla="*/ 2147483647 h 614"/>
                <a:gd name="T40" fmla="*/ 2147483647 w 545"/>
                <a:gd name="T41" fmla="*/ 2147483647 h 614"/>
                <a:gd name="T42" fmla="*/ 2147483647 w 545"/>
                <a:gd name="T43" fmla="*/ 2147483647 h 614"/>
                <a:gd name="T44" fmla="*/ 2147483647 w 545"/>
                <a:gd name="T45" fmla="*/ 2147483647 h 614"/>
                <a:gd name="T46" fmla="*/ 2147483647 w 545"/>
                <a:gd name="T47" fmla="*/ 2147483647 h 614"/>
                <a:gd name="T48" fmla="*/ 2147483647 w 545"/>
                <a:gd name="T49" fmla="*/ 2147483647 h 614"/>
                <a:gd name="T50" fmla="*/ 2147483647 w 545"/>
                <a:gd name="T51" fmla="*/ 2147483647 h 614"/>
                <a:gd name="T52" fmla="*/ 2147483647 w 545"/>
                <a:gd name="T53" fmla="*/ 2147483647 h 614"/>
                <a:gd name="T54" fmla="*/ 2147483647 w 545"/>
                <a:gd name="T55" fmla="*/ 2147483647 h 614"/>
                <a:gd name="T56" fmla="*/ 2147483647 w 545"/>
                <a:gd name="T57" fmla="*/ 2147483647 h 614"/>
                <a:gd name="T58" fmla="*/ 2147483647 w 545"/>
                <a:gd name="T59" fmla="*/ 2147483647 h 614"/>
                <a:gd name="T60" fmla="*/ 0 w 545"/>
                <a:gd name="T61" fmla="*/ 2147483647 h 6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5"/>
                <a:gd name="T94" fmla="*/ 0 h 614"/>
                <a:gd name="T95" fmla="*/ 545 w 545"/>
                <a:gd name="T96" fmla="*/ 614 h 6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5" h="614">
                  <a:moveTo>
                    <a:pt x="0" y="48"/>
                  </a:moveTo>
                  <a:lnTo>
                    <a:pt x="143" y="48"/>
                  </a:lnTo>
                  <a:lnTo>
                    <a:pt x="141" y="0"/>
                  </a:lnTo>
                  <a:lnTo>
                    <a:pt x="173" y="14"/>
                  </a:lnTo>
                  <a:lnTo>
                    <a:pt x="179" y="51"/>
                  </a:lnTo>
                  <a:lnTo>
                    <a:pt x="247" y="91"/>
                  </a:lnTo>
                  <a:lnTo>
                    <a:pt x="268" y="73"/>
                  </a:lnTo>
                  <a:lnTo>
                    <a:pt x="308" y="73"/>
                  </a:lnTo>
                  <a:lnTo>
                    <a:pt x="340" y="109"/>
                  </a:lnTo>
                  <a:lnTo>
                    <a:pt x="361" y="96"/>
                  </a:lnTo>
                  <a:lnTo>
                    <a:pt x="420" y="111"/>
                  </a:lnTo>
                  <a:lnTo>
                    <a:pt x="441" y="84"/>
                  </a:lnTo>
                  <a:lnTo>
                    <a:pt x="478" y="105"/>
                  </a:lnTo>
                  <a:lnTo>
                    <a:pt x="545" y="102"/>
                  </a:lnTo>
                  <a:lnTo>
                    <a:pt x="437" y="178"/>
                  </a:lnTo>
                  <a:lnTo>
                    <a:pt x="383" y="245"/>
                  </a:lnTo>
                  <a:lnTo>
                    <a:pt x="393" y="342"/>
                  </a:lnTo>
                  <a:lnTo>
                    <a:pt x="356" y="382"/>
                  </a:lnTo>
                  <a:lnTo>
                    <a:pt x="371" y="410"/>
                  </a:lnTo>
                  <a:lnTo>
                    <a:pt x="371" y="482"/>
                  </a:lnTo>
                  <a:lnTo>
                    <a:pt x="408" y="482"/>
                  </a:lnTo>
                  <a:lnTo>
                    <a:pt x="463" y="534"/>
                  </a:lnTo>
                  <a:lnTo>
                    <a:pt x="486" y="596"/>
                  </a:lnTo>
                  <a:lnTo>
                    <a:pt x="100" y="614"/>
                  </a:lnTo>
                  <a:lnTo>
                    <a:pt x="101" y="444"/>
                  </a:lnTo>
                  <a:lnTo>
                    <a:pt x="67" y="407"/>
                  </a:lnTo>
                  <a:lnTo>
                    <a:pt x="79" y="362"/>
                  </a:lnTo>
                  <a:lnTo>
                    <a:pt x="91" y="337"/>
                  </a:lnTo>
                  <a:lnTo>
                    <a:pt x="67" y="219"/>
                  </a:lnTo>
                  <a:lnTo>
                    <a:pt x="34" y="1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297" name="Shape - Massachusetts"/>
            <p:cNvSpPr>
              <a:spLocks noChangeAspect="1"/>
            </p:cNvSpPr>
            <p:nvPr/>
          </p:nvSpPr>
          <p:spPr bwMode="auto">
            <a:xfrm>
              <a:off x="7278686" y="1751831"/>
              <a:ext cx="468312" cy="211137"/>
            </a:xfrm>
            <a:custGeom>
              <a:avLst/>
              <a:gdLst>
                <a:gd name="T0" fmla="*/ 0 w 296"/>
                <a:gd name="T1" fmla="*/ 2147483647 h 134"/>
                <a:gd name="T2" fmla="*/ 2147483647 w 296"/>
                <a:gd name="T3" fmla="*/ 2147483647 h 134"/>
                <a:gd name="T4" fmla="*/ 2147483647 w 296"/>
                <a:gd name="T5" fmla="*/ 2147483647 h 134"/>
                <a:gd name="T6" fmla="*/ 2147483647 w 296"/>
                <a:gd name="T7" fmla="*/ 0 h 134"/>
                <a:gd name="T8" fmla="*/ 2147483647 w 296"/>
                <a:gd name="T9" fmla="*/ 2147483647 h 134"/>
                <a:gd name="T10" fmla="*/ 2147483647 w 296"/>
                <a:gd name="T11" fmla="*/ 2147483647 h 134"/>
                <a:gd name="T12" fmla="*/ 2147483647 w 296"/>
                <a:gd name="T13" fmla="*/ 2147483647 h 134"/>
                <a:gd name="T14" fmla="*/ 2147483647 w 296"/>
                <a:gd name="T15" fmla="*/ 2147483647 h 134"/>
                <a:gd name="T16" fmla="*/ 2147483647 w 296"/>
                <a:gd name="T17" fmla="*/ 2147483647 h 134"/>
                <a:gd name="T18" fmla="*/ 2147483647 w 296"/>
                <a:gd name="T19" fmla="*/ 2147483647 h 134"/>
                <a:gd name="T20" fmla="*/ 2147483647 w 296"/>
                <a:gd name="T21" fmla="*/ 2147483647 h 134"/>
                <a:gd name="T22" fmla="*/ 2147483647 w 296"/>
                <a:gd name="T23" fmla="*/ 2147483647 h 134"/>
                <a:gd name="T24" fmla="*/ 2147483647 w 296"/>
                <a:gd name="T25" fmla="*/ 2147483647 h 134"/>
                <a:gd name="T26" fmla="*/ 2147483647 w 296"/>
                <a:gd name="T27" fmla="*/ 2147483647 h 134"/>
                <a:gd name="T28" fmla="*/ 2147483647 w 296"/>
                <a:gd name="T29" fmla="*/ 2147483647 h 134"/>
                <a:gd name="T30" fmla="*/ 2147483647 w 296"/>
                <a:gd name="T31" fmla="*/ 2147483647 h 134"/>
                <a:gd name="T32" fmla="*/ 2147483647 w 296"/>
                <a:gd name="T33" fmla="*/ 2147483647 h 134"/>
                <a:gd name="T34" fmla="*/ 2147483647 w 296"/>
                <a:gd name="T35" fmla="*/ 2147483647 h 134"/>
                <a:gd name="T36" fmla="*/ 2147483647 w 296"/>
                <a:gd name="T37" fmla="*/ 2147483647 h 134"/>
                <a:gd name="T38" fmla="*/ 0 w 296"/>
                <a:gd name="T39" fmla="*/ 2147483647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6"/>
                <a:gd name="T61" fmla="*/ 0 h 134"/>
                <a:gd name="T62" fmla="*/ 296 w 296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6" h="134">
                  <a:moveTo>
                    <a:pt x="0" y="54"/>
                  </a:moveTo>
                  <a:lnTo>
                    <a:pt x="151" y="16"/>
                  </a:lnTo>
                  <a:lnTo>
                    <a:pt x="169" y="18"/>
                  </a:lnTo>
                  <a:lnTo>
                    <a:pt x="187" y="0"/>
                  </a:lnTo>
                  <a:lnTo>
                    <a:pt x="202" y="9"/>
                  </a:lnTo>
                  <a:lnTo>
                    <a:pt x="184" y="48"/>
                  </a:lnTo>
                  <a:lnTo>
                    <a:pt x="215" y="45"/>
                  </a:lnTo>
                  <a:lnTo>
                    <a:pt x="233" y="74"/>
                  </a:lnTo>
                  <a:lnTo>
                    <a:pt x="254" y="77"/>
                  </a:lnTo>
                  <a:lnTo>
                    <a:pt x="269" y="73"/>
                  </a:lnTo>
                  <a:lnTo>
                    <a:pt x="269" y="57"/>
                  </a:lnTo>
                  <a:lnTo>
                    <a:pt x="243" y="36"/>
                  </a:lnTo>
                  <a:lnTo>
                    <a:pt x="263" y="34"/>
                  </a:lnTo>
                  <a:lnTo>
                    <a:pt x="296" y="79"/>
                  </a:lnTo>
                  <a:lnTo>
                    <a:pt x="264" y="106"/>
                  </a:lnTo>
                  <a:lnTo>
                    <a:pt x="229" y="92"/>
                  </a:lnTo>
                  <a:lnTo>
                    <a:pt x="206" y="125"/>
                  </a:lnTo>
                  <a:lnTo>
                    <a:pt x="161" y="92"/>
                  </a:lnTo>
                  <a:lnTo>
                    <a:pt x="12" y="1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grpSp>
          <p:nvGrpSpPr>
            <p:cNvPr id="298" name="Shape - Michigan"/>
            <p:cNvGrpSpPr>
              <a:grpSpLocks/>
            </p:cNvGrpSpPr>
            <p:nvPr/>
          </p:nvGrpSpPr>
          <p:grpSpPr bwMode="auto">
            <a:xfrm>
              <a:off x="5232398" y="1427981"/>
              <a:ext cx="990600" cy="882650"/>
              <a:chOff x="3254" y="860"/>
              <a:chExt cx="623" cy="557"/>
            </a:xfrm>
            <a:solidFill>
              <a:srgbClr val="0072C0"/>
            </a:solidFill>
          </p:grpSpPr>
          <p:sp>
            <p:nvSpPr>
              <p:cNvPr id="389" name="Freeform 27"/>
              <p:cNvSpPr>
                <a:spLocks noChangeAspect="1"/>
              </p:cNvSpPr>
              <p:nvPr/>
            </p:nvSpPr>
            <p:spPr bwMode="auto">
              <a:xfrm>
                <a:off x="3254" y="860"/>
                <a:ext cx="442" cy="190"/>
              </a:xfrm>
              <a:custGeom>
                <a:avLst/>
                <a:gdLst>
                  <a:gd name="T0" fmla="*/ 0 w 445"/>
                  <a:gd name="T1" fmla="*/ 100 h 193"/>
                  <a:gd name="T2" fmla="*/ 96 w 445"/>
                  <a:gd name="T3" fmla="*/ 0 h 193"/>
                  <a:gd name="T4" fmla="*/ 79 w 445"/>
                  <a:gd name="T5" fmla="*/ 41 h 193"/>
                  <a:gd name="T6" fmla="*/ 92 w 445"/>
                  <a:gd name="T7" fmla="*/ 54 h 193"/>
                  <a:gd name="T8" fmla="*/ 123 w 445"/>
                  <a:gd name="T9" fmla="*/ 36 h 193"/>
                  <a:gd name="T10" fmla="*/ 192 w 445"/>
                  <a:gd name="T11" fmla="*/ 63 h 193"/>
                  <a:gd name="T12" fmla="*/ 220 w 445"/>
                  <a:gd name="T13" fmla="*/ 41 h 193"/>
                  <a:gd name="T14" fmla="*/ 311 w 445"/>
                  <a:gd name="T15" fmla="*/ 32 h 193"/>
                  <a:gd name="T16" fmla="*/ 329 w 445"/>
                  <a:gd name="T17" fmla="*/ 55 h 193"/>
                  <a:gd name="T18" fmla="*/ 364 w 445"/>
                  <a:gd name="T19" fmla="*/ 50 h 193"/>
                  <a:gd name="T20" fmla="*/ 432 w 445"/>
                  <a:gd name="T21" fmla="*/ 78 h 193"/>
                  <a:gd name="T22" fmla="*/ 436 w 445"/>
                  <a:gd name="T23" fmla="*/ 96 h 193"/>
                  <a:gd name="T24" fmla="*/ 363 w 445"/>
                  <a:gd name="T25" fmla="*/ 114 h 193"/>
                  <a:gd name="T26" fmla="*/ 341 w 445"/>
                  <a:gd name="T27" fmla="*/ 100 h 193"/>
                  <a:gd name="T28" fmla="*/ 302 w 445"/>
                  <a:gd name="T29" fmla="*/ 105 h 193"/>
                  <a:gd name="T30" fmla="*/ 257 w 445"/>
                  <a:gd name="T31" fmla="*/ 131 h 193"/>
                  <a:gd name="T32" fmla="*/ 237 w 445"/>
                  <a:gd name="T33" fmla="*/ 133 h 193"/>
                  <a:gd name="T34" fmla="*/ 221 w 445"/>
                  <a:gd name="T35" fmla="*/ 114 h 193"/>
                  <a:gd name="T36" fmla="*/ 198 w 445"/>
                  <a:gd name="T37" fmla="*/ 182 h 193"/>
                  <a:gd name="T38" fmla="*/ 170 w 445"/>
                  <a:gd name="T39" fmla="*/ 184 h 193"/>
                  <a:gd name="T40" fmla="*/ 158 w 445"/>
                  <a:gd name="T41" fmla="*/ 156 h 193"/>
                  <a:gd name="T42" fmla="*/ 98 w 445"/>
                  <a:gd name="T43" fmla="*/ 145 h 193"/>
                  <a:gd name="T44" fmla="*/ 73 w 445"/>
                  <a:gd name="T45" fmla="*/ 124 h 193"/>
                  <a:gd name="T46" fmla="*/ 23 w 445"/>
                  <a:gd name="T47" fmla="*/ 131 h 193"/>
                  <a:gd name="T48" fmla="*/ 0 w 445"/>
                  <a:gd name="T49" fmla="*/ 100 h 19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45"/>
                  <a:gd name="T76" fmla="*/ 0 h 193"/>
                  <a:gd name="T77" fmla="*/ 445 w 445"/>
                  <a:gd name="T78" fmla="*/ 193 h 19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45" h="193">
                    <a:moveTo>
                      <a:pt x="0" y="106"/>
                    </a:moveTo>
                    <a:lnTo>
                      <a:pt x="99" y="0"/>
                    </a:lnTo>
                    <a:lnTo>
                      <a:pt x="82" y="44"/>
                    </a:lnTo>
                    <a:lnTo>
                      <a:pt x="95" y="57"/>
                    </a:lnTo>
                    <a:lnTo>
                      <a:pt x="126" y="39"/>
                    </a:lnTo>
                    <a:lnTo>
                      <a:pt x="195" y="66"/>
                    </a:lnTo>
                    <a:lnTo>
                      <a:pt x="225" y="44"/>
                    </a:lnTo>
                    <a:lnTo>
                      <a:pt x="317" y="32"/>
                    </a:lnTo>
                    <a:lnTo>
                      <a:pt x="335" y="58"/>
                    </a:lnTo>
                    <a:lnTo>
                      <a:pt x="371" y="53"/>
                    </a:lnTo>
                    <a:lnTo>
                      <a:pt x="441" y="81"/>
                    </a:lnTo>
                    <a:lnTo>
                      <a:pt x="445" y="102"/>
                    </a:lnTo>
                    <a:lnTo>
                      <a:pt x="369" y="120"/>
                    </a:lnTo>
                    <a:lnTo>
                      <a:pt x="347" y="106"/>
                    </a:lnTo>
                    <a:lnTo>
                      <a:pt x="308" y="111"/>
                    </a:lnTo>
                    <a:lnTo>
                      <a:pt x="263" y="137"/>
                    </a:lnTo>
                    <a:lnTo>
                      <a:pt x="243" y="139"/>
                    </a:lnTo>
                    <a:lnTo>
                      <a:pt x="226" y="120"/>
                    </a:lnTo>
                    <a:lnTo>
                      <a:pt x="201" y="191"/>
                    </a:lnTo>
                    <a:lnTo>
                      <a:pt x="173" y="193"/>
                    </a:lnTo>
                    <a:lnTo>
                      <a:pt x="161" y="164"/>
                    </a:lnTo>
                    <a:lnTo>
                      <a:pt x="101" y="151"/>
                    </a:lnTo>
                    <a:lnTo>
                      <a:pt x="73" y="130"/>
                    </a:lnTo>
                    <a:lnTo>
                      <a:pt x="23" y="13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90" name="Freeform 28"/>
              <p:cNvSpPr>
                <a:spLocks noChangeAspect="1"/>
              </p:cNvSpPr>
              <p:nvPr/>
            </p:nvSpPr>
            <p:spPr bwMode="auto">
              <a:xfrm>
                <a:off x="3560" y="994"/>
                <a:ext cx="317" cy="423"/>
              </a:xfrm>
              <a:custGeom>
                <a:avLst/>
                <a:gdLst>
                  <a:gd name="T0" fmla="*/ 79 w 319"/>
                  <a:gd name="T1" fmla="*/ 18 h 432"/>
                  <a:gd name="T2" fmla="*/ 90 w 319"/>
                  <a:gd name="T3" fmla="*/ 42 h 432"/>
                  <a:gd name="T4" fmla="*/ 70 w 319"/>
                  <a:gd name="T5" fmla="*/ 58 h 432"/>
                  <a:gd name="T6" fmla="*/ 69 w 319"/>
                  <a:gd name="T7" fmla="*/ 121 h 432"/>
                  <a:gd name="T8" fmla="*/ 57 w 319"/>
                  <a:gd name="T9" fmla="*/ 79 h 432"/>
                  <a:gd name="T10" fmla="*/ 11 w 319"/>
                  <a:gd name="T11" fmla="*/ 119 h 432"/>
                  <a:gd name="T12" fmla="*/ 0 w 319"/>
                  <a:gd name="T13" fmla="*/ 237 h 432"/>
                  <a:gd name="T14" fmla="*/ 30 w 319"/>
                  <a:gd name="T15" fmla="*/ 294 h 432"/>
                  <a:gd name="T16" fmla="*/ 33 w 319"/>
                  <a:gd name="T17" fmla="*/ 323 h 432"/>
                  <a:gd name="T18" fmla="*/ 34 w 319"/>
                  <a:gd name="T19" fmla="*/ 346 h 432"/>
                  <a:gd name="T20" fmla="*/ 33 w 319"/>
                  <a:gd name="T21" fmla="*/ 368 h 432"/>
                  <a:gd name="T22" fmla="*/ 27 w 319"/>
                  <a:gd name="T23" fmla="*/ 405 h 432"/>
                  <a:gd name="T24" fmla="*/ 149 w 319"/>
                  <a:gd name="T25" fmla="*/ 399 h 432"/>
                  <a:gd name="T26" fmla="*/ 312 w 319"/>
                  <a:gd name="T27" fmla="*/ 385 h 432"/>
                  <a:gd name="T28" fmla="*/ 282 w 319"/>
                  <a:gd name="T29" fmla="*/ 377 h 432"/>
                  <a:gd name="T30" fmla="*/ 265 w 319"/>
                  <a:gd name="T31" fmla="*/ 354 h 432"/>
                  <a:gd name="T32" fmla="*/ 291 w 319"/>
                  <a:gd name="T33" fmla="*/ 338 h 432"/>
                  <a:gd name="T34" fmla="*/ 291 w 319"/>
                  <a:gd name="T35" fmla="*/ 314 h 432"/>
                  <a:gd name="T36" fmla="*/ 279 w 319"/>
                  <a:gd name="T37" fmla="*/ 295 h 432"/>
                  <a:gd name="T38" fmla="*/ 291 w 319"/>
                  <a:gd name="T39" fmla="*/ 281 h 432"/>
                  <a:gd name="T40" fmla="*/ 313 w 319"/>
                  <a:gd name="T41" fmla="*/ 283 h 432"/>
                  <a:gd name="T42" fmla="*/ 309 w 319"/>
                  <a:gd name="T43" fmla="*/ 226 h 432"/>
                  <a:gd name="T44" fmla="*/ 303 w 319"/>
                  <a:gd name="T45" fmla="*/ 194 h 432"/>
                  <a:gd name="T46" fmla="*/ 289 w 319"/>
                  <a:gd name="T47" fmla="*/ 171 h 432"/>
                  <a:gd name="T48" fmla="*/ 276 w 319"/>
                  <a:gd name="T49" fmla="*/ 160 h 432"/>
                  <a:gd name="T50" fmla="*/ 255 w 319"/>
                  <a:gd name="T51" fmla="*/ 156 h 432"/>
                  <a:gd name="T52" fmla="*/ 237 w 319"/>
                  <a:gd name="T53" fmla="*/ 156 h 432"/>
                  <a:gd name="T54" fmla="*/ 218 w 319"/>
                  <a:gd name="T55" fmla="*/ 182 h 432"/>
                  <a:gd name="T56" fmla="*/ 204 w 319"/>
                  <a:gd name="T57" fmla="*/ 191 h 432"/>
                  <a:gd name="T58" fmla="*/ 195 w 319"/>
                  <a:gd name="T59" fmla="*/ 194 h 432"/>
                  <a:gd name="T60" fmla="*/ 185 w 319"/>
                  <a:gd name="T61" fmla="*/ 189 h 432"/>
                  <a:gd name="T62" fmla="*/ 182 w 319"/>
                  <a:gd name="T63" fmla="*/ 176 h 432"/>
                  <a:gd name="T64" fmla="*/ 185 w 319"/>
                  <a:gd name="T65" fmla="*/ 167 h 432"/>
                  <a:gd name="T66" fmla="*/ 194 w 319"/>
                  <a:gd name="T67" fmla="*/ 160 h 432"/>
                  <a:gd name="T68" fmla="*/ 203 w 319"/>
                  <a:gd name="T69" fmla="*/ 156 h 432"/>
                  <a:gd name="T70" fmla="*/ 212 w 319"/>
                  <a:gd name="T71" fmla="*/ 155 h 432"/>
                  <a:gd name="T72" fmla="*/ 212 w 319"/>
                  <a:gd name="T73" fmla="*/ 138 h 432"/>
                  <a:gd name="T74" fmla="*/ 236 w 319"/>
                  <a:gd name="T75" fmla="*/ 121 h 432"/>
                  <a:gd name="T76" fmla="*/ 212 w 319"/>
                  <a:gd name="T77" fmla="*/ 69 h 432"/>
                  <a:gd name="T78" fmla="*/ 212 w 319"/>
                  <a:gd name="T79" fmla="*/ 43 h 432"/>
                  <a:gd name="T80" fmla="*/ 172 w 319"/>
                  <a:gd name="T81" fmla="*/ 33 h 432"/>
                  <a:gd name="T82" fmla="*/ 113 w 319"/>
                  <a:gd name="T83" fmla="*/ 0 h 432"/>
                  <a:gd name="T84" fmla="*/ 79 w 319"/>
                  <a:gd name="T85" fmla="*/ 18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9"/>
                  <a:gd name="T130" fmla="*/ 0 h 432"/>
                  <a:gd name="T131" fmla="*/ 319 w 319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9" h="432">
                    <a:moveTo>
                      <a:pt x="81" y="18"/>
                    </a:moveTo>
                    <a:lnTo>
                      <a:pt x="93" y="45"/>
                    </a:lnTo>
                    <a:lnTo>
                      <a:pt x="70" y="61"/>
                    </a:lnTo>
                    <a:lnTo>
                      <a:pt x="69" y="130"/>
                    </a:lnTo>
                    <a:lnTo>
                      <a:pt x="57" y="85"/>
                    </a:lnTo>
                    <a:lnTo>
                      <a:pt x="11" y="128"/>
                    </a:lnTo>
                    <a:lnTo>
                      <a:pt x="0" y="252"/>
                    </a:lnTo>
                    <a:lnTo>
                      <a:pt x="30" y="313"/>
                    </a:lnTo>
                    <a:lnTo>
                      <a:pt x="33" y="344"/>
                    </a:lnTo>
                    <a:lnTo>
                      <a:pt x="34" y="369"/>
                    </a:lnTo>
                    <a:lnTo>
                      <a:pt x="33" y="392"/>
                    </a:lnTo>
                    <a:lnTo>
                      <a:pt x="27" y="432"/>
                    </a:lnTo>
                    <a:lnTo>
                      <a:pt x="152" y="425"/>
                    </a:lnTo>
                    <a:lnTo>
                      <a:pt x="318" y="410"/>
                    </a:lnTo>
                    <a:lnTo>
                      <a:pt x="288" y="401"/>
                    </a:lnTo>
                    <a:lnTo>
                      <a:pt x="271" y="378"/>
                    </a:lnTo>
                    <a:lnTo>
                      <a:pt x="297" y="359"/>
                    </a:lnTo>
                    <a:lnTo>
                      <a:pt x="297" y="335"/>
                    </a:lnTo>
                    <a:lnTo>
                      <a:pt x="285" y="314"/>
                    </a:lnTo>
                    <a:lnTo>
                      <a:pt x="297" y="299"/>
                    </a:lnTo>
                    <a:lnTo>
                      <a:pt x="319" y="301"/>
                    </a:lnTo>
                    <a:lnTo>
                      <a:pt x="315" y="241"/>
                    </a:lnTo>
                    <a:lnTo>
                      <a:pt x="309" y="206"/>
                    </a:lnTo>
                    <a:lnTo>
                      <a:pt x="295" y="183"/>
                    </a:lnTo>
                    <a:lnTo>
                      <a:pt x="282" y="170"/>
                    </a:lnTo>
                    <a:lnTo>
                      <a:pt x="261" y="165"/>
                    </a:lnTo>
                    <a:lnTo>
                      <a:pt x="242" y="165"/>
                    </a:lnTo>
                    <a:lnTo>
                      <a:pt x="221" y="194"/>
                    </a:lnTo>
                    <a:lnTo>
                      <a:pt x="207" y="203"/>
                    </a:lnTo>
                    <a:lnTo>
                      <a:pt x="198" y="206"/>
                    </a:lnTo>
                    <a:lnTo>
                      <a:pt x="188" y="201"/>
                    </a:lnTo>
                    <a:lnTo>
                      <a:pt x="185" y="188"/>
                    </a:lnTo>
                    <a:lnTo>
                      <a:pt x="188" y="179"/>
                    </a:lnTo>
                    <a:lnTo>
                      <a:pt x="197" y="170"/>
                    </a:lnTo>
                    <a:lnTo>
                      <a:pt x="206" y="165"/>
                    </a:lnTo>
                    <a:lnTo>
                      <a:pt x="215" y="164"/>
                    </a:lnTo>
                    <a:lnTo>
                      <a:pt x="215" y="147"/>
                    </a:lnTo>
                    <a:lnTo>
                      <a:pt x="239" y="130"/>
                    </a:lnTo>
                    <a:lnTo>
                      <a:pt x="215" y="73"/>
                    </a:lnTo>
                    <a:lnTo>
                      <a:pt x="215" y="46"/>
                    </a:lnTo>
                    <a:lnTo>
                      <a:pt x="175" y="36"/>
                    </a:lnTo>
                    <a:lnTo>
                      <a:pt x="116" y="0"/>
                    </a:lnTo>
                    <a:lnTo>
                      <a:pt x="81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299" name="Shape - Maryland"/>
            <p:cNvSpPr>
              <a:spLocks noChangeAspect="1"/>
            </p:cNvSpPr>
            <p:nvPr/>
          </p:nvSpPr>
          <p:spPr bwMode="auto">
            <a:xfrm>
              <a:off x="6651623" y="2409055"/>
              <a:ext cx="635000" cy="258762"/>
            </a:xfrm>
            <a:custGeom>
              <a:avLst/>
              <a:gdLst>
                <a:gd name="T0" fmla="*/ 0 w 403"/>
                <a:gd name="T1" fmla="*/ 2147483647 h 165"/>
                <a:gd name="T2" fmla="*/ 2147483647 w 403"/>
                <a:gd name="T3" fmla="*/ 0 h 165"/>
                <a:gd name="T4" fmla="*/ 2147483647 w 403"/>
                <a:gd name="T5" fmla="*/ 2147483647 h 165"/>
                <a:gd name="T6" fmla="*/ 2147483647 w 403"/>
                <a:gd name="T7" fmla="*/ 2147483647 h 165"/>
                <a:gd name="T8" fmla="*/ 2147483647 w 403"/>
                <a:gd name="T9" fmla="*/ 2147483647 h 165"/>
                <a:gd name="T10" fmla="*/ 2147483647 w 403"/>
                <a:gd name="T11" fmla="*/ 2147483647 h 165"/>
                <a:gd name="T12" fmla="*/ 2147483647 w 403"/>
                <a:gd name="T13" fmla="*/ 2147483647 h 165"/>
                <a:gd name="T14" fmla="*/ 2147483647 w 403"/>
                <a:gd name="T15" fmla="*/ 2147483647 h 165"/>
                <a:gd name="T16" fmla="*/ 2147483647 w 403"/>
                <a:gd name="T17" fmla="*/ 2147483647 h 165"/>
                <a:gd name="T18" fmla="*/ 2147483647 w 403"/>
                <a:gd name="T19" fmla="*/ 2147483647 h 165"/>
                <a:gd name="T20" fmla="*/ 2147483647 w 403"/>
                <a:gd name="T21" fmla="*/ 2147483647 h 165"/>
                <a:gd name="T22" fmla="*/ 2147483647 w 403"/>
                <a:gd name="T23" fmla="*/ 2147483647 h 165"/>
                <a:gd name="T24" fmla="*/ 2147483647 w 403"/>
                <a:gd name="T25" fmla="*/ 2147483647 h 165"/>
                <a:gd name="T26" fmla="*/ 2147483647 w 403"/>
                <a:gd name="T27" fmla="*/ 2147483647 h 165"/>
                <a:gd name="T28" fmla="*/ 2147483647 w 403"/>
                <a:gd name="T29" fmla="*/ 2147483647 h 165"/>
                <a:gd name="T30" fmla="*/ 2147483647 w 403"/>
                <a:gd name="T31" fmla="*/ 2147483647 h 165"/>
                <a:gd name="T32" fmla="*/ 0 w 403"/>
                <a:gd name="T33" fmla="*/ 2147483647 h 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"/>
                <a:gd name="T52" fmla="*/ 0 h 165"/>
                <a:gd name="T53" fmla="*/ 403 w 403"/>
                <a:gd name="T54" fmla="*/ 165 h 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" h="165">
                  <a:moveTo>
                    <a:pt x="0" y="56"/>
                  </a:moveTo>
                  <a:lnTo>
                    <a:pt x="300" y="0"/>
                  </a:lnTo>
                  <a:lnTo>
                    <a:pt x="349" y="113"/>
                  </a:lnTo>
                  <a:lnTo>
                    <a:pt x="401" y="101"/>
                  </a:lnTo>
                  <a:lnTo>
                    <a:pt x="403" y="158"/>
                  </a:lnTo>
                  <a:lnTo>
                    <a:pt x="361" y="165"/>
                  </a:lnTo>
                  <a:lnTo>
                    <a:pt x="324" y="128"/>
                  </a:lnTo>
                  <a:lnTo>
                    <a:pt x="300" y="83"/>
                  </a:lnTo>
                  <a:lnTo>
                    <a:pt x="296" y="21"/>
                  </a:lnTo>
                  <a:lnTo>
                    <a:pt x="278" y="52"/>
                  </a:lnTo>
                  <a:lnTo>
                    <a:pt x="299" y="146"/>
                  </a:lnTo>
                  <a:lnTo>
                    <a:pt x="211" y="159"/>
                  </a:lnTo>
                  <a:lnTo>
                    <a:pt x="208" y="91"/>
                  </a:lnTo>
                  <a:lnTo>
                    <a:pt x="154" y="61"/>
                  </a:lnTo>
                  <a:lnTo>
                    <a:pt x="108" y="53"/>
                  </a:lnTo>
                  <a:lnTo>
                    <a:pt x="12" y="10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00" name="Shape - Maine"/>
            <p:cNvSpPr>
              <a:spLocks noChangeAspect="1"/>
            </p:cNvSpPr>
            <p:nvPr/>
          </p:nvSpPr>
          <p:spPr bwMode="auto">
            <a:xfrm>
              <a:off x="7388223" y="973956"/>
              <a:ext cx="492125" cy="708025"/>
            </a:xfrm>
            <a:custGeom>
              <a:avLst/>
              <a:gdLst>
                <a:gd name="T0" fmla="*/ 2147483647 w 313"/>
                <a:gd name="T1" fmla="*/ 2147483647 h 478"/>
                <a:gd name="T2" fmla="*/ 2147483647 w 313"/>
                <a:gd name="T3" fmla="*/ 2147483647 h 478"/>
                <a:gd name="T4" fmla="*/ 2147483647 w 313"/>
                <a:gd name="T5" fmla="*/ 2147483647 h 478"/>
                <a:gd name="T6" fmla="*/ 2147483647 w 313"/>
                <a:gd name="T7" fmla="*/ 2147483647 h 478"/>
                <a:gd name="T8" fmla="*/ 2147483647 w 313"/>
                <a:gd name="T9" fmla="*/ 2147483647 h 478"/>
                <a:gd name="T10" fmla="*/ 2147483647 w 313"/>
                <a:gd name="T11" fmla="*/ 2147483647 h 478"/>
                <a:gd name="T12" fmla="*/ 2147483647 w 313"/>
                <a:gd name="T13" fmla="*/ 2147483647 h 478"/>
                <a:gd name="T14" fmla="*/ 0 w 313"/>
                <a:gd name="T15" fmla="*/ 2147483647 h 478"/>
                <a:gd name="T16" fmla="*/ 2147483647 w 313"/>
                <a:gd name="T17" fmla="*/ 2147483647 h 478"/>
                <a:gd name="T18" fmla="*/ 2147483647 w 313"/>
                <a:gd name="T19" fmla="*/ 2147483647 h 478"/>
                <a:gd name="T20" fmla="*/ 2147483647 w 313"/>
                <a:gd name="T21" fmla="*/ 2147483647 h 478"/>
                <a:gd name="T22" fmla="*/ 2147483647 w 313"/>
                <a:gd name="T23" fmla="*/ 2147483647 h 478"/>
                <a:gd name="T24" fmla="*/ 2147483647 w 313"/>
                <a:gd name="T25" fmla="*/ 2147483647 h 478"/>
                <a:gd name="T26" fmla="*/ 2147483647 w 313"/>
                <a:gd name="T27" fmla="*/ 2147483647 h 478"/>
                <a:gd name="T28" fmla="*/ 2147483647 w 313"/>
                <a:gd name="T29" fmla="*/ 2147483647 h 478"/>
                <a:gd name="T30" fmla="*/ 2147483647 w 313"/>
                <a:gd name="T31" fmla="*/ 2147483647 h 478"/>
                <a:gd name="T32" fmla="*/ 2147483647 w 313"/>
                <a:gd name="T33" fmla="*/ 2147483647 h 478"/>
                <a:gd name="T34" fmla="*/ 2147483647 w 313"/>
                <a:gd name="T35" fmla="*/ 2147483647 h 478"/>
                <a:gd name="T36" fmla="*/ 2147483647 w 313"/>
                <a:gd name="T37" fmla="*/ 2147483647 h 478"/>
                <a:gd name="T38" fmla="*/ 2147483647 w 313"/>
                <a:gd name="T39" fmla="*/ 2147483647 h 478"/>
                <a:gd name="T40" fmla="*/ 2147483647 w 313"/>
                <a:gd name="T41" fmla="*/ 2147483647 h 478"/>
                <a:gd name="T42" fmla="*/ 2147483647 w 313"/>
                <a:gd name="T43" fmla="*/ 2147483647 h 478"/>
                <a:gd name="T44" fmla="*/ 2147483647 w 313"/>
                <a:gd name="T45" fmla="*/ 2147483647 h 478"/>
                <a:gd name="T46" fmla="*/ 2147483647 w 313"/>
                <a:gd name="T47" fmla="*/ 2147483647 h 478"/>
                <a:gd name="T48" fmla="*/ 2147483647 w 313"/>
                <a:gd name="T49" fmla="*/ 0 h 478"/>
                <a:gd name="T50" fmla="*/ 2147483647 w 313"/>
                <a:gd name="T51" fmla="*/ 2147483647 h 478"/>
                <a:gd name="T52" fmla="*/ 2147483647 w 313"/>
                <a:gd name="T53" fmla="*/ 2147483647 h 478"/>
                <a:gd name="T54" fmla="*/ 2147483647 w 313"/>
                <a:gd name="T55" fmla="*/ 2147483647 h 4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3"/>
                <a:gd name="T85" fmla="*/ 0 h 478"/>
                <a:gd name="T86" fmla="*/ 313 w 313"/>
                <a:gd name="T87" fmla="*/ 478 h 4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3" h="478">
                  <a:moveTo>
                    <a:pt x="73" y="15"/>
                  </a:moveTo>
                  <a:lnTo>
                    <a:pt x="27" y="103"/>
                  </a:lnTo>
                  <a:lnTo>
                    <a:pt x="49" y="136"/>
                  </a:lnTo>
                  <a:lnTo>
                    <a:pt x="27" y="176"/>
                  </a:lnTo>
                  <a:lnTo>
                    <a:pt x="40" y="189"/>
                  </a:lnTo>
                  <a:lnTo>
                    <a:pt x="31" y="216"/>
                  </a:lnTo>
                  <a:lnTo>
                    <a:pt x="31" y="261"/>
                  </a:lnTo>
                  <a:lnTo>
                    <a:pt x="0" y="277"/>
                  </a:lnTo>
                  <a:lnTo>
                    <a:pt x="12" y="291"/>
                  </a:lnTo>
                  <a:lnTo>
                    <a:pt x="78" y="457"/>
                  </a:lnTo>
                  <a:lnTo>
                    <a:pt x="130" y="478"/>
                  </a:lnTo>
                  <a:lnTo>
                    <a:pt x="127" y="444"/>
                  </a:lnTo>
                  <a:lnTo>
                    <a:pt x="152" y="417"/>
                  </a:lnTo>
                  <a:lnTo>
                    <a:pt x="143" y="389"/>
                  </a:lnTo>
                  <a:lnTo>
                    <a:pt x="207" y="355"/>
                  </a:lnTo>
                  <a:lnTo>
                    <a:pt x="210" y="308"/>
                  </a:lnTo>
                  <a:lnTo>
                    <a:pt x="248" y="305"/>
                  </a:lnTo>
                  <a:lnTo>
                    <a:pt x="277" y="270"/>
                  </a:lnTo>
                  <a:lnTo>
                    <a:pt x="313" y="246"/>
                  </a:lnTo>
                  <a:lnTo>
                    <a:pt x="313" y="216"/>
                  </a:lnTo>
                  <a:lnTo>
                    <a:pt x="264" y="207"/>
                  </a:lnTo>
                  <a:lnTo>
                    <a:pt x="255" y="174"/>
                  </a:lnTo>
                  <a:lnTo>
                    <a:pt x="206" y="170"/>
                  </a:lnTo>
                  <a:lnTo>
                    <a:pt x="166" y="28"/>
                  </a:lnTo>
                  <a:lnTo>
                    <a:pt x="148" y="0"/>
                  </a:lnTo>
                  <a:lnTo>
                    <a:pt x="98" y="12"/>
                  </a:lnTo>
                  <a:lnTo>
                    <a:pt x="90" y="25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01" name="Shape - Louisiana"/>
            <p:cNvSpPr>
              <a:spLocks noChangeAspect="1"/>
            </p:cNvSpPr>
            <p:nvPr/>
          </p:nvSpPr>
          <p:spPr bwMode="auto">
            <a:xfrm>
              <a:off x="4946649" y="3780655"/>
              <a:ext cx="773113" cy="609600"/>
            </a:xfrm>
            <a:custGeom>
              <a:avLst/>
              <a:gdLst>
                <a:gd name="T0" fmla="*/ 0 w 489"/>
                <a:gd name="T1" fmla="*/ 2147483647 h 392"/>
                <a:gd name="T2" fmla="*/ 2147483647 w 489"/>
                <a:gd name="T3" fmla="*/ 0 h 392"/>
                <a:gd name="T4" fmla="*/ 2147483647 w 489"/>
                <a:gd name="T5" fmla="*/ 2147483647 h 392"/>
                <a:gd name="T6" fmla="*/ 2147483647 w 489"/>
                <a:gd name="T7" fmla="*/ 2147483647 h 392"/>
                <a:gd name="T8" fmla="*/ 2147483647 w 489"/>
                <a:gd name="T9" fmla="*/ 2147483647 h 392"/>
                <a:gd name="T10" fmla="*/ 2147483647 w 489"/>
                <a:gd name="T11" fmla="*/ 2147483647 h 392"/>
                <a:gd name="T12" fmla="*/ 2147483647 w 489"/>
                <a:gd name="T13" fmla="*/ 2147483647 h 392"/>
                <a:gd name="T14" fmla="*/ 2147483647 w 489"/>
                <a:gd name="T15" fmla="*/ 2147483647 h 392"/>
                <a:gd name="T16" fmla="*/ 2147483647 w 489"/>
                <a:gd name="T17" fmla="*/ 2147483647 h 392"/>
                <a:gd name="T18" fmla="*/ 2147483647 w 489"/>
                <a:gd name="T19" fmla="*/ 2147483647 h 392"/>
                <a:gd name="T20" fmla="*/ 2147483647 w 489"/>
                <a:gd name="T21" fmla="*/ 2147483647 h 392"/>
                <a:gd name="T22" fmla="*/ 2147483647 w 489"/>
                <a:gd name="T23" fmla="*/ 2147483647 h 392"/>
                <a:gd name="T24" fmla="*/ 2147483647 w 489"/>
                <a:gd name="T25" fmla="*/ 2147483647 h 392"/>
                <a:gd name="T26" fmla="*/ 2147483647 w 489"/>
                <a:gd name="T27" fmla="*/ 2147483647 h 392"/>
                <a:gd name="T28" fmla="*/ 2147483647 w 489"/>
                <a:gd name="T29" fmla="*/ 2147483647 h 392"/>
                <a:gd name="T30" fmla="*/ 2147483647 w 489"/>
                <a:gd name="T31" fmla="*/ 2147483647 h 392"/>
                <a:gd name="T32" fmla="*/ 2147483647 w 489"/>
                <a:gd name="T33" fmla="*/ 2147483647 h 392"/>
                <a:gd name="T34" fmla="*/ 2147483647 w 489"/>
                <a:gd name="T35" fmla="*/ 2147483647 h 392"/>
                <a:gd name="T36" fmla="*/ 2147483647 w 489"/>
                <a:gd name="T37" fmla="*/ 2147483647 h 392"/>
                <a:gd name="T38" fmla="*/ 2147483647 w 489"/>
                <a:gd name="T39" fmla="*/ 2147483647 h 392"/>
                <a:gd name="T40" fmla="*/ 2147483647 w 489"/>
                <a:gd name="T41" fmla="*/ 2147483647 h 392"/>
                <a:gd name="T42" fmla="*/ 2147483647 w 489"/>
                <a:gd name="T43" fmla="*/ 2147483647 h 392"/>
                <a:gd name="T44" fmla="*/ 2147483647 w 489"/>
                <a:gd name="T45" fmla="*/ 2147483647 h 392"/>
                <a:gd name="T46" fmla="*/ 2147483647 w 489"/>
                <a:gd name="T47" fmla="*/ 2147483647 h 392"/>
                <a:gd name="T48" fmla="*/ 2147483647 w 489"/>
                <a:gd name="T49" fmla="*/ 2147483647 h 392"/>
                <a:gd name="T50" fmla="*/ 2147483647 w 489"/>
                <a:gd name="T51" fmla="*/ 2147483647 h 392"/>
                <a:gd name="T52" fmla="*/ 2147483647 w 489"/>
                <a:gd name="T53" fmla="*/ 2147483647 h 392"/>
                <a:gd name="T54" fmla="*/ 2147483647 w 489"/>
                <a:gd name="T55" fmla="*/ 2147483647 h 392"/>
                <a:gd name="T56" fmla="*/ 2147483647 w 489"/>
                <a:gd name="T57" fmla="*/ 2147483647 h 392"/>
                <a:gd name="T58" fmla="*/ 2147483647 w 489"/>
                <a:gd name="T59" fmla="*/ 2147483647 h 392"/>
                <a:gd name="T60" fmla="*/ 2147483647 w 489"/>
                <a:gd name="T61" fmla="*/ 2147483647 h 392"/>
                <a:gd name="T62" fmla="*/ 2147483647 w 489"/>
                <a:gd name="T63" fmla="*/ 2147483647 h 392"/>
                <a:gd name="T64" fmla="*/ 2147483647 w 489"/>
                <a:gd name="T65" fmla="*/ 2147483647 h 392"/>
                <a:gd name="T66" fmla="*/ 2147483647 w 489"/>
                <a:gd name="T67" fmla="*/ 2147483647 h 392"/>
                <a:gd name="T68" fmla="*/ 0 w 489"/>
                <a:gd name="T69" fmla="*/ 2147483647 h 3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9"/>
                <a:gd name="T106" fmla="*/ 0 h 392"/>
                <a:gd name="T107" fmla="*/ 489 w 489"/>
                <a:gd name="T108" fmla="*/ 392 h 3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9" h="392">
                  <a:moveTo>
                    <a:pt x="0" y="9"/>
                  </a:moveTo>
                  <a:lnTo>
                    <a:pt x="245" y="0"/>
                  </a:lnTo>
                  <a:lnTo>
                    <a:pt x="288" y="81"/>
                  </a:lnTo>
                  <a:lnTo>
                    <a:pt x="251" y="176"/>
                  </a:lnTo>
                  <a:lnTo>
                    <a:pt x="239" y="219"/>
                  </a:lnTo>
                  <a:lnTo>
                    <a:pt x="403" y="201"/>
                  </a:lnTo>
                  <a:lnTo>
                    <a:pt x="413" y="264"/>
                  </a:lnTo>
                  <a:lnTo>
                    <a:pt x="364" y="258"/>
                  </a:lnTo>
                  <a:lnTo>
                    <a:pt x="342" y="285"/>
                  </a:lnTo>
                  <a:lnTo>
                    <a:pt x="367" y="303"/>
                  </a:lnTo>
                  <a:lnTo>
                    <a:pt x="412" y="282"/>
                  </a:lnTo>
                  <a:lnTo>
                    <a:pt x="413" y="312"/>
                  </a:lnTo>
                  <a:lnTo>
                    <a:pt x="440" y="286"/>
                  </a:lnTo>
                  <a:lnTo>
                    <a:pt x="458" y="286"/>
                  </a:lnTo>
                  <a:lnTo>
                    <a:pt x="437" y="339"/>
                  </a:lnTo>
                  <a:lnTo>
                    <a:pt x="477" y="347"/>
                  </a:lnTo>
                  <a:lnTo>
                    <a:pt x="489" y="376"/>
                  </a:lnTo>
                  <a:lnTo>
                    <a:pt x="471" y="385"/>
                  </a:lnTo>
                  <a:lnTo>
                    <a:pt x="446" y="367"/>
                  </a:lnTo>
                  <a:lnTo>
                    <a:pt x="398" y="353"/>
                  </a:lnTo>
                  <a:lnTo>
                    <a:pt x="409" y="388"/>
                  </a:lnTo>
                  <a:lnTo>
                    <a:pt x="385" y="392"/>
                  </a:lnTo>
                  <a:lnTo>
                    <a:pt x="365" y="361"/>
                  </a:lnTo>
                  <a:lnTo>
                    <a:pt x="354" y="380"/>
                  </a:lnTo>
                  <a:lnTo>
                    <a:pt x="282" y="380"/>
                  </a:lnTo>
                  <a:lnTo>
                    <a:pt x="282" y="361"/>
                  </a:lnTo>
                  <a:lnTo>
                    <a:pt x="255" y="339"/>
                  </a:lnTo>
                  <a:lnTo>
                    <a:pt x="201" y="336"/>
                  </a:lnTo>
                  <a:lnTo>
                    <a:pt x="246" y="361"/>
                  </a:lnTo>
                  <a:lnTo>
                    <a:pt x="184" y="374"/>
                  </a:lnTo>
                  <a:lnTo>
                    <a:pt x="85" y="356"/>
                  </a:lnTo>
                  <a:lnTo>
                    <a:pt x="48" y="361"/>
                  </a:lnTo>
                  <a:lnTo>
                    <a:pt x="61" y="230"/>
                  </a:lnTo>
                  <a:lnTo>
                    <a:pt x="2" y="12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02" name="Shape - Kentucky"/>
            <p:cNvSpPr>
              <a:spLocks noChangeAspect="1"/>
            </p:cNvSpPr>
            <p:nvPr/>
          </p:nvSpPr>
          <p:spPr bwMode="auto">
            <a:xfrm>
              <a:off x="5480049" y="2717030"/>
              <a:ext cx="957263" cy="525462"/>
            </a:xfrm>
            <a:custGeom>
              <a:avLst/>
              <a:gdLst>
                <a:gd name="T0" fmla="*/ 0 w 607"/>
                <a:gd name="T1" fmla="*/ 2147483647 h 337"/>
                <a:gd name="T2" fmla="*/ 2147483647 w 607"/>
                <a:gd name="T3" fmla="*/ 2147483647 h 337"/>
                <a:gd name="T4" fmla="*/ 2147483647 w 607"/>
                <a:gd name="T5" fmla="*/ 2147483647 h 337"/>
                <a:gd name="T6" fmla="*/ 2147483647 w 607"/>
                <a:gd name="T7" fmla="*/ 2147483647 h 337"/>
                <a:gd name="T8" fmla="*/ 2147483647 w 607"/>
                <a:gd name="T9" fmla="*/ 2147483647 h 337"/>
                <a:gd name="T10" fmla="*/ 2147483647 w 607"/>
                <a:gd name="T11" fmla="*/ 2147483647 h 337"/>
                <a:gd name="T12" fmla="*/ 2147483647 w 607"/>
                <a:gd name="T13" fmla="*/ 2147483647 h 337"/>
                <a:gd name="T14" fmla="*/ 2147483647 w 607"/>
                <a:gd name="T15" fmla="*/ 2147483647 h 337"/>
                <a:gd name="T16" fmla="*/ 2147483647 w 607"/>
                <a:gd name="T17" fmla="*/ 2147483647 h 337"/>
                <a:gd name="T18" fmla="*/ 2147483647 w 607"/>
                <a:gd name="T19" fmla="*/ 2147483647 h 337"/>
                <a:gd name="T20" fmla="*/ 2147483647 w 607"/>
                <a:gd name="T21" fmla="*/ 2147483647 h 337"/>
                <a:gd name="T22" fmla="*/ 2147483647 w 607"/>
                <a:gd name="T23" fmla="*/ 2147483647 h 337"/>
                <a:gd name="T24" fmla="*/ 2147483647 w 607"/>
                <a:gd name="T25" fmla="*/ 2147483647 h 337"/>
                <a:gd name="T26" fmla="*/ 2147483647 w 607"/>
                <a:gd name="T27" fmla="*/ 2147483647 h 337"/>
                <a:gd name="T28" fmla="*/ 2147483647 w 607"/>
                <a:gd name="T29" fmla="*/ 0 h 337"/>
                <a:gd name="T30" fmla="*/ 2147483647 w 607"/>
                <a:gd name="T31" fmla="*/ 2147483647 h 337"/>
                <a:gd name="T32" fmla="*/ 2147483647 w 607"/>
                <a:gd name="T33" fmla="*/ 2147483647 h 337"/>
                <a:gd name="T34" fmla="*/ 2147483647 w 607"/>
                <a:gd name="T35" fmla="*/ 2147483647 h 337"/>
                <a:gd name="T36" fmla="*/ 2147483647 w 607"/>
                <a:gd name="T37" fmla="*/ 2147483647 h 337"/>
                <a:gd name="T38" fmla="*/ 2147483647 w 607"/>
                <a:gd name="T39" fmla="*/ 2147483647 h 337"/>
                <a:gd name="T40" fmla="*/ 2147483647 w 607"/>
                <a:gd name="T41" fmla="*/ 2147483647 h 337"/>
                <a:gd name="T42" fmla="*/ 2147483647 w 607"/>
                <a:gd name="T43" fmla="*/ 2147483647 h 337"/>
                <a:gd name="T44" fmla="*/ 2147483647 w 607"/>
                <a:gd name="T45" fmla="*/ 2147483647 h 337"/>
                <a:gd name="T46" fmla="*/ 2147483647 w 607"/>
                <a:gd name="T47" fmla="*/ 2147483647 h 337"/>
                <a:gd name="T48" fmla="*/ 2147483647 w 607"/>
                <a:gd name="T49" fmla="*/ 2147483647 h 337"/>
                <a:gd name="T50" fmla="*/ 2147483647 w 607"/>
                <a:gd name="T51" fmla="*/ 2147483647 h 337"/>
                <a:gd name="T52" fmla="*/ 2147483647 w 607"/>
                <a:gd name="T53" fmla="*/ 2147483647 h 337"/>
                <a:gd name="T54" fmla="*/ 2147483647 w 607"/>
                <a:gd name="T55" fmla="*/ 2147483647 h 337"/>
                <a:gd name="T56" fmla="*/ 0 w 607"/>
                <a:gd name="T57" fmla="*/ 2147483647 h 3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7"/>
                <a:gd name="T88" fmla="*/ 0 h 337"/>
                <a:gd name="T89" fmla="*/ 607 w 607"/>
                <a:gd name="T90" fmla="*/ 337 h 3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7" h="337">
                  <a:moveTo>
                    <a:pt x="0" y="337"/>
                  </a:moveTo>
                  <a:lnTo>
                    <a:pt x="148" y="316"/>
                  </a:lnTo>
                  <a:lnTo>
                    <a:pt x="148" y="301"/>
                  </a:lnTo>
                  <a:lnTo>
                    <a:pt x="504" y="252"/>
                  </a:lnTo>
                  <a:lnTo>
                    <a:pt x="510" y="226"/>
                  </a:lnTo>
                  <a:lnTo>
                    <a:pt x="562" y="207"/>
                  </a:lnTo>
                  <a:lnTo>
                    <a:pt x="568" y="180"/>
                  </a:lnTo>
                  <a:lnTo>
                    <a:pt x="590" y="171"/>
                  </a:lnTo>
                  <a:lnTo>
                    <a:pt x="607" y="131"/>
                  </a:lnTo>
                  <a:lnTo>
                    <a:pt x="558" y="91"/>
                  </a:lnTo>
                  <a:lnTo>
                    <a:pt x="549" y="37"/>
                  </a:lnTo>
                  <a:lnTo>
                    <a:pt x="510" y="10"/>
                  </a:lnTo>
                  <a:lnTo>
                    <a:pt x="431" y="25"/>
                  </a:lnTo>
                  <a:lnTo>
                    <a:pt x="394" y="1"/>
                  </a:lnTo>
                  <a:lnTo>
                    <a:pt x="358" y="0"/>
                  </a:lnTo>
                  <a:lnTo>
                    <a:pt x="365" y="37"/>
                  </a:lnTo>
                  <a:lnTo>
                    <a:pt x="316" y="56"/>
                  </a:lnTo>
                  <a:lnTo>
                    <a:pt x="283" y="140"/>
                  </a:lnTo>
                  <a:lnTo>
                    <a:pt x="239" y="126"/>
                  </a:lnTo>
                  <a:lnTo>
                    <a:pt x="185" y="158"/>
                  </a:lnTo>
                  <a:lnTo>
                    <a:pt x="116" y="170"/>
                  </a:lnTo>
                  <a:lnTo>
                    <a:pt x="116" y="217"/>
                  </a:lnTo>
                  <a:lnTo>
                    <a:pt x="82" y="216"/>
                  </a:lnTo>
                  <a:lnTo>
                    <a:pt x="84" y="258"/>
                  </a:lnTo>
                  <a:lnTo>
                    <a:pt x="48" y="241"/>
                  </a:lnTo>
                  <a:lnTo>
                    <a:pt x="27" y="249"/>
                  </a:lnTo>
                  <a:lnTo>
                    <a:pt x="45" y="277"/>
                  </a:lnTo>
                  <a:lnTo>
                    <a:pt x="8" y="314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03" name="Shape - Kansas"/>
            <p:cNvSpPr>
              <a:spLocks noChangeAspect="1"/>
            </p:cNvSpPr>
            <p:nvPr/>
          </p:nvSpPr>
          <p:spPr bwMode="auto">
            <a:xfrm>
              <a:off x="3879849" y="2718618"/>
              <a:ext cx="966788" cy="485775"/>
            </a:xfrm>
            <a:custGeom>
              <a:avLst/>
              <a:gdLst>
                <a:gd name="T0" fmla="*/ 2147483647 w 611"/>
                <a:gd name="T1" fmla="*/ 2147483647 h 312"/>
                <a:gd name="T2" fmla="*/ 2147483647 w 611"/>
                <a:gd name="T3" fmla="*/ 2147483647 h 312"/>
                <a:gd name="T4" fmla="*/ 0 w 611"/>
                <a:gd name="T5" fmla="*/ 2147483647 h 312"/>
                <a:gd name="T6" fmla="*/ 2147483647 w 611"/>
                <a:gd name="T7" fmla="*/ 2147483647 h 312"/>
                <a:gd name="T8" fmla="*/ 2147483647 w 611"/>
                <a:gd name="T9" fmla="*/ 2147483647 h 312"/>
                <a:gd name="T10" fmla="*/ 2147483647 w 611"/>
                <a:gd name="T11" fmla="*/ 2147483647 h 312"/>
                <a:gd name="T12" fmla="*/ 2147483647 w 611"/>
                <a:gd name="T13" fmla="*/ 2147483647 h 312"/>
                <a:gd name="T14" fmla="*/ 2147483647 w 611"/>
                <a:gd name="T15" fmla="*/ 2147483647 h 312"/>
                <a:gd name="T16" fmla="*/ 2147483647 w 611"/>
                <a:gd name="T17" fmla="*/ 0 h 312"/>
                <a:gd name="T18" fmla="*/ 2147483647 w 611"/>
                <a:gd name="T19" fmla="*/ 2147483647 h 312"/>
                <a:gd name="T20" fmla="*/ 2147483647 w 611"/>
                <a:gd name="T21" fmla="*/ 2147483647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1"/>
                <a:gd name="T34" fmla="*/ 0 h 312"/>
                <a:gd name="T35" fmla="*/ 611 w 611"/>
                <a:gd name="T36" fmla="*/ 312 h 3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1" h="312">
                  <a:moveTo>
                    <a:pt x="6" y="3"/>
                  </a:moveTo>
                  <a:lnTo>
                    <a:pt x="4" y="182"/>
                  </a:lnTo>
                  <a:lnTo>
                    <a:pt x="0" y="309"/>
                  </a:lnTo>
                  <a:lnTo>
                    <a:pt x="611" y="312"/>
                  </a:lnTo>
                  <a:lnTo>
                    <a:pt x="599" y="149"/>
                  </a:lnTo>
                  <a:lnTo>
                    <a:pt x="599" y="88"/>
                  </a:lnTo>
                  <a:lnTo>
                    <a:pt x="550" y="51"/>
                  </a:lnTo>
                  <a:lnTo>
                    <a:pt x="565" y="18"/>
                  </a:lnTo>
                  <a:lnTo>
                    <a:pt x="544" y="0"/>
                  </a:lnTo>
                  <a:lnTo>
                    <a:pt x="267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04" name="Shape - Iowa"/>
            <p:cNvSpPr>
              <a:spLocks noChangeAspect="1"/>
            </p:cNvSpPr>
            <p:nvPr/>
          </p:nvSpPr>
          <p:spPr bwMode="auto">
            <a:xfrm>
              <a:off x="4562474" y="2132830"/>
              <a:ext cx="758825" cy="487362"/>
            </a:xfrm>
            <a:custGeom>
              <a:avLst/>
              <a:gdLst>
                <a:gd name="T0" fmla="*/ 2147483647 w 481"/>
                <a:gd name="T1" fmla="*/ 2147483647 h 313"/>
                <a:gd name="T2" fmla="*/ 0 w 481"/>
                <a:gd name="T3" fmla="*/ 2147483647 h 313"/>
                <a:gd name="T4" fmla="*/ 2147483647 w 481"/>
                <a:gd name="T5" fmla="*/ 2147483647 h 313"/>
                <a:gd name="T6" fmla="*/ 2147483647 w 481"/>
                <a:gd name="T7" fmla="*/ 2147483647 h 313"/>
                <a:gd name="T8" fmla="*/ 2147483647 w 481"/>
                <a:gd name="T9" fmla="*/ 2147483647 h 313"/>
                <a:gd name="T10" fmla="*/ 2147483647 w 481"/>
                <a:gd name="T11" fmla="*/ 2147483647 h 313"/>
                <a:gd name="T12" fmla="*/ 2147483647 w 481"/>
                <a:gd name="T13" fmla="*/ 2147483647 h 313"/>
                <a:gd name="T14" fmla="*/ 2147483647 w 481"/>
                <a:gd name="T15" fmla="*/ 2147483647 h 313"/>
                <a:gd name="T16" fmla="*/ 2147483647 w 481"/>
                <a:gd name="T17" fmla="*/ 2147483647 h 313"/>
                <a:gd name="T18" fmla="*/ 2147483647 w 481"/>
                <a:gd name="T19" fmla="*/ 2147483647 h 313"/>
                <a:gd name="T20" fmla="*/ 2147483647 w 481"/>
                <a:gd name="T21" fmla="*/ 2147483647 h 313"/>
                <a:gd name="T22" fmla="*/ 2147483647 w 481"/>
                <a:gd name="T23" fmla="*/ 2147483647 h 313"/>
                <a:gd name="T24" fmla="*/ 2147483647 w 481"/>
                <a:gd name="T25" fmla="*/ 2147483647 h 313"/>
                <a:gd name="T26" fmla="*/ 2147483647 w 481"/>
                <a:gd name="T27" fmla="*/ 2147483647 h 313"/>
                <a:gd name="T28" fmla="*/ 2147483647 w 481"/>
                <a:gd name="T29" fmla="*/ 0 h 313"/>
                <a:gd name="T30" fmla="*/ 2147483647 w 481"/>
                <a:gd name="T31" fmla="*/ 2147483647 h 313"/>
                <a:gd name="T32" fmla="*/ 2147483647 w 481"/>
                <a:gd name="T33" fmla="*/ 2147483647 h 313"/>
                <a:gd name="T34" fmla="*/ 2147483647 w 481"/>
                <a:gd name="T35" fmla="*/ 2147483647 h 3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1"/>
                <a:gd name="T55" fmla="*/ 0 h 313"/>
                <a:gd name="T56" fmla="*/ 481 w 481"/>
                <a:gd name="T57" fmla="*/ 313 h 3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1" h="313">
                  <a:moveTo>
                    <a:pt x="7" y="16"/>
                  </a:moveTo>
                  <a:lnTo>
                    <a:pt x="0" y="71"/>
                  </a:lnTo>
                  <a:lnTo>
                    <a:pt x="10" y="129"/>
                  </a:lnTo>
                  <a:lnTo>
                    <a:pt x="55" y="249"/>
                  </a:lnTo>
                  <a:lnTo>
                    <a:pt x="80" y="313"/>
                  </a:lnTo>
                  <a:lnTo>
                    <a:pt x="363" y="298"/>
                  </a:lnTo>
                  <a:lnTo>
                    <a:pt x="410" y="313"/>
                  </a:lnTo>
                  <a:lnTo>
                    <a:pt x="438" y="252"/>
                  </a:lnTo>
                  <a:lnTo>
                    <a:pt x="428" y="208"/>
                  </a:lnTo>
                  <a:lnTo>
                    <a:pt x="475" y="200"/>
                  </a:lnTo>
                  <a:lnTo>
                    <a:pt x="481" y="131"/>
                  </a:lnTo>
                  <a:lnTo>
                    <a:pt x="453" y="101"/>
                  </a:lnTo>
                  <a:lnTo>
                    <a:pt x="404" y="71"/>
                  </a:lnTo>
                  <a:lnTo>
                    <a:pt x="414" y="30"/>
                  </a:lnTo>
                  <a:lnTo>
                    <a:pt x="393" y="0"/>
                  </a:lnTo>
                  <a:lnTo>
                    <a:pt x="287" y="4"/>
                  </a:lnTo>
                  <a:lnTo>
                    <a:pt x="18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05" name="Shape - Indiana"/>
            <p:cNvSpPr>
              <a:spLocks noChangeAspect="1"/>
            </p:cNvSpPr>
            <p:nvPr/>
          </p:nvSpPr>
          <p:spPr bwMode="auto">
            <a:xfrm>
              <a:off x="5635624" y="2297931"/>
              <a:ext cx="422275" cy="687387"/>
            </a:xfrm>
            <a:custGeom>
              <a:avLst/>
              <a:gdLst>
                <a:gd name="T0" fmla="*/ 0 w 268"/>
                <a:gd name="T1" fmla="*/ 2147483647 h 441"/>
                <a:gd name="T2" fmla="*/ 2147483647 w 268"/>
                <a:gd name="T3" fmla="*/ 2147483647 h 441"/>
                <a:gd name="T4" fmla="*/ 2147483647 w 268"/>
                <a:gd name="T5" fmla="*/ 2147483647 h 441"/>
                <a:gd name="T6" fmla="*/ 2147483647 w 268"/>
                <a:gd name="T7" fmla="*/ 2147483647 h 441"/>
                <a:gd name="T8" fmla="*/ 2147483647 w 268"/>
                <a:gd name="T9" fmla="*/ 2147483647 h 441"/>
                <a:gd name="T10" fmla="*/ 2147483647 w 268"/>
                <a:gd name="T11" fmla="*/ 0 h 441"/>
                <a:gd name="T12" fmla="*/ 2147483647 w 268"/>
                <a:gd name="T13" fmla="*/ 2147483647 h 441"/>
                <a:gd name="T14" fmla="*/ 2147483647 w 268"/>
                <a:gd name="T15" fmla="*/ 2147483647 h 441"/>
                <a:gd name="T16" fmla="*/ 2147483647 w 268"/>
                <a:gd name="T17" fmla="*/ 2147483647 h 441"/>
                <a:gd name="T18" fmla="*/ 2147483647 w 268"/>
                <a:gd name="T19" fmla="*/ 2147483647 h 441"/>
                <a:gd name="T20" fmla="*/ 2147483647 w 268"/>
                <a:gd name="T21" fmla="*/ 2147483647 h 441"/>
                <a:gd name="T22" fmla="*/ 2147483647 w 268"/>
                <a:gd name="T23" fmla="*/ 2147483647 h 441"/>
                <a:gd name="T24" fmla="*/ 2147483647 w 268"/>
                <a:gd name="T25" fmla="*/ 2147483647 h 441"/>
                <a:gd name="T26" fmla="*/ 2147483647 w 268"/>
                <a:gd name="T27" fmla="*/ 2147483647 h 441"/>
                <a:gd name="T28" fmla="*/ 2147483647 w 268"/>
                <a:gd name="T29" fmla="*/ 2147483647 h 441"/>
                <a:gd name="T30" fmla="*/ 0 w 268"/>
                <a:gd name="T31" fmla="*/ 2147483647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8"/>
                <a:gd name="T49" fmla="*/ 0 h 441"/>
                <a:gd name="T50" fmla="*/ 268 w 268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8" h="441">
                  <a:moveTo>
                    <a:pt x="0" y="31"/>
                  </a:moveTo>
                  <a:lnTo>
                    <a:pt x="31" y="48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9" y="9"/>
                  </a:lnTo>
                  <a:lnTo>
                    <a:pt x="208" y="0"/>
                  </a:lnTo>
                  <a:lnTo>
                    <a:pt x="268" y="312"/>
                  </a:lnTo>
                  <a:lnTo>
                    <a:pt x="263" y="309"/>
                  </a:lnTo>
                  <a:lnTo>
                    <a:pt x="219" y="326"/>
                  </a:lnTo>
                  <a:lnTo>
                    <a:pt x="187" y="410"/>
                  </a:lnTo>
                  <a:lnTo>
                    <a:pt x="141" y="398"/>
                  </a:lnTo>
                  <a:lnTo>
                    <a:pt x="87" y="429"/>
                  </a:lnTo>
                  <a:lnTo>
                    <a:pt x="17" y="441"/>
                  </a:lnTo>
                  <a:lnTo>
                    <a:pt x="49" y="359"/>
                  </a:lnTo>
                  <a:lnTo>
                    <a:pt x="35" y="31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06" name="Shape - Illinois"/>
            <p:cNvSpPr>
              <a:spLocks noChangeAspect="1"/>
            </p:cNvSpPr>
            <p:nvPr/>
          </p:nvSpPr>
          <p:spPr bwMode="auto">
            <a:xfrm>
              <a:off x="5173132" y="2236018"/>
              <a:ext cx="547688" cy="887413"/>
            </a:xfrm>
            <a:custGeom>
              <a:avLst/>
              <a:gdLst>
                <a:gd name="T0" fmla="*/ 64 w 346"/>
                <a:gd name="T1" fmla="*/ 33 h 571"/>
                <a:gd name="T2" fmla="*/ 262 w 346"/>
                <a:gd name="T3" fmla="*/ 0 h 571"/>
                <a:gd name="T4" fmla="*/ 294 w 346"/>
                <a:gd name="T5" fmla="*/ 70 h 571"/>
                <a:gd name="T6" fmla="*/ 334 w 346"/>
                <a:gd name="T7" fmla="*/ 362 h 571"/>
                <a:gd name="T8" fmla="*/ 346 w 346"/>
                <a:gd name="T9" fmla="*/ 401 h 571"/>
                <a:gd name="T10" fmla="*/ 314 w 346"/>
                <a:gd name="T11" fmla="*/ 478 h 571"/>
                <a:gd name="T12" fmla="*/ 314 w 346"/>
                <a:gd name="T13" fmla="*/ 532 h 571"/>
                <a:gd name="T14" fmla="*/ 279 w 346"/>
                <a:gd name="T15" fmla="*/ 526 h 571"/>
                <a:gd name="T16" fmla="*/ 280 w 346"/>
                <a:gd name="T17" fmla="*/ 571 h 571"/>
                <a:gd name="T18" fmla="*/ 243 w 346"/>
                <a:gd name="T19" fmla="*/ 553 h 571"/>
                <a:gd name="T20" fmla="*/ 223 w 346"/>
                <a:gd name="T21" fmla="*/ 559 h 571"/>
                <a:gd name="T22" fmla="*/ 195 w 346"/>
                <a:gd name="T23" fmla="*/ 554 h 571"/>
                <a:gd name="T24" fmla="*/ 174 w 346"/>
                <a:gd name="T25" fmla="*/ 486 h 571"/>
                <a:gd name="T26" fmla="*/ 134 w 346"/>
                <a:gd name="T27" fmla="*/ 465 h 571"/>
                <a:gd name="T28" fmla="*/ 134 w 346"/>
                <a:gd name="T29" fmla="*/ 392 h 571"/>
                <a:gd name="T30" fmla="*/ 94 w 346"/>
                <a:gd name="T31" fmla="*/ 401 h 571"/>
                <a:gd name="T32" fmla="*/ 71 w 346"/>
                <a:gd name="T33" fmla="*/ 347 h 571"/>
                <a:gd name="T34" fmla="*/ 0 w 346"/>
                <a:gd name="T35" fmla="*/ 285 h 571"/>
                <a:gd name="T36" fmla="*/ 52 w 346"/>
                <a:gd name="T37" fmla="*/ 186 h 571"/>
                <a:gd name="T38" fmla="*/ 37 w 346"/>
                <a:gd name="T39" fmla="*/ 140 h 571"/>
                <a:gd name="T40" fmla="*/ 89 w 346"/>
                <a:gd name="T41" fmla="*/ 131 h 571"/>
                <a:gd name="T42" fmla="*/ 94 w 346"/>
                <a:gd name="T43" fmla="*/ 67 h 571"/>
                <a:gd name="T44" fmla="*/ 64 w 346"/>
                <a:gd name="T45" fmla="*/ 33 h 5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6"/>
                <a:gd name="T70" fmla="*/ 0 h 571"/>
                <a:gd name="T71" fmla="*/ 346 w 346"/>
                <a:gd name="T72" fmla="*/ 571 h 5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6" h="571">
                  <a:moveTo>
                    <a:pt x="64" y="33"/>
                  </a:moveTo>
                  <a:lnTo>
                    <a:pt x="262" y="0"/>
                  </a:lnTo>
                  <a:lnTo>
                    <a:pt x="294" y="70"/>
                  </a:lnTo>
                  <a:lnTo>
                    <a:pt x="334" y="362"/>
                  </a:lnTo>
                  <a:lnTo>
                    <a:pt x="346" y="401"/>
                  </a:lnTo>
                  <a:lnTo>
                    <a:pt x="314" y="478"/>
                  </a:lnTo>
                  <a:lnTo>
                    <a:pt x="314" y="532"/>
                  </a:lnTo>
                  <a:lnTo>
                    <a:pt x="279" y="526"/>
                  </a:lnTo>
                  <a:lnTo>
                    <a:pt x="280" y="571"/>
                  </a:lnTo>
                  <a:lnTo>
                    <a:pt x="243" y="553"/>
                  </a:lnTo>
                  <a:lnTo>
                    <a:pt x="223" y="559"/>
                  </a:lnTo>
                  <a:lnTo>
                    <a:pt x="195" y="554"/>
                  </a:lnTo>
                  <a:lnTo>
                    <a:pt x="174" y="486"/>
                  </a:lnTo>
                  <a:lnTo>
                    <a:pt x="134" y="465"/>
                  </a:lnTo>
                  <a:lnTo>
                    <a:pt x="134" y="392"/>
                  </a:lnTo>
                  <a:lnTo>
                    <a:pt x="94" y="401"/>
                  </a:lnTo>
                  <a:lnTo>
                    <a:pt x="71" y="347"/>
                  </a:lnTo>
                  <a:lnTo>
                    <a:pt x="0" y="285"/>
                  </a:lnTo>
                  <a:lnTo>
                    <a:pt x="52" y="186"/>
                  </a:lnTo>
                  <a:lnTo>
                    <a:pt x="37" y="140"/>
                  </a:lnTo>
                  <a:lnTo>
                    <a:pt x="89" y="131"/>
                  </a:lnTo>
                  <a:lnTo>
                    <a:pt x="94" y="67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307" name="Shape - Idaho"/>
            <p:cNvSpPr>
              <a:spLocks noChangeAspect="1"/>
            </p:cNvSpPr>
            <p:nvPr/>
          </p:nvSpPr>
          <p:spPr bwMode="auto">
            <a:xfrm>
              <a:off x="2117723" y="1127943"/>
              <a:ext cx="750888" cy="1196975"/>
            </a:xfrm>
            <a:custGeom>
              <a:avLst/>
              <a:gdLst>
                <a:gd name="T0" fmla="*/ 2147483647 w 476"/>
                <a:gd name="T1" fmla="*/ 0 h 770"/>
                <a:gd name="T2" fmla="*/ 2147483647 w 476"/>
                <a:gd name="T3" fmla="*/ 2147483647 h 770"/>
                <a:gd name="T4" fmla="*/ 2147483647 w 476"/>
                <a:gd name="T5" fmla="*/ 2147483647 h 770"/>
                <a:gd name="T6" fmla="*/ 2147483647 w 476"/>
                <a:gd name="T7" fmla="*/ 2147483647 h 770"/>
                <a:gd name="T8" fmla="*/ 2147483647 w 476"/>
                <a:gd name="T9" fmla="*/ 2147483647 h 770"/>
                <a:gd name="T10" fmla="*/ 2147483647 w 476"/>
                <a:gd name="T11" fmla="*/ 2147483647 h 770"/>
                <a:gd name="T12" fmla="*/ 2147483647 w 476"/>
                <a:gd name="T13" fmla="*/ 2147483647 h 770"/>
                <a:gd name="T14" fmla="*/ 0 w 476"/>
                <a:gd name="T15" fmla="*/ 2147483647 h 770"/>
                <a:gd name="T16" fmla="*/ 2147483647 w 476"/>
                <a:gd name="T17" fmla="*/ 2147483647 h 770"/>
                <a:gd name="T18" fmla="*/ 2147483647 w 476"/>
                <a:gd name="T19" fmla="*/ 2147483647 h 770"/>
                <a:gd name="T20" fmla="*/ 2147483647 w 476"/>
                <a:gd name="T21" fmla="*/ 2147483647 h 770"/>
                <a:gd name="T22" fmla="*/ 2147483647 w 476"/>
                <a:gd name="T23" fmla="*/ 2147483647 h 770"/>
                <a:gd name="T24" fmla="*/ 2147483647 w 476"/>
                <a:gd name="T25" fmla="*/ 2147483647 h 770"/>
                <a:gd name="T26" fmla="*/ 2147483647 w 476"/>
                <a:gd name="T27" fmla="*/ 2147483647 h 770"/>
                <a:gd name="T28" fmla="*/ 2147483647 w 476"/>
                <a:gd name="T29" fmla="*/ 2147483647 h 770"/>
                <a:gd name="T30" fmla="*/ 2147483647 w 476"/>
                <a:gd name="T31" fmla="*/ 2147483647 h 770"/>
                <a:gd name="T32" fmla="*/ 2147483647 w 476"/>
                <a:gd name="T33" fmla="*/ 2147483647 h 770"/>
                <a:gd name="T34" fmla="*/ 2147483647 w 476"/>
                <a:gd name="T35" fmla="*/ 2147483647 h 770"/>
                <a:gd name="T36" fmla="*/ 2147483647 w 476"/>
                <a:gd name="T37" fmla="*/ 2147483647 h 770"/>
                <a:gd name="T38" fmla="*/ 2147483647 w 476"/>
                <a:gd name="T39" fmla="*/ 2147483647 h 770"/>
                <a:gd name="T40" fmla="*/ 2147483647 w 476"/>
                <a:gd name="T41" fmla="*/ 2147483647 h 770"/>
                <a:gd name="T42" fmla="*/ 2147483647 w 476"/>
                <a:gd name="T43" fmla="*/ 0 h 7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6"/>
                <a:gd name="T67" fmla="*/ 0 h 770"/>
                <a:gd name="T68" fmla="*/ 476 w 476"/>
                <a:gd name="T69" fmla="*/ 770 h 7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6" h="770">
                  <a:moveTo>
                    <a:pt x="115" y="0"/>
                  </a:moveTo>
                  <a:lnTo>
                    <a:pt x="72" y="301"/>
                  </a:lnTo>
                  <a:lnTo>
                    <a:pt x="117" y="365"/>
                  </a:lnTo>
                  <a:lnTo>
                    <a:pt x="47" y="432"/>
                  </a:lnTo>
                  <a:lnTo>
                    <a:pt x="38" y="478"/>
                  </a:lnTo>
                  <a:lnTo>
                    <a:pt x="57" y="511"/>
                  </a:lnTo>
                  <a:lnTo>
                    <a:pt x="38" y="527"/>
                  </a:lnTo>
                  <a:lnTo>
                    <a:pt x="0" y="701"/>
                  </a:lnTo>
                  <a:lnTo>
                    <a:pt x="227" y="742"/>
                  </a:lnTo>
                  <a:lnTo>
                    <a:pt x="442" y="770"/>
                  </a:lnTo>
                  <a:lnTo>
                    <a:pt x="464" y="611"/>
                  </a:lnTo>
                  <a:lnTo>
                    <a:pt x="476" y="523"/>
                  </a:lnTo>
                  <a:lnTo>
                    <a:pt x="455" y="491"/>
                  </a:lnTo>
                  <a:lnTo>
                    <a:pt x="406" y="500"/>
                  </a:lnTo>
                  <a:lnTo>
                    <a:pt x="342" y="508"/>
                  </a:lnTo>
                  <a:lnTo>
                    <a:pt x="330" y="436"/>
                  </a:lnTo>
                  <a:lnTo>
                    <a:pt x="252" y="378"/>
                  </a:lnTo>
                  <a:lnTo>
                    <a:pt x="263" y="341"/>
                  </a:lnTo>
                  <a:lnTo>
                    <a:pt x="270" y="275"/>
                  </a:lnTo>
                  <a:lnTo>
                    <a:pt x="170" y="134"/>
                  </a:lnTo>
                  <a:lnTo>
                    <a:pt x="184" y="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grpSp>
          <p:nvGrpSpPr>
            <p:cNvPr id="308" name="Shape - Hawaii"/>
            <p:cNvGrpSpPr/>
            <p:nvPr/>
          </p:nvGrpSpPr>
          <p:grpSpPr>
            <a:xfrm>
              <a:off x="2157414" y="4101330"/>
              <a:ext cx="622300" cy="477838"/>
              <a:chOff x="2184402" y="4672013"/>
              <a:chExt cx="622300" cy="477838"/>
            </a:xfrm>
            <a:solidFill>
              <a:srgbClr val="7BC7ED"/>
            </a:solidFill>
          </p:grpSpPr>
          <p:sp>
            <p:nvSpPr>
              <p:cNvPr id="381" name="Freeform 4"/>
              <p:cNvSpPr>
                <a:spLocks noChangeAspect="1"/>
              </p:cNvSpPr>
              <p:nvPr/>
            </p:nvSpPr>
            <p:spPr bwMode="auto">
              <a:xfrm>
                <a:off x="2184402" y="4731923"/>
                <a:ext cx="47758" cy="69294"/>
              </a:xfrm>
              <a:custGeom>
                <a:avLst/>
                <a:gdLst>
                  <a:gd name="T0" fmla="*/ 0 w 66"/>
                  <a:gd name="T1" fmla="*/ 96 h 96"/>
                  <a:gd name="T2" fmla="*/ 0 w 66"/>
                  <a:gd name="T3" fmla="*/ 68 h 96"/>
                  <a:gd name="T4" fmla="*/ 37 w 66"/>
                  <a:gd name="T5" fmla="*/ 0 h 96"/>
                  <a:gd name="T6" fmla="*/ 66 w 66"/>
                  <a:gd name="T7" fmla="*/ 20 h 96"/>
                  <a:gd name="T8" fmla="*/ 34 w 66"/>
                  <a:gd name="T9" fmla="*/ 96 h 96"/>
                  <a:gd name="T10" fmla="*/ 0 w 66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96"/>
                  <a:gd name="T20" fmla="*/ 66 w 6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96">
                    <a:moveTo>
                      <a:pt x="0" y="96"/>
                    </a:moveTo>
                    <a:lnTo>
                      <a:pt x="0" y="68"/>
                    </a:lnTo>
                    <a:lnTo>
                      <a:pt x="37" y="0"/>
                    </a:lnTo>
                    <a:lnTo>
                      <a:pt x="66" y="20"/>
                    </a:lnTo>
                    <a:lnTo>
                      <a:pt x="34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82" name="Freeform 5"/>
              <p:cNvSpPr>
                <a:spLocks noChangeAspect="1"/>
              </p:cNvSpPr>
              <p:nvPr/>
            </p:nvSpPr>
            <p:spPr bwMode="auto">
              <a:xfrm>
                <a:off x="2252421" y="4672013"/>
                <a:ext cx="89727" cy="87339"/>
              </a:xfrm>
              <a:custGeom>
                <a:avLst/>
                <a:gdLst>
                  <a:gd name="T0" fmla="*/ 27 w 124"/>
                  <a:gd name="T1" fmla="*/ 13 h 121"/>
                  <a:gd name="T2" fmla="*/ 0 w 124"/>
                  <a:gd name="T3" fmla="*/ 72 h 121"/>
                  <a:gd name="T4" fmla="*/ 48 w 124"/>
                  <a:gd name="T5" fmla="*/ 110 h 121"/>
                  <a:gd name="T6" fmla="*/ 103 w 124"/>
                  <a:gd name="T7" fmla="*/ 121 h 121"/>
                  <a:gd name="T8" fmla="*/ 124 w 124"/>
                  <a:gd name="T9" fmla="*/ 73 h 121"/>
                  <a:gd name="T10" fmla="*/ 110 w 124"/>
                  <a:gd name="T11" fmla="*/ 0 h 121"/>
                  <a:gd name="T12" fmla="*/ 27 w 124"/>
                  <a:gd name="T13" fmla="*/ 13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21"/>
                  <a:gd name="T23" fmla="*/ 124 w 124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21">
                    <a:moveTo>
                      <a:pt x="27" y="13"/>
                    </a:moveTo>
                    <a:lnTo>
                      <a:pt x="0" y="72"/>
                    </a:lnTo>
                    <a:lnTo>
                      <a:pt x="48" y="110"/>
                    </a:lnTo>
                    <a:lnTo>
                      <a:pt x="103" y="121"/>
                    </a:lnTo>
                    <a:lnTo>
                      <a:pt x="124" y="73"/>
                    </a:lnTo>
                    <a:lnTo>
                      <a:pt x="110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83" name="Freeform 6"/>
              <p:cNvSpPr>
                <a:spLocks noChangeAspect="1"/>
              </p:cNvSpPr>
              <p:nvPr/>
            </p:nvSpPr>
            <p:spPr bwMode="auto">
              <a:xfrm>
                <a:off x="2336359" y="4731923"/>
                <a:ext cx="133143" cy="98166"/>
              </a:xfrm>
              <a:custGeom>
                <a:avLst/>
                <a:gdLst>
                  <a:gd name="T0" fmla="*/ 0 w 184"/>
                  <a:gd name="T1" fmla="*/ 48 h 136"/>
                  <a:gd name="T2" fmla="*/ 126 w 184"/>
                  <a:gd name="T3" fmla="*/ 0 h 136"/>
                  <a:gd name="T4" fmla="*/ 149 w 184"/>
                  <a:gd name="T5" fmla="*/ 59 h 136"/>
                  <a:gd name="T6" fmla="*/ 173 w 184"/>
                  <a:gd name="T7" fmla="*/ 72 h 136"/>
                  <a:gd name="T8" fmla="*/ 184 w 184"/>
                  <a:gd name="T9" fmla="*/ 120 h 136"/>
                  <a:gd name="T10" fmla="*/ 121 w 184"/>
                  <a:gd name="T11" fmla="*/ 127 h 136"/>
                  <a:gd name="T12" fmla="*/ 76 w 184"/>
                  <a:gd name="T13" fmla="*/ 136 h 136"/>
                  <a:gd name="T14" fmla="*/ 0 w 184"/>
                  <a:gd name="T15" fmla="*/ 48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4"/>
                  <a:gd name="T25" fmla="*/ 0 h 136"/>
                  <a:gd name="T26" fmla="*/ 184 w 184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4" h="136">
                    <a:moveTo>
                      <a:pt x="0" y="48"/>
                    </a:moveTo>
                    <a:lnTo>
                      <a:pt x="126" y="0"/>
                    </a:lnTo>
                    <a:lnTo>
                      <a:pt x="149" y="59"/>
                    </a:lnTo>
                    <a:lnTo>
                      <a:pt x="173" y="72"/>
                    </a:lnTo>
                    <a:lnTo>
                      <a:pt x="184" y="120"/>
                    </a:lnTo>
                    <a:lnTo>
                      <a:pt x="121" y="127"/>
                    </a:lnTo>
                    <a:lnTo>
                      <a:pt x="76" y="1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84" name="Freeform 7"/>
              <p:cNvSpPr>
                <a:spLocks noChangeAspect="1"/>
              </p:cNvSpPr>
              <p:nvPr/>
            </p:nvSpPr>
            <p:spPr bwMode="auto">
              <a:xfrm>
                <a:off x="2473844" y="4806270"/>
                <a:ext cx="105646" cy="51970"/>
              </a:xfrm>
              <a:custGeom>
                <a:avLst/>
                <a:gdLst>
                  <a:gd name="T0" fmla="*/ 22 w 146"/>
                  <a:gd name="T1" fmla="*/ 3 h 72"/>
                  <a:gd name="T2" fmla="*/ 0 w 146"/>
                  <a:gd name="T3" fmla="*/ 67 h 72"/>
                  <a:gd name="T4" fmla="*/ 38 w 146"/>
                  <a:gd name="T5" fmla="*/ 72 h 72"/>
                  <a:gd name="T6" fmla="*/ 62 w 146"/>
                  <a:gd name="T7" fmla="*/ 57 h 72"/>
                  <a:gd name="T8" fmla="*/ 107 w 146"/>
                  <a:gd name="T9" fmla="*/ 58 h 72"/>
                  <a:gd name="T10" fmla="*/ 146 w 146"/>
                  <a:gd name="T11" fmla="*/ 30 h 72"/>
                  <a:gd name="T12" fmla="*/ 120 w 146"/>
                  <a:gd name="T13" fmla="*/ 20 h 72"/>
                  <a:gd name="T14" fmla="*/ 101 w 146"/>
                  <a:gd name="T15" fmla="*/ 0 h 72"/>
                  <a:gd name="T16" fmla="*/ 22 w 146"/>
                  <a:gd name="T17" fmla="*/ 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72"/>
                  <a:gd name="T29" fmla="*/ 146 w 146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72">
                    <a:moveTo>
                      <a:pt x="22" y="3"/>
                    </a:moveTo>
                    <a:lnTo>
                      <a:pt x="0" y="67"/>
                    </a:lnTo>
                    <a:lnTo>
                      <a:pt x="38" y="72"/>
                    </a:lnTo>
                    <a:lnTo>
                      <a:pt x="62" y="57"/>
                    </a:lnTo>
                    <a:lnTo>
                      <a:pt x="107" y="58"/>
                    </a:lnTo>
                    <a:lnTo>
                      <a:pt x="146" y="30"/>
                    </a:lnTo>
                    <a:lnTo>
                      <a:pt x="120" y="20"/>
                    </a:lnTo>
                    <a:lnTo>
                      <a:pt x="101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85" name="Freeform 8"/>
              <p:cNvSpPr>
                <a:spLocks noChangeAspect="1"/>
              </p:cNvSpPr>
              <p:nvPr/>
            </p:nvSpPr>
            <p:spPr bwMode="auto">
              <a:xfrm>
                <a:off x="2504959" y="4879894"/>
                <a:ext cx="43416" cy="37534"/>
              </a:xfrm>
              <a:custGeom>
                <a:avLst/>
                <a:gdLst>
                  <a:gd name="T0" fmla="*/ 52 w 60"/>
                  <a:gd name="T1" fmla="*/ 0 h 52"/>
                  <a:gd name="T2" fmla="*/ 0 w 60"/>
                  <a:gd name="T3" fmla="*/ 4 h 52"/>
                  <a:gd name="T4" fmla="*/ 9 w 60"/>
                  <a:gd name="T5" fmla="*/ 52 h 52"/>
                  <a:gd name="T6" fmla="*/ 60 w 60"/>
                  <a:gd name="T7" fmla="*/ 40 h 52"/>
                  <a:gd name="T8" fmla="*/ 52 w 6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2"/>
                  <a:gd name="T17" fmla="*/ 60 w 6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2">
                    <a:moveTo>
                      <a:pt x="52" y="0"/>
                    </a:moveTo>
                    <a:lnTo>
                      <a:pt x="0" y="4"/>
                    </a:lnTo>
                    <a:lnTo>
                      <a:pt x="9" y="52"/>
                    </a:lnTo>
                    <a:lnTo>
                      <a:pt x="60" y="4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86" name="Freeform 9"/>
              <p:cNvSpPr>
                <a:spLocks noChangeAspect="1"/>
              </p:cNvSpPr>
              <p:nvPr/>
            </p:nvSpPr>
            <p:spPr bwMode="auto">
              <a:xfrm>
                <a:off x="2551993" y="4920316"/>
                <a:ext cx="29668" cy="36812"/>
              </a:xfrm>
              <a:custGeom>
                <a:avLst/>
                <a:gdLst>
                  <a:gd name="T0" fmla="*/ 0 w 41"/>
                  <a:gd name="T1" fmla="*/ 20 h 51"/>
                  <a:gd name="T2" fmla="*/ 41 w 41"/>
                  <a:gd name="T3" fmla="*/ 0 h 51"/>
                  <a:gd name="T4" fmla="*/ 41 w 41"/>
                  <a:gd name="T5" fmla="*/ 45 h 51"/>
                  <a:gd name="T6" fmla="*/ 14 w 41"/>
                  <a:gd name="T7" fmla="*/ 51 h 51"/>
                  <a:gd name="T8" fmla="*/ 0 w 41"/>
                  <a:gd name="T9" fmla="*/ 2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1"/>
                  <a:gd name="T17" fmla="*/ 41 w 41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1">
                    <a:moveTo>
                      <a:pt x="0" y="20"/>
                    </a:moveTo>
                    <a:lnTo>
                      <a:pt x="41" y="0"/>
                    </a:lnTo>
                    <a:lnTo>
                      <a:pt x="41" y="45"/>
                    </a:lnTo>
                    <a:lnTo>
                      <a:pt x="14" y="5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87" name="Freeform"/>
              <p:cNvSpPr>
                <a:spLocks noChangeAspect="1"/>
              </p:cNvSpPr>
              <p:nvPr/>
            </p:nvSpPr>
            <p:spPr bwMode="auto">
              <a:xfrm>
                <a:off x="2626524" y="4937639"/>
                <a:ext cx="180178" cy="212212"/>
              </a:xfrm>
              <a:custGeom>
                <a:avLst/>
                <a:gdLst>
                  <a:gd name="T0" fmla="*/ 42 w 249"/>
                  <a:gd name="T1" fmla="*/ 0 h 294"/>
                  <a:gd name="T2" fmla="*/ 0 w 249"/>
                  <a:gd name="T3" fmla="*/ 112 h 294"/>
                  <a:gd name="T4" fmla="*/ 30 w 249"/>
                  <a:gd name="T5" fmla="*/ 167 h 294"/>
                  <a:gd name="T6" fmla="*/ 30 w 249"/>
                  <a:gd name="T7" fmla="*/ 267 h 294"/>
                  <a:gd name="T8" fmla="*/ 90 w 249"/>
                  <a:gd name="T9" fmla="*/ 294 h 294"/>
                  <a:gd name="T10" fmla="*/ 117 w 249"/>
                  <a:gd name="T11" fmla="*/ 235 h 294"/>
                  <a:gd name="T12" fmla="*/ 193 w 249"/>
                  <a:gd name="T13" fmla="*/ 222 h 294"/>
                  <a:gd name="T14" fmla="*/ 249 w 249"/>
                  <a:gd name="T15" fmla="*/ 158 h 294"/>
                  <a:gd name="T16" fmla="*/ 190 w 249"/>
                  <a:gd name="T17" fmla="*/ 58 h 294"/>
                  <a:gd name="T18" fmla="*/ 42 w 249"/>
                  <a:gd name="T19" fmla="*/ 0 h 2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94"/>
                  <a:gd name="T32" fmla="*/ 249 w 249"/>
                  <a:gd name="T33" fmla="*/ 294 h 2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94">
                    <a:moveTo>
                      <a:pt x="42" y="0"/>
                    </a:moveTo>
                    <a:lnTo>
                      <a:pt x="0" y="112"/>
                    </a:lnTo>
                    <a:lnTo>
                      <a:pt x="30" y="167"/>
                    </a:lnTo>
                    <a:lnTo>
                      <a:pt x="30" y="267"/>
                    </a:lnTo>
                    <a:lnTo>
                      <a:pt x="90" y="294"/>
                    </a:lnTo>
                    <a:lnTo>
                      <a:pt x="117" y="235"/>
                    </a:lnTo>
                    <a:lnTo>
                      <a:pt x="193" y="222"/>
                    </a:lnTo>
                    <a:lnTo>
                      <a:pt x="249" y="158"/>
                    </a:lnTo>
                    <a:lnTo>
                      <a:pt x="190" y="5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  <p:sp>
            <p:nvSpPr>
              <p:cNvPr id="388" name="Freeform"/>
              <p:cNvSpPr>
                <a:spLocks noChangeAspect="1"/>
              </p:cNvSpPr>
              <p:nvPr/>
            </p:nvSpPr>
            <p:spPr bwMode="auto">
              <a:xfrm>
                <a:off x="2562847" y="4838751"/>
                <a:ext cx="99857" cy="83008"/>
              </a:xfrm>
              <a:custGeom>
                <a:avLst/>
                <a:gdLst>
                  <a:gd name="T0" fmla="*/ 29 w 138"/>
                  <a:gd name="T1" fmla="*/ 0 h 115"/>
                  <a:gd name="T2" fmla="*/ 0 w 138"/>
                  <a:gd name="T3" fmla="*/ 34 h 115"/>
                  <a:gd name="T4" fmla="*/ 12 w 138"/>
                  <a:gd name="T5" fmla="*/ 61 h 115"/>
                  <a:gd name="T6" fmla="*/ 38 w 138"/>
                  <a:gd name="T7" fmla="*/ 70 h 115"/>
                  <a:gd name="T8" fmla="*/ 64 w 138"/>
                  <a:gd name="T9" fmla="*/ 115 h 115"/>
                  <a:gd name="T10" fmla="*/ 136 w 138"/>
                  <a:gd name="T11" fmla="*/ 97 h 115"/>
                  <a:gd name="T12" fmla="*/ 138 w 138"/>
                  <a:gd name="T13" fmla="*/ 49 h 115"/>
                  <a:gd name="T14" fmla="*/ 85 w 138"/>
                  <a:gd name="T15" fmla="*/ 9 h 115"/>
                  <a:gd name="T16" fmla="*/ 29 w 138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115"/>
                  <a:gd name="T29" fmla="*/ 138 w 13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115">
                    <a:moveTo>
                      <a:pt x="29" y="0"/>
                    </a:moveTo>
                    <a:lnTo>
                      <a:pt x="0" y="34"/>
                    </a:lnTo>
                    <a:lnTo>
                      <a:pt x="12" y="61"/>
                    </a:lnTo>
                    <a:lnTo>
                      <a:pt x="38" y="70"/>
                    </a:lnTo>
                    <a:lnTo>
                      <a:pt x="64" y="115"/>
                    </a:lnTo>
                    <a:lnTo>
                      <a:pt x="136" y="97"/>
                    </a:lnTo>
                    <a:lnTo>
                      <a:pt x="138" y="49"/>
                    </a:lnTo>
                    <a:lnTo>
                      <a:pt x="85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 b="1">
                  <a:latin typeface="+mj-lt"/>
                </a:endParaRPr>
              </a:p>
            </p:txBody>
          </p:sp>
        </p:grpSp>
        <p:sp>
          <p:nvSpPr>
            <p:cNvPr id="309" name="Shape - Georgia"/>
            <p:cNvSpPr>
              <a:spLocks noChangeAspect="1"/>
            </p:cNvSpPr>
            <p:nvPr/>
          </p:nvSpPr>
          <p:spPr bwMode="auto">
            <a:xfrm>
              <a:off x="6061075" y="3347268"/>
              <a:ext cx="708025" cy="722313"/>
            </a:xfrm>
            <a:custGeom>
              <a:avLst/>
              <a:gdLst>
                <a:gd name="T0" fmla="*/ 0 w 447"/>
                <a:gd name="T1" fmla="*/ 2147483647 h 463"/>
                <a:gd name="T2" fmla="*/ 2147483647 w 447"/>
                <a:gd name="T3" fmla="*/ 2147483647 h 463"/>
                <a:gd name="T4" fmla="*/ 2147483647 w 447"/>
                <a:gd name="T5" fmla="*/ 2147483647 h 463"/>
                <a:gd name="T6" fmla="*/ 2147483647 w 447"/>
                <a:gd name="T7" fmla="*/ 0 h 463"/>
                <a:gd name="T8" fmla="*/ 2147483647 w 447"/>
                <a:gd name="T9" fmla="*/ 2147483647 h 463"/>
                <a:gd name="T10" fmla="*/ 2147483647 w 447"/>
                <a:gd name="T11" fmla="*/ 2147483647 h 463"/>
                <a:gd name="T12" fmla="*/ 2147483647 w 447"/>
                <a:gd name="T13" fmla="*/ 2147483647 h 463"/>
                <a:gd name="T14" fmla="*/ 2147483647 w 447"/>
                <a:gd name="T15" fmla="*/ 2147483647 h 463"/>
                <a:gd name="T16" fmla="*/ 2147483647 w 447"/>
                <a:gd name="T17" fmla="*/ 2147483647 h 463"/>
                <a:gd name="T18" fmla="*/ 2147483647 w 447"/>
                <a:gd name="T19" fmla="*/ 2147483647 h 463"/>
                <a:gd name="T20" fmla="*/ 2147483647 w 447"/>
                <a:gd name="T21" fmla="*/ 2147483647 h 463"/>
                <a:gd name="T22" fmla="*/ 2147483647 w 447"/>
                <a:gd name="T23" fmla="*/ 2147483647 h 463"/>
                <a:gd name="T24" fmla="*/ 2147483647 w 447"/>
                <a:gd name="T25" fmla="*/ 2147483647 h 463"/>
                <a:gd name="T26" fmla="*/ 2147483647 w 447"/>
                <a:gd name="T27" fmla="*/ 2147483647 h 463"/>
                <a:gd name="T28" fmla="*/ 2147483647 w 447"/>
                <a:gd name="T29" fmla="*/ 2147483647 h 463"/>
                <a:gd name="T30" fmla="*/ 2147483647 w 447"/>
                <a:gd name="T31" fmla="*/ 2147483647 h 463"/>
                <a:gd name="T32" fmla="*/ 2147483647 w 447"/>
                <a:gd name="T33" fmla="*/ 2147483647 h 463"/>
                <a:gd name="T34" fmla="*/ 2147483647 w 447"/>
                <a:gd name="T35" fmla="*/ 2147483647 h 463"/>
                <a:gd name="T36" fmla="*/ 0 w 447"/>
                <a:gd name="T37" fmla="*/ 2147483647 h 4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7"/>
                <a:gd name="T58" fmla="*/ 0 h 463"/>
                <a:gd name="T59" fmla="*/ 447 w 447"/>
                <a:gd name="T60" fmla="*/ 463 h 4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7" h="463">
                  <a:moveTo>
                    <a:pt x="0" y="28"/>
                  </a:moveTo>
                  <a:lnTo>
                    <a:pt x="4" y="28"/>
                  </a:lnTo>
                  <a:lnTo>
                    <a:pt x="109" y="9"/>
                  </a:lnTo>
                  <a:lnTo>
                    <a:pt x="201" y="0"/>
                  </a:lnTo>
                  <a:lnTo>
                    <a:pt x="188" y="23"/>
                  </a:lnTo>
                  <a:lnTo>
                    <a:pt x="216" y="23"/>
                  </a:lnTo>
                  <a:lnTo>
                    <a:pt x="375" y="167"/>
                  </a:lnTo>
                  <a:lnTo>
                    <a:pt x="438" y="259"/>
                  </a:lnTo>
                  <a:lnTo>
                    <a:pt x="447" y="322"/>
                  </a:lnTo>
                  <a:lnTo>
                    <a:pt x="426" y="336"/>
                  </a:lnTo>
                  <a:lnTo>
                    <a:pt x="438" y="399"/>
                  </a:lnTo>
                  <a:lnTo>
                    <a:pt x="393" y="402"/>
                  </a:lnTo>
                  <a:lnTo>
                    <a:pt x="393" y="456"/>
                  </a:lnTo>
                  <a:lnTo>
                    <a:pt x="358" y="429"/>
                  </a:lnTo>
                  <a:lnTo>
                    <a:pt x="128" y="463"/>
                  </a:lnTo>
                  <a:lnTo>
                    <a:pt x="76" y="363"/>
                  </a:lnTo>
                  <a:lnTo>
                    <a:pt x="113" y="295"/>
                  </a:lnTo>
                  <a:lnTo>
                    <a:pt x="64" y="26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10" name="Shape - Florida"/>
            <p:cNvSpPr>
              <a:spLocks noChangeAspect="1"/>
            </p:cNvSpPr>
            <p:nvPr/>
          </p:nvSpPr>
          <p:spPr bwMode="auto">
            <a:xfrm>
              <a:off x="5900737" y="3966393"/>
              <a:ext cx="1206500" cy="809625"/>
            </a:xfrm>
            <a:custGeom>
              <a:avLst/>
              <a:gdLst>
                <a:gd name="T0" fmla="*/ 0 w 765"/>
                <a:gd name="T1" fmla="*/ 2147483647 h 519"/>
                <a:gd name="T2" fmla="*/ 2147483647 w 765"/>
                <a:gd name="T3" fmla="*/ 2147483647 h 519"/>
                <a:gd name="T4" fmla="*/ 2147483647 w 765"/>
                <a:gd name="T5" fmla="*/ 2147483647 h 519"/>
                <a:gd name="T6" fmla="*/ 2147483647 w 765"/>
                <a:gd name="T7" fmla="*/ 2147483647 h 519"/>
                <a:gd name="T8" fmla="*/ 2147483647 w 765"/>
                <a:gd name="T9" fmla="*/ 2147483647 h 519"/>
                <a:gd name="T10" fmla="*/ 2147483647 w 765"/>
                <a:gd name="T11" fmla="*/ 2147483647 h 519"/>
                <a:gd name="T12" fmla="*/ 2147483647 w 765"/>
                <a:gd name="T13" fmla="*/ 0 h 519"/>
                <a:gd name="T14" fmla="*/ 2147483647 w 765"/>
                <a:gd name="T15" fmla="*/ 2147483647 h 519"/>
                <a:gd name="T16" fmla="*/ 2147483647 w 765"/>
                <a:gd name="T17" fmla="*/ 2147483647 h 519"/>
                <a:gd name="T18" fmla="*/ 2147483647 w 765"/>
                <a:gd name="T19" fmla="*/ 2147483647 h 519"/>
                <a:gd name="T20" fmla="*/ 2147483647 w 765"/>
                <a:gd name="T21" fmla="*/ 2147483647 h 519"/>
                <a:gd name="T22" fmla="*/ 2147483647 w 765"/>
                <a:gd name="T23" fmla="*/ 2147483647 h 519"/>
                <a:gd name="T24" fmla="*/ 2147483647 w 765"/>
                <a:gd name="T25" fmla="*/ 2147483647 h 519"/>
                <a:gd name="T26" fmla="*/ 2147483647 w 765"/>
                <a:gd name="T27" fmla="*/ 2147483647 h 519"/>
                <a:gd name="T28" fmla="*/ 2147483647 w 765"/>
                <a:gd name="T29" fmla="*/ 2147483647 h 519"/>
                <a:gd name="T30" fmla="*/ 2147483647 w 765"/>
                <a:gd name="T31" fmla="*/ 2147483647 h 519"/>
                <a:gd name="T32" fmla="*/ 2147483647 w 765"/>
                <a:gd name="T33" fmla="*/ 2147483647 h 519"/>
                <a:gd name="T34" fmla="*/ 2147483647 w 765"/>
                <a:gd name="T35" fmla="*/ 2147483647 h 519"/>
                <a:gd name="T36" fmla="*/ 2147483647 w 765"/>
                <a:gd name="T37" fmla="*/ 2147483647 h 519"/>
                <a:gd name="T38" fmla="*/ 2147483647 w 765"/>
                <a:gd name="T39" fmla="*/ 2147483647 h 519"/>
                <a:gd name="T40" fmla="*/ 2147483647 w 765"/>
                <a:gd name="T41" fmla="*/ 2147483647 h 519"/>
                <a:gd name="T42" fmla="*/ 2147483647 w 765"/>
                <a:gd name="T43" fmla="*/ 2147483647 h 519"/>
                <a:gd name="T44" fmla="*/ 2147483647 w 765"/>
                <a:gd name="T45" fmla="*/ 2147483647 h 519"/>
                <a:gd name="T46" fmla="*/ 2147483647 w 765"/>
                <a:gd name="T47" fmla="*/ 2147483647 h 519"/>
                <a:gd name="T48" fmla="*/ 2147483647 w 765"/>
                <a:gd name="T49" fmla="*/ 2147483647 h 519"/>
                <a:gd name="T50" fmla="*/ 2147483647 w 765"/>
                <a:gd name="T51" fmla="*/ 2147483647 h 519"/>
                <a:gd name="T52" fmla="*/ 2147483647 w 765"/>
                <a:gd name="T53" fmla="*/ 2147483647 h 519"/>
                <a:gd name="T54" fmla="*/ 2147483647 w 765"/>
                <a:gd name="T55" fmla="*/ 2147483647 h 519"/>
                <a:gd name="T56" fmla="*/ 2147483647 w 765"/>
                <a:gd name="T57" fmla="*/ 2147483647 h 519"/>
                <a:gd name="T58" fmla="*/ 2147483647 w 765"/>
                <a:gd name="T59" fmla="*/ 2147483647 h 519"/>
                <a:gd name="T60" fmla="*/ 2147483647 w 765"/>
                <a:gd name="T61" fmla="*/ 2147483647 h 519"/>
                <a:gd name="T62" fmla="*/ 2147483647 w 765"/>
                <a:gd name="T63" fmla="*/ 2147483647 h 519"/>
                <a:gd name="T64" fmla="*/ 2147483647 w 765"/>
                <a:gd name="T65" fmla="*/ 2147483647 h 519"/>
                <a:gd name="T66" fmla="*/ 2147483647 w 765"/>
                <a:gd name="T67" fmla="*/ 2147483647 h 519"/>
                <a:gd name="T68" fmla="*/ 2147483647 w 765"/>
                <a:gd name="T69" fmla="*/ 2147483647 h 519"/>
                <a:gd name="T70" fmla="*/ 2147483647 w 765"/>
                <a:gd name="T71" fmla="*/ 2147483647 h 519"/>
                <a:gd name="T72" fmla="*/ 2147483647 w 765"/>
                <a:gd name="T73" fmla="*/ 2147483647 h 519"/>
                <a:gd name="T74" fmla="*/ 2147483647 w 765"/>
                <a:gd name="T75" fmla="*/ 2147483647 h 519"/>
                <a:gd name="T76" fmla="*/ 2147483647 w 765"/>
                <a:gd name="T77" fmla="*/ 2147483647 h 519"/>
                <a:gd name="T78" fmla="*/ 0 w 765"/>
                <a:gd name="T79" fmla="*/ 2147483647 h 5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65"/>
                <a:gd name="T121" fmla="*/ 0 h 519"/>
                <a:gd name="T122" fmla="*/ 765 w 765"/>
                <a:gd name="T123" fmla="*/ 519 h 5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65" h="519">
                  <a:moveTo>
                    <a:pt x="0" y="51"/>
                  </a:moveTo>
                  <a:lnTo>
                    <a:pt x="210" y="30"/>
                  </a:lnTo>
                  <a:lnTo>
                    <a:pt x="233" y="64"/>
                  </a:lnTo>
                  <a:lnTo>
                    <a:pt x="458" y="30"/>
                  </a:lnTo>
                  <a:lnTo>
                    <a:pt x="496" y="58"/>
                  </a:lnTo>
                  <a:lnTo>
                    <a:pt x="496" y="4"/>
                  </a:lnTo>
                  <a:lnTo>
                    <a:pt x="493" y="0"/>
                  </a:lnTo>
                  <a:lnTo>
                    <a:pt x="538" y="3"/>
                  </a:lnTo>
                  <a:lnTo>
                    <a:pt x="586" y="83"/>
                  </a:lnTo>
                  <a:lnTo>
                    <a:pt x="662" y="192"/>
                  </a:lnTo>
                  <a:lnTo>
                    <a:pt x="699" y="286"/>
                  </a:lnTo>
                  <a:lnTo>
                    <a:pt x="756" y="352"/>
                  </a:lnTo>
                  <a:lnTo>
                    <a:pt x="765" y="447"/>
                  </a:lnTo>
                  <a:lnTo>
                    <a:pt x="747" y="504"/>
                  </a:lnTo>
                  <a:lnTo>
                    <a:pt x="666" y="519"/>
                  </a:lnTo>
                  <a:lnTo>
                    <a:pt x="653" y="495"/>
                  </a:lnTo>
                  <a:lnTo>
                    <a:pt x="596" y="460"/>
                  </a:lnTo>
                  <a:lnTo>
                    <a:pt x="578" y="425"/>
                  </a:lnTo>
                  <a:lnTo>
                    <a:pt x="563" y="411"/>
                  </a:lnTo>
                  <a:lnTo>
                    <a:pt x="554" y="378"/>
                  </a:lnTo>
                  <a:lnTo>
                    <a:pt x="541" y="387"/>
                  </a:lnTo>
                  <a:lnTo>
                    <a:pt x="496" y="344"/>
                  </a:lnTo>
                  <a:lnTo>
                    <a:pt x="507" y="304"/>
                  </a:lnTo>
                  <a:lnTo>
                    <a:pt x="496" y="282"/>
                  </a:lnTo>
                  <a:lnTo>
                    <a:pt x="483" y="289"/>
                  </a:lnTo>
                  <a:lnTo>
                    <a:pt x="484" y="313"/>
                  </a:lnTo>
                  <a:lnTo>
                    <a:pt x="470" y="282"/>
                  </a:lnTo>
                  <a:lnTo>
                    <a:pt x="471" y="209"/>
                  </a:lnTo>
                  <a:lnTo>
                    <a:pt x="443" y="165"/>
                  </a:lnTo>
                  <a:lnTo>
                    <a:pt x="371" y="130"/>
                  </a:lnTo>
                  <a:lnTo>
                    <a:pt x="335" y="89"/>
                  </a:lnTo>
                  <a:lnTo>
                    <a:pt x="295" y="85"/>
                  </a:lnTo>
                  <a:lnTo>
                    <a:pt x="279" y="110"/>
                  </a:lnTo>
                  <a:lnTo>
                    <a:pt x="219" y="128"/>
                  </a:lnTo>
                  <a:lnTo>
                    <a:pt x="185" y="110"/>
                  </a:lnTo>
                  <a:lnTo>
                    <a:pt x="167" y="83"/>
                  </a:lnTo>
                  <a:lnTo>
                    <a:pt x="55" y="107"/>
                  </a:lnTo>
                  <a:lnTo>
                    <a:pt x="31" y="88"/>
                  </a:lnTo>
                  <a:lnTo>
                    <a:pt x="6" y="10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11" name="Shape - Connecticut"/>
            <p:cNvSpPr>
              <a:spLocks noChangeAspect="1"/>
            </p:cNvSpPr>
            <p:nvPr/>
          </p:nvSpPr>
          <p:spPr bwMode="auto">
            <a:xfrm>
              <a:off x="7294562" y="1908992"/>
              <a:ext cx="242887" cy="185738"/>
            </a:xfrm>
            <a:custGeom>
              <a:avLst/>
              <a:gdLst>
                <a:gd name="T0" fmla="*/ 0 w 153"/>
                <a:gd name="T1" fmla="*/ 2147483647 h 118"/>
                <a:gd name="T2" fmla="*/ 2147483647 w 153"/>
                <a:gd name="T3" fmla="*/ 0 h 118"/>
                <a:gd name="T4" fmla="*/ 2147483647 w 153"/>
                <a:gd name="T5" fmla="*/ 2147483647 h 118"/>
                <a:gd name="T6" fmla="*/ 2147483647 w 153"/>
                <a:gd name="T7" fmla="*/ 2147483647 h 118"/>
                <a:gd name="T8" fmla="*/ 2147483647 w 153"/>
                <a:gd name="T9" fmla="*/ 2147483647 h 118"/>
                <a:gd name="T10" fmla="*/ 2147483647 w 153"/>
                <a:gd name="T11" fmla="*/ 2147483647 h 118"/>
                <a:gd name="T12" fmla="*/ 2147483647 w 153"/>
                <a:gd name="T13" fmla="*/ 2147483647 h 118"/>
                <a:gd name="T14" fmla="*/ 0 w 153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3"/>
                <a:gd name="T25" fmla="*/ 0 h 118"/>
                <a:gd name="T26" fmla="*/ 153 w 153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3" h="118">
                  <a:moveTo>
                    <a:pt x="0" y="30"/>
                  </a:moveTo>
                  <a:lnTo>
                    <a:pt x="118" y="0"/>
                  </a:lnTo>
                  <a:lnTo>
                    <a:pt x="153" y="54"/>
                  </a:lnTo>
                  <a:lnTo>
                    <a:pt x="133" y="78"/>
                  </a:lnTo>
                  <a:lnTo>
                    <a:pt x="95" y="69"/>
                  </a:lnTo>
                  <a:lnTo>
                    <a:pt x="37" y="118"/>
                  </a:lnTo>
                  <a:lnTo>
                    <a:pt x="6" y="9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12" name="Shape - Delaware"/>
            <p:cNvSpPr>
              <a:spLocks noChangeAspect="1"/>
            </p:cNvSpPr>
            <p:nvPr/>
          </p:nvSpPr>
          <p:spPr bwMode="auto">
            <a:xfrm>
              <a:off x="7129462" y="2396355"/>
              <a:ext cx="153987" cy="190500"/>
            </a:xfrm>
            <a:custGeom>
              <a:avLst/>
              <a:gdLst>
                <a:gd name="T0" fmla="*/ 0 w 98"/>
                <a:gd name="T1" fmla="*/ 2147483647 h 122"/>
                <a:gd name="T2" fmla="*/ 2147483647 w 98"/>
                <a:gd name="T3" fmla="*/ 0 h 122"/>
                <a:gd name="T4" fmla="*/ 2147483647 w 98"/>
                <a:gd name="T5" fmla="*/ 2147483647 h 122"/>
                <a:gd name="T6" fmla="*/ 2147483647 w 98"/>
                <a:gd name="T7" fmla="*/ 2147483647 h 122"/>
                <a:gd name="T8" fmla="*/ 2147483647 w 98"/>
                <a:gd name="T9" fmla="*/ 2147483647 h 122"/>
                <a:gd name="T10" fmla="*/ 2147483647 w 98"/>
                <a:gd name="T11" fmla="*/ 2147483647 h 122"/>
                <a:gd name="T12" fmla="*/ 2147483647 w 98"/>
                <a:gd name="T13" fmla="*/ 2147483647 h 122"/>
                <a:gd name="T14" fmla="*/ 0 w 98"/>
                <a:gd name="T15" fmla="*/ 2147483647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"/>
                <a:gd name="T25" fmla="*/ 0 h 122"/>
                <a:gd name="T26" fmla="*/ 98 w 98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" h="122">
                  <a:moveTo>
                    <a:pt x="0" y="8"/>
                  </a:moveTo>
                  <a:lnTo>
                    <a:pt x="21" y="0"/>
                  </a:lnTo>
                  <a:lnTo>
                    <a:pt x="66" y="27"/>
                  </a:lnTo>
                  <a:lnTo>
                    <a:pt x="66" y="54"/>
                  </a:lnTo>
                  <a:lnTo>
                    <a:pt x="97" y="73"/>
                  </a:lnTo>
                  <a:lnTo>
                    <a:pt x="98" y="109"/>
                  </a:lnTo>
                  <a:lnTo>
                    <a:pt x="48" y="1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13" name="Shape - Colorado"/>
            <p:cNvSpPr>
              <a:spLocks noChangeAspect="1"/>
            </p:cNvSpPr>
            <p:nvPr/>
          </p:nvSpPr>
          <p:spPr bwMode="auto">
            <a:xfrm>
              <a:off x="2971798" y="2520181"/>
              <a:ext cx="928688" cy="682625"/>
            </a:xfrm>
            <a:custGeom>
              <a:avLst/>
              <a:gdLst>
                <a:gd name="T0" fmla="*/ 2147483647 w 590"/>
                <a:gd name="T1" fmla="*/ 0 h 439"/>
                <a:gd name="T2" fmla="*/ 2147483647 w 590"/>
                <a:gd name="T3" fmla="*/ 2147483647 h 439"/>
                <a:gd name="T4" fmla="*/ 0 w 590"/>
                <a:gd name="T5" fmla="*/ 2147483647 h 439"/>
                <a:gd name="T6" fmla="*/ 2147483647 w 590"/>
                <a:gd name="T7" fmla="*/ 2147483647 h 439"/>
                <a:gd name="T8" fmla="*/ 2147483647 w 590"/>
                <a:gd name="T9" fmla="*/ 2147483647 h 439"/>
                <a:gd name="T10" fmla="*/ 2147483647 w 590"/>
                <a:gd name="T11" fmla="*/ 2147483647 h 439"/>
                <a:gd name="T12" fmla="*/ 2147483647 w 590"/>
                <a:gd name="T13" fmla="*/ 2147483647 h 439"/>
                <a:gd name="T14" fmla="*/ 2147483647 w 590"/>
                <a:gd name="T15" fmla="*/ 2147483647 h 439"/>
                <a:gd name="T16" fmla="*/ 2147483647 w 590"/>
                <a:gd name="T17" fmla="*/ 0 h 4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0"/>
                <a:gd name="T28" fmla="*/ 0 h 439"/>
                <a:gd name="T29" fmla="*/ 590 w 590"/>
                <a:gd name="T30" fmla="*/ 439 h 4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0" h="439">
                  <a:moveTo>
                    <a:pt x="49" y="0"/>
                  </a:moveTo>
                  <a:lnTo>
                    <a:pt x="19" y="263"/>
                  </a:lnTo>
                  <a:lnTo>
                    <a:pt x="0" y="415"/>
                  </a:lnTo>
                  <a:lnTo>
                    <a:pt x="295" y="430"/>
                  </a:lnTo>
                  <a:lnTo>
                    <a:pt x="577" y="439"/>
                  </a:lnTo>
                  <a:lnTo>
                    <a:pt x="586" y="234"/>
                  </a:lnTo>
                  <a:lnTo>
                    <a:pt x="590" y="32"/>
                  </a:lnTo>
                  <a:lnTo>
                    <a:pt x="429" y="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14" name="Shape - California"/>
            <p:cNvSpPr>
              <a:spLocks noChangeAspect="1"/>
            </p:cNvSpPr>
            <p:nvPr/>
          </p:nvSpPr>
          <p:spPr bwMode="auto">
            <a:xfrm>
              <a:off x="1181098" y="2042343"/>
              <a:ext cx="1098551" cy="1673225"/>
            </a:xfrm>
            <a:custGeom>
              <a:avLst/>
              <a:gdLst>
                <a:gd name="T0" fmla="*/ 2147483647 w 697"/>
                <a:gd name="T1" fmla="*/ 0 h 1077"/>
                <a:gd name="T2" fmla="*/ 2147483647 w 697"/>
                <a:gd name="T3" fmla="*/ 2147483647 h 1077"/>
                <a:gd name="T4" fmla="*/ 2147483647 w 697"/>
                <a:gd name="T5" fmla="*/ 2147483647 h 1077"/>
                <a:gd name="T6" fmla="*/ 2147483647 w 697"/>
                <a:gd name="T7" fmla="*/ 2147483647 h 1077"/>
                <a:gd name="T8" fmla="*/ 2147483647 w 697"/>
                <a:gd name="T9" fmla="*/ 2147483647 h 1077"/>
                <a:gd name="T10" fmla="*/ 2147483647 w 697"/>
                <a:gd name="T11" fmla="*/ 2147483647 h 1077"/>
                <a:gd name="T12" fmla="*/ 2147483647 w 697"/>
                <a:gd name="T13" fmla="*/ 2147483647 h 1077"/>
                <a:gd name="T14" fmla="*/ 2147483647 w 697"/>
                <a:gd name="T15" fmla="*/ 2147483647 h 1077"/>
                <a:gd name="T16" fmla="*/ 2147483647 w 697"/>
                <a:gd name="T17" fmla="*/ 2147483647 h 1077"/>
                <a:gd name="T18" fmla="*/ 2147483647 w 697"/>
                <a:gd name="T19" fmla="*/ 2147483647 h 1077"/>
                <a:gd name="T20" fmla="*/ 2147483647 w 697"/>
                <a:gd name="T21" fmla="*/ 2147483647 h 1077"/>
                <a:gd name="T22" fmla="*/ 2147483647 w 697"/>
                <a:gd name="T23" fmla="*/ 2147483647 h 1077"/>
                <a:gd name="T24" fmla="*/ 2147483647 w 697"/>
                <a:gd name="T25" fmla="*/ 2147483647 h 1077"/>
                <a:gd name="T26" fmla="*/ 2147483647 w 697"/>
                <a:gd name="T27" fmla="*/ 2147483647 h 1077"/>
                <a:gd name="T28" fmla="*/ 2147483647 w 697"/>
                <a:gd name="T29" fmla="*/ 2147483647 h 1077"/>
                <a:gd name="T30" fmla="*/ 2147483647 w 697"/>
                <a:gd name="T31" fmla="*/ 2147483647 h 1077"/>
                <a:gd name="T32" fmla="*/ 2147483647 w 697"/>
                <a:gd name="T33" fmla="*/ 2147483647 h 1077"/>
                <a:gd name="T34" fmla="*/ 2147483647 w 697"/>
                <a:gd name="T35" fmla="*/ 2147483647 h 1077"/>
                <a:gd name="T36" fmla="*/ 2147483647 w 697"/>
                <a:gd name="T37" fmla="*/ 2147483647 h 1077"/>
                <a:gd name="T38" fmla="*/ 2147483647 w 697"/>
                <a:gd name="T39" fmla="*/ 2147483647 h 1077"/>
                <a:gd name="T40" fmla="*/ 2147483647 w 697"/>
                <a:gd name="T41" fmla="*/ 2147483647 h 1077"/>
                <a:gd name="T42" fmla="*/ 2147483647 w 697"/>
                <a:gd name="T43" fmla="*/ 2147483647 h 1077"/>
                <a:gd name="T44" fmla="*/ 2147483647 w 697"/>
                <a:gd name="T45" fmla="*/ 2147483647 h 1077"/>
                <a:gd name="T46" fmla="*/ 2147483647 w 697"/>
                <a:gd name="T47" fmla="*/ 2147483647 h 1077"/>
                <a:gd name="T48" fmla="*/ 2147483647 w 697"/>
                <a:gd name="T49" fmla="*/ 2147483647 h 1077"/>
                <a:gd name="T50" fmla="*/ 2147483647 w 697"/>
                <a:gd name="T51" fmla="*/ 2147483647 h 1077"/>
                <a:gd name="T52" fmla="*/ 2147483647 w 697"/>
                <a:gd name="T53" fmla="*/ 2147483647 h 1077"/>
                <a:gd name="T54" fmla="*/ 2147483647 w 697"/>
                <a:gd name="T55" fmla="*/ 2147483647 h 1077"/>
                <a:gd name="T56" fmla="*/ 2147483647 w 697"/>
                <a:gd name="T57" fmla="*/ 2147483647 h 1077"/>
                <a:gd name="T58" fmla="*/ 2147483647 w 697"/>
                <a:gd name="T59" fmla="*/ 2147483647 h 1077"/>
                <a:gd name="T60" fmla="*/ 2147483647 w 697"/>
                <a:gd name="T61" fmla="*/ 2147483647 h 1077"/>
                <a:gd name="T62" fmla="*/ 2147483647 w 697"/>
                <a:gd name="T63" fmla="*/ 2147483647 h 1077"/>
                <a:gd name="T64" fmla="*/ 2147483647 w 697"/>
                <a:gd name="T65" fmla="*/ 2147483647 h 1077"/>
                <a:gd name="T66" fmla="*/ 2147483647 w 697"/>
                <a:gd name="T67" fmla="*/ 2147483647 h 1077"/>
                <a:gd name="T68" fmla="*/ 2147483647 w 697"/>
                <a:gd name="T69" fmla="*/ 2147483647 h 1077"/>
                <a:gd name="T70" fmla="*/ 2147483647 w 697"/>
                <a:gd name="T71" fmla="*/ 2147483647 h 1077"/>
                <a:gd name="T72" fmla="*/ 2147483647 w 697"/>
                <a:gd name="T73" fmla="*/ 2147483647 h 1077"/>
                <a:gd name="T74" fmla="*/ 2147483647 w 697"/>
                <a:gd name="T75" fmla="*/ 2147483647 h 1077"/>
                <a:gd name="T76" fmla="*/ 2147483647 w 697"/>
                <a:gd name="T77" fmla="*/ 2147483647 h 1077"/>
                <a:gd name="T78" fmla="*/ 2147483647 w 697"/>
                <a:gd name="T79" fmla="*/ 2147483647 h 1077"/>
                <a:gd name="T80" fmla="*/ 2147483647 w 697"/>
                <a:gd name="T81" fmla="*/ 2147483647 h 1077"/>
                <a:gd name="T82" fmla="*/ 2147483647 w 697"/>
                <a:gd name="T83" fmla="*/ 2147483647 h 1077"/>
                <a:gd name="T84" fmla="*/ 2147483647 w 697"/>
                <a:gd name="T85" fmla="*/ 2147483647 h 1077"/>
                <a:gd name="T86" fmla="*/ 0 w 697"/>
                <a:gd name="T87" fmla="*/ 2147483647 h 1077"/>
                <a:gd name="T88" fmla="*/ 2147483647 w 697"/>
                <a:gd name="T89" fmla="*/ 2147483647 h 1077"/>
                <a:gd name="T90" fmla="*/ 2147483647 w 697"/>
                <a:gd name="T91" fmla="*/ 2147483647 h 1077"/>
                <a:gd name="T92" fmla="*/ 2147483647 w 697"/>
                <a:gd name="T93" fmla="*/ 2147483647 h 1077"/>
                <a:gd name="T94" fmla="*/ 2147483647 w 697"/>
                <a:gd name="T95" fmla="*/ 0 h 10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7"/>
                <a:gd name="T145" fmla="*/ 0 h 1077"/>
                <a:gd name="T146" fmla="*/ 697 w 697"/>
                <a:gd name="T147" fmla="*/ 1077 h 10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7" h="1077">
                  <a:moveTo>
                    <a:pt x="53" y="0"/>
                  </a:moveTo>
                  <a:lnTo>
                    <a:pt x="374" y="64"/>
                  </a:lnTo>
                  <a:lnTo>
                    <a:pt x="304" y="381"/>
                  </a:lnTo>
                  <a:lnTo>
                    <a:pt x="664" y="864"/>
                  </a:lnTo>
                  <a:lnTo>
                    <a:pt x="697" y="925"/>
                  </a:lnTo>
                  <a:lnTo>
                    <a:pt x="663" y="955"/>
                  </a:lnTo>
                  <a:lnTo>
                    <a:pt x="641" y="1009"/>
                  </a:lnTo>
                  <a:lnTo>
                    <a:pt x="620" y="1040"/>
                  </a:lnTo>
                  <a:lnTo>
                    <a:pt x="642" y="1068"/>
                  </a:lnTo>
                  <a:lnTo>
                    <a:pt x="605" y="1077"/>
                  </a:lnTo>
                  <a:lnTo>
                    <a:pt x="393" y="1070"/>
                  </a:lnTo>
                  <a:lnTo>
                    <a:pt x="380" y="1007"/>
                  </a:lnTo>
                  <a:lnTo>
                    <a:pt x="343" y="961"/>
                  </a:lnTo>
                  <a:lnTo>
                    <a:pt x="316" y="944"/>
                  </a:lnTo>
                  <a:lnTo>
                    <a:pt x="308" y="912"/>
                  </a:lnTo>
                  <a:lnTo>
                    <a:pt x="286" y="894"/>
                  </a:lnTo>
                  <a:lnTo>
                    <a:pt x="263" y="871"/>
                  </a:lnTo>
                  <a:lnTo>
                    <a:pt x="256" y="846"/>
                  </a:lnTo>
                  <a:lnTo>
                    <a:pt x="235" y="830"/>
                  </a:lnTo>
                  <a:lnTo>
                    <a:pt x="202" y="839"/>
                  </a:lnTo>
                  <a:lnTo>
                    <a:pt x="165" y="825"/>
                  </a:lnTo>
                  <a:lnTo>
                    <a:pt x="165" y="812"/>
                  </a:lnTo>
                  <a:lnTo>
                    <a:pt x="164" y="782"/>
                  </a:lnTo>
                  <a:lnTo>
                    <a:pt x="149" y="749"/>
                  </a:lnTo>
                  <a:lnTo>
                    <a:pt x="147" y="722"/>
                  </a:lnTo>
                  <a:lnTo>
                    <a:pt x="131" y="699"/>
                  </a:lnTo>
                  <a:lnTo>
                    <a:pt x="135" y="676"/>
                  </a:lnTo>
                  <a:lnTo>
                    <a:pt x="89" y="621"/>
                  </a:lnTo>
                  <a:lnTo>
                    <a:pt x="89" y="590"/>
                  </a:lnTo>
                  <a:lnTo>
                    <a:pt x="113" y="578"/>
                  </a:lnTo>
                  <a:lnTo>
                    <a:pt x="113" y="559"/>
                  </a:lnTo>
                  <a:lnTo>
                    <a:pt x="89" y="553"/>
                  </a:lnTo>
                  <a:lnTo>
                    <a:pt x="79" y="523"/>
                  </a:lnTo>
                  <a:lnTo>
                    <a:pt x="67" y="471"/>
                  </a:lnTo>
                  <a:lnTo>
                    <a:pt x="101" y="499"/>
                  </a:lnTo>
                  <a:lnTo>
                    <a:pt x="88" y="462"/>
                  </a:lnTo>
                  <a:lnTo>
                    <a:pt x="113" y="462"/>
                  </a:lnTo>
                  <a:lnTo>
                    <a:pt x="113" y="435"/>
                  </a:lnTo>
                  <a:lnTo>
                    <a:pt x="88" y="417"/>
                  </a:lnTo>
                  <a:lnTo>
                    <a:pt x="76" y="442"/>
                  </a:lnTo>
                  <a:lnTo>
                    <a:pt x="53" y="433"/>
                  </a:lnTo>
                  <a:lnTo>
                    <a:pt x="9" y="313"/>
                  </a:lnTo>
                  <a:lnTo>
                    <a:pt x="21" y="226"/>
                  </a:lnTo>
                  <a:lnTo>
                    <a:pt x="0" y="177"/>
                  </a:lnTo>
                  <a:lnTo>
                    <a:pt x="10" y="140"/>
                  </a:lnTo>
                  <a:lnTo>
                    <a:pt x="32" y="132"/>
                  </a:lnTo>
                  <a:lnTo>
                    <a:pt x="53" y="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15" name="Shape - Arkansas"/>
            <p:cNvSpPr>
              <a:spLocks noChangeAspect="1"/>
            </p:cNvSpPr>
            <p:nvPr/>
          </p:nvSpPr>
          <p:spPr bwMode="auto">
            <a:xfrm>
              <a:off x="4854574" y="3218680"/>
              <a:ext cx="633413" cy="582612"/>
            </a:xfrm>
            <a:custGeom>
              <a:avLst/>
              <a:gdLst>
                <a:gd name="T0" fmla="*/ 0 w 401"/>
                <a:gd name="T1" fmla="*/ 34 h 374"/>
                <a:gd name="T2" fmla="*/ 158 w 401"/>
                <a:gd name="T3" fmla="*/ 15 h 374"/>
                <a:gd name="T4" fmla="*/ 353 w 401"/>
                <a:gd name="T5" fmla="*/ 0 h 374"/>
                <a:gd name="T6" fmla="*/ 343 w 401"/>
                <a:gd name="T7" fmla="*/ 49 h 374"/>
                <a:gd name="T8" fmla="*/ 386 w 401"/>
                <a:gd name="T9" fmla="*/ 38 h 374"/>
                <a:gd name="T10" fmla="*/ 401 w 401"/>
                <a:gd name="T11" fmla="*/ 71 h 374"/>
                <a:gd name="T12" fmla="*/ 356 w 401"/>
                <a:gd name="T13" fmla="*/ 101 h 374"/>
                <a:gd name="T14" fmla="*/ 367 w 401"/>
                <a:gd name="T15" fmla="*/ 153 h 374"/>
                <a:gd name="T16" fmla="*/ 321 w 401"/>
                <a:gd name="T17" fmla="*/ 240 h 374"/>
                <a:gd name="T18" fmla="*/ 286 w 401"/>
                <a:gd name="T19" fmla="*/ 293 h 374"/>
                <a:gd name="T20" fmla="*/ 306 w 401"/>
                <a:gd name="T21" fmla="*/ 362 h 374"/>
                <a:gd name="T22" fmla="*/ 58 w 401"/>
                <a:gd name="T23" fmla="*/ 374 h 374"/>
                <a:gd name="T24" fmla="*/ 57 w 401"/>
                <a:gd name="T25" fmla="*/ 332 h 374"/>
                <a:gd name="T26" fmla="*/ 8 w 401"/>
                <a:gd name="T27" fmla="*/ 323 h 374"/>
                <a:gd name="T28" fmla="*/ 8 w 401"/>
                <a:gd name="T29" fmla="*/ 101 h 374"/>
                <a:gd name="T30" fmla="*/ 0 w 401"/>
                <a:gd name="T31" fmla="*/ 34 h 3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1"/>
                <a:gd name="T49" fmla="*/ 0 h 374"/>
                <a:gd name="T50" fmla="*/ 401 w 401"/>
                <a:gd name="T51" fmla="*/ 374 h 3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1" h="374">
                  <a:moveTo>
                    <a:pt x="0" y="34"/>
                  </a:moveTo>
                  <a:lnTo>
                    <a:pt x="158" y="15"/>
                  </a:lnTo>
                  <a:lnTo>
                    <a:pt x="353" y="0"/>
                  </a:lnTo>
                  <a:lnTo>
                    <a:pt x="343" y="49"/>
                  </a:lnTo>
                  <a:lnTo>
                    <a:pt x="386" y="38"/>
                  </a:lnTo>
                  <a:lnTo>
                    <a:pt x="401" y="71"/>
                  </a:lnTo>
                  <a:lnTo>
                    <a:pt x="356" y="101"/>
                  </a:lnTo>
                  <a:lnTo>
                    <a:pt x="367" y="153"/>
                  </a:lnTo>
                  <a:lnTo>
                    <a:pt x="321" y="240"/>
                  </a:lnTo>
                  <a:lnTo>
                    <a:pt x="286" y="293"/>
                  </a:lnTo>
                  <a:lnTo>
                    <a:pt x="306" y="362"/>
                  </a:lnTo>
                  <a:lnTo>
                    <a:pt x="58" y="374"/>
                  </a:lnTo>
                  <a:lnTo>
                    <a:pt x="57" y="332"/>
                  </a:lnTo>
                  <a:lnTo>
                    <a:pt x="8" y="323"/>
                  </a:lnTo>
                  <a:lnTo>
                    <a:pt x="8" y="10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 b="1">
                <a:latin typeface="+mj-lt"/>
              </a:endParaRPr>
            </a:p>
          </p:txBody>
        </p:sp>
        <p:sp>
          <p:nvSpPr>
            <p:cNvPr id="316" name="Shape - Arizona"/>
            <p:cNvSpPr>
              <a:spLocks noChangeAspect="1"/>
            </p:cNvSpPr>
            <p:nvPr/>
          </p:nvSpPr>
          <p:spPr bwMode="auto">
            <a:xfrm>
              <a:off x="2133598" y="3093267"/>
              <a:ext cx="844551" cy="927100"/>
            </a:xfrm>
            <a:custGeom>
              <a:avLst/>
              <a:gdLst>
                <a:gd name="T0" fmla="*/ 2147483647 w 536"/>
                <a:gd name="T1" fmla="*/ 0 h 595"/>
                <a:gd name="T2" fmla="*/ 2147483647 w 536"/>
                <a:gd name="T3" fmla="*/ 2147483647 h 595"/>
                <a:gd name="T4" fmla="*/ 2147483647 w 536"/>
                <a:gd name="T5" fmla="*/ 2147483647 h 595"/>
                <a:gd name="T6" fmla="*/ 2147483647 w 536"/>
                <a:gd name="T7" fmla="*/ 2147483647 h 595"/>
                <a:gd name="T8" fmla="*/ 2147483647 w 536"/>
                <a:gd name="T9" fmla="*/ 2147483647 h 595"/>
                <a:gd name="T10" fmla="*/ 2147483647 w 536"/>
                <a:gd name="T11" fmla="*/ 2147483647 h 595"/>
                <a:gd name="T12" fmla="*/ 2147483647 w 536"/>
                <a:gd name="T13" fmla="*/ 2147483647 h 595"/>
                <a:gd name="T14" fmla="*/ 2147483647 w 536"/>
                <a:gd name="T15" fmla="*/ 2147483647 h 595"/>
                <a:gd name="T16" fmla="*/ 2147483647 w 536"/>
                <a:gd name="T17" fmla="*/ 2147483647 h 595"/>
                <a:gd name="T18" fmla="*/ 2147483647 w 536"/>
                <a:gd name="T19" fmla="*/ 2147483647 h 595"/>
                <a:gd name="T20" fmla="*/ 2147483647 w 536"/>
                <a:gd name="T21" fmla="*/ 2147483647 h 595"/>
                <a:gd name="T22" fmla="*/ 0 w 536"/>
                <a:gd name="T23" fmla="*/ 2147483647 h 595"/>
                <a:gd name="T24" fmla="*/ 2147483647 w 536"/>
                <a:gd name="T25" fmla="*/ 2147483647 h 595"/>
                <a:gd name="T26" fmla="*/ 2147483647 w 536"/>
                <a:gd name="T27" fmla="*/ 2147483647 h 595"/>
                <a:gd name="T28" fmla="*/ 2147483647 w 536"/>
                <a:gd name="T29" fmla="*/ 2147483647 h 595"/>
                <a:gd name="T30" fmla="*/ 2147483647 w 536"/>
                <a:gd name="T31" fmla="*/ 0 h 5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6"/>
                <a:gd name="T49" fmla="*/ 0 h 595"/>
                <a:gd name="T50" fmla="*/ 536 w 536"/>
                <a:gd name="T51" fmla="*/ 595 h 5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6" h="595">
                  <a:moveTo>
                    <a:pt x="136" y="0"/>
                  </a:moveTo>
                  <a:lnTo>
                    <a:pt x="126" y="78"/>
                  </a:lnTo>
                  <a:lnTo>
                    <a:pt x="79" y="69"/>
                  </a:lnTo>
                  <a:lnTo>
                    <a:pt x="82" y="169"/>
                  </a:lnTo>
                  <a:lnTo>
                    <a:pt x="60" y="188"/>
                  </a:lnTo>
                  <a:lnTo>
                    <a:pt x="93" y="249"/>
                  </a:lnTo>
                  <a:lnTo>
                    <a:pt x="60" y="276"/>
                  </a:lnTo>
                  <a:lnTo>
                    <a:pt x="42" y="321"/>
                  </a:lnTo>
                  <a:lnTo>
                    <a:pt x="17" y="364"/>
                  </a:lnTo>
                  <a:lnTo>
                    <a:pt x="35" y="389"/>
                  </a:lnTo>
                  <a:lnTo>
                    <a:pt x="3" y="400"/>
                  </a:lnTo>
                  <a:lnTo>
                    <a:pt x="0" y="440"/>
                  </a:lnTo>
                  <a:lnTo>
                    <a:pt x="301" y="592"/>
                  </a:lnTo>
                  <a:lnTo>
                    <a:pt x="471" y="595"/>
                  </a:lnTo>
                  <a:lnTo>
                    <a:pt x="536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17" name="Shape - Alaska"/>
            <p:cNvSpPr>
              <a:spLocks noChangeAspect="1"/>
            </p:cNvSpPr>
            <p:nvPr/>
          </p:nvSpPr>
          <p:spPr bwMode="auto">
            <a:xfrm>
              <a:off x="749301" y="3593331"/>
              <a:ext cx="1617663" cy="1576388"/>
            </a:xfrm>
            <a:custGeom>
              <a:avLst/>
              <a:gdLst>
                <a:gd name="T0" fmla="*/ 2147483647 w 1572"/>
                <a:gd name="T1" fmla="*/ 2147483647 h 1533"/>
                <a:gd name="T2" fmla="*/ 2147483647 w 1572"/>
                <a:gd name="T3" fmla="*/ 0 h 1533"/>
                <a:gd name="T4" fmla="*/ 2147483647 w 1572"/>
                <a:gd name="T5" fmla="*/ 2147483647 h 1533"/>
                <a:gd name="T6" fmla="*/ 2147483647 w 1572"/>
                <a:gd name="T7" fmla="*/ 2147483647 h 1533"/>
                <a:gd name="T8" fmla="*/ 2147483647 w 1572"/>
                <a:gd name="T9" fmla="*/ 2147483647 h 1533"/>
                <a:gd name="T10" fmla="*/ 2147483647 w 1572"/>
                <a:gd name="T11" fmla="*/ 2147483647 h 1533"/>
                <a:gd name="T12" fmla="*/ 2147483647 w 1572"/>
                <a:gd name="T13" fmla="*/ 2147483647 h 1533"/>
                <a:gd name="T14" fmla="*/ 2147483647 w 1572"/>
                <a:gd name="T15" fmla="*/ 2147483647 h 1533"/>
                <a:gd name="T16" fmla="*/ 2147483647 w 1572"/>
                <a:gd name="T17" fmla="*/ 2147483647 h 1533"/>
                <a:gd name="T18" fmla="*/ 2147483647 w 1572"/>
                <a:gd name="T19" fmla="*/ 2147483647 h 1533"/>
                <a:gd name="T20" fmla="*/ 2147483647 w 1572"/>
                <a:gd name="T21" fmla="*/ 2147483647 h 1533"/>
                <a:gd name="T22" fmla="*/ 2147483647 w 1572"/>
                <a:gd name="T23" fmla="*/ 2147483647 h 1533"/>
                <a:gd name="T24" fmla="*/ 2147483647 w 1572"/>
                <a:gd name="T25" fmla="*/ 2147483647 h 1533"/>
                <a:gd name="T26" fmla="*/ 2147483647 w 1572"/>
                <a:gd name="T27" fmla="*/ 2147483647 h 1533"/>
                <a:gd name="T28" fmla="*/ 2147483647 w 1572"/>
                <a:gd name="T29" fmla="*/ 2147483647 h 1533"/>
                <a:gd name="T30" fmla="*/ 2147483647 w 1572"/>
                <a:gd name="T31" fmla="*/ 2147483647 h 1533"/>
                <a:gd name="T32" fmla="*/ 2147483647 w 1572"/>
                <a:gd name="T33" fmla="*/ 2147483647 h 1533"/>
                <a:gd name="T34" fmla="*/ 2147483647 w 1572"/>
                <a:gd name="T35" fmla="*/ 2147483647 h 1533"/>
                <a:gd name="T36" fmla="*/ 2147483647 w 1572"/>
                <a:gd name="T37" fmla="*/ 2147483647 h 1533"/>
                <a:gd name="T38" fmla="*/ 2147483647 w 1572"/>
                <a:gd name="T39" fmla="*/ 2147483647 h 1533"/>
                <a:gd name="T40" fmla="*/ 2147483647 w 1572"/>
                <a:gd name="T41" fmla="*/ 2147483647 h 1533"/>
                <a:gd name="T42" fmla="*/ 2147483647 w 1572"/>
                <a:gd name="T43" fmla="*/ 2147483647 h 1533"/>
                <a:gd name="T44" fmla="*/ 0 w 1572"/>
                <a:gd name="T45" fmla="*/ 2147483647 h 1533"/>
                <a:gd name="T46" fmla="*/ 2147483647 w 1572"/>
                <a:gd name="T47" fmla="*/ 2147483647 h 1533"/>
                <a:gd name="T48" fmla="*/ 2147483647 w 1572"/>
                <a:gd name="T49" fmla="*/ 2147483647 h 1533"/>
                <a:gd name="T50" fmla="*/ 2147483647 w 1572"/>
                <a:gd name="T51" fmla="*/ 2147483647 h 1533"/>
                <a:gd name="T52" fmla="*/ 2147483647 w 1572"/>
                <a:gd name="T53" fmla="*/ 2147483647 h 1533"/>
                <a:gd name="T54" fmla="*/ 2147483647 w 1572"/>
                <a:gd name="T55" fmla="*/ 2147483647 h 1533"/>
                <a:gd name="T56" fmla="*/ 2147483647 w 1572"/>
                <a:gd name="T57" fmla="*/ 2147483647 h 1533"/>
                <a:gd name="T58" fmla="*/ 2147483647 w 1572"/>
                <a:gd name="T59" fmla="*/ 2147483647 h 1533"/>
                <a:gd name="T60" fmla="*/ 2147483647 w 1572"/>
                <a:gd name="T61" fmla="*/ 2147483647 h 1533"/>
                <a:gd name="T62" fmla="*/ 2147483647 w 1572"/>
                <a:gd name="T63" fmla="*/ 2147483647 h 1533"/>
                <a:gd name="T64" fmla="*/ 2147483647 w 1572"/>
                <a:gd name="T65" fmla="*/ 2147483647 h 1533"/>
                <a:gd name="T66" fmla="*/ 2147483647 w 1572"/>
                <a:gd name="T67" fmla="*/ 2147483647 h 1533"/>
                <a:gd name="T68" fmla="*/ 2147483647 w 1572"/>
                <a:gd name="T69" fmla="*/ 2147483647 h 1533"/>
                <a:gd name="T70" fmla="*/ 2147483647 w 1572"/>
                <a:gd name="T71" fmla="*/ 2147483647 h 1533"/>
                <a:gd name="T72" fmla="*/ 2147483647 w 1572"/>
                <a:gd name="T73" fmla="*/ 2147483647 h 1533"/>
                <a:gd name="T74" fmla="*/ 2147483647 w 1572"/>
                <a:gd name="T75" fmla="*/ 2147483647 h 1533"/>
                <a:gd name="T76" fmla="*/ 2147483647 w 1572"/>
                <a:gd name="T77" fmla="*/ 2147483647 h 1533"/>
                <a:gd name="T78" fmla="*/ 2147483647 w 1572"/>
                <a:gd name="T79" fmla="*/ 2147483647 h 1533"/>
                <a:gd name="T80" fmla="*/ 2147483647 w 1572"/>
                <a:gd name="T81" fmla="*/ 2147483647 h 1533"/>
                <a:gd name="T82" fmla="*/ 2147483647 w 1572"/>
                <a:gd name="T83" fmla="*/ 2147483647 h 15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72"/>
                <a:gd name="T127" fmla="*/ 0 h 1533"/>
                <a:gd name="T128" fmla="*/ 1572 w 1572"/>
                <a:gd name="T129" fmla="*/ 1533 h 15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72" h="1533">
                  <a:moveTo>
                    <a:pt x="251" y="228"/>
                  </a:moveTo>
                  <a:lnTo>
                    <a:pt x="567" y="0"/>
                  </a:lnTo>
                  <a:lnTo>
                    <a:pt x="717" y="40"/>
                  </a:lnTo>
                  <a:lnTo>
                    <a:pt x="790" y="113"/>
                  </a:lnTo>
                  <a:lnTo>
                    <a:pt x="1087" y="142"/>
                  </a:lnTo>
                  <a:lnTo>
                    <a:pt x="1096" y="900"/>
                  </a:lnTo>
                  <a:lnTo>
                    <a:pt x="1193" y="922"/>
                  </a:lnTo>
                  <a:lnTo>
                    <a:pt x="1238" y="1013"/>
                  </a:lnTo>
                  <a:lnTo>
                    <a:pt x="1306" y="982"/>
                  </a:lnTo>
                  <a:lnTo>
                    <a:pt x="1449" y="1188"/>
                  </a:lnTo>
                  <a:lnTo>
                    <a:pt x="1572" y="1283"/>
                  </a:lnTo>
                  <a:lnTo>
                    <a:pt x="1567" y="1365"/>
                  </a:lnTo>
                  <a:lnTo>
                    <a:pt x="1412" y="1375"/>
                  </a:lnTo>
                  <a:lnTo>
                    <a:pt x="1344" y="1124"/>
                  </a:lnTo>
                  <a:lnTo>
                    <a:pt x="855" y="876"/>
                  </a:lnTo>
                  <a:lnTo>
                    <a:pt x="868" y="954"/>
                  </a:lnTo>
                  <a:lnTo>
                    <a:pt x="758" y="1055"/>
                  </a:lnTo>
                  <a:lnTo>
                    <a:pt x="740" y="1018"/>
                  </a:lnTo>
                  <a:lnTo>
                    <a:pt x="709" y="1018"/>
                  </a:lnTo>
                  <a:lnTo>
                    <a:pt x="621" y="1228"/>
                  </a:lnTo>
                  <a:lnTo>
                    <a:pt x="348" y="1435"/>
                  </a:lnTo>
                  <a:lnTo>
                    <a:pt x="78" y="1533"/>
                  </a:lnTo>
                  <a:lnTo>
                    <a:pt x="0" y="1520"/>
                  </a:lnTo>
                  <a:lnTo>
                    <a:pt x="310" y="1343"/>
                  </a:lnTo>
                  <a:lnTo>
                    <a:pt x="348" y="1343"/>
                  </a:lnTo>
                  <a:lnTo>
                    <a:pt x="461" y="1206"/>
                  </a:lnTo>
                  <a:lnTo>
                    <a:pt x="512" y="1201"/>
                  </a:lnTo>
                  <a:lnTo>
                    <a:pt x="589" y="1097"/>
                  </a:lnTo>
                  <a:lnTo>
                    <a:pt x="562" y="1051"/>
                  </a:lnTo>
                  <a:lnTo>
                    <a:pt x="397" y="1073"/>
                  </a:lnTo>
                  <a:lnTo>
                    <a:pt x="284" y="812"/>
                  </a:lnTo>
                  <a:lnTo>
                    <a:pt x="348" y="694"/>
                  </a:lnTo>
                  <a:lnTo>
                    <a:pt x="452" y="653"/>
                  </a:lnTo>
                  <a:lnTo>
                    <a:pt x="415" y="548"/>
                  </a:lnTo>
                  <a:lnTo>
                    <a:pt x="306" y="598"/>
                  </a:lnTo>
                  <a:lnTo>
                    <a:pt x="224" y="447"/>
                  </a:lnTo>
                  <a:lnTo>
                    <a:pt x="315" y="411"/>
                  </a:lnTo>
                  <a:lnTo>
                    <a:pt x="397" y="452"/>
                  </a:lnTo>
                  <a:lnTo>
                    <a:pt x="434" y="429"/>
                  </a:lnTo>
                  <a:lnTo>
                    <a:pt x="366" y="301"/>
                  </a:lnTo>
                  <a:lnTo>
                    <a:pt x="246" y="292"/>
                  </a:lnTo>
                  <a:lnTo>
                    <a:pt x="251" y="228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j-lt"/>
              </a:endParaRPr>
            </a:p>
          </p:txBody>
        </p:sp>
        <p:sp>
          <p:nvSpPr>
            <p:cNvPr id="318" name="Shape - Alabama"/>
            <p:cNvSpPr>
              <a:spLocks noChangeAspect="1"/>
            </p:cNvSpPr>
            <p:nvPr/>
          </p:nvSpPr>
          <p:spPr bwMode="auto">
            <a:xfrm>
              <a:off x="5732462" y="3383781"/>
              <a:ext cx="509587" cy="785812"/>
            </a:xfrm>
            <a:custGeom>
              <a:avLst/>
              <a:gdLst>
                <a:gd name="T0" fmla="*/ 0 w 323"/>
                <a:gd name="T1" fmla="*/ 2147483647 h 504"/>
                <a:gd name="T2" fmla="*/ 2147483647 w 323"/>
                <a:gd name="T3" fmla="*/ 0 h 504"/>
                <a:gd name="T4" fmla="*/ 2147483647 w 323"/>
                <a:gd name="T5" fmla="*/ 2147483647 h 504"/>
                <a:gd name="T6" fmla="*/ 2147483647 w 323"/>
                <a:gd name="T7" fmla="*/ 2147483647 h 504"/>
                <a:gd name="T8" fmla="*/ 2147483647 w 323"/>
                <a:gd name="T9" fmla="*/ 2147483647 h 504"/>
                <a:gd name="T10" fmla="*/ 2147483647 w 323"/>
                <a:gd name="T11" fmla="*/ 2147483647 h 504"/>
                <a:gd name="T12" fmla="*/ 2147483647 w 323"/>
                <a:gd name="T13" fmla="*/ 2147483647 h 504"/>
                <a:gd name="T14" fmla="*/ 2147483647 w 323"/>
                <a:gd name="T15" fmla="*/ 2147483647 h 504"/>
                <a:gd name="T16" fmla="*/ 2147483647 w 323"/>
                <a:gd name="T17" fmla="*/ 2147483647 h 504"/>
                <a:gd name="T18" fmla="*/ 2147483647 w 323"/>
                <a:gd name="T19" fmla="*/ 2147483647 h 504"/>
                <a:gd name="T20" fmla="*/ 2147483647 w 323"/>
                <a:gd name="T21" fmla="*/ 2147483647 h 504"/>
                <a:gd name="T22" fmla="*/ 2147483647 w 323"/>
                <a:gd name="T23" fmla="*/ 2147483647 h 504"/>
                <a:gd name="T24" fmla="*/ 2147483647 w 323"/>
                <a:gd name="T25" fmla="*/ 2147483647 h 504"/>
                <a:gd name="T26" fmla="*/ 2147483647 w 323"/>
                <a:gd name="T27" fmla="*/ 2147483647 h 504"/>
                <a:gd name="T28" fmla="*/ 0 w 323"/>
                <a:gd name="T29" fmla="*/ 2147483647 h 5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504"/>
                <a:gd name="T47" fmla="*/ 323 w 323"/>
                <a:gd name="T48" fmla="*/ 504 h 5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504">
                  <a:moveTo>
                    <a:pt x="0" y="25"/>
                  </a:moveTo>
                  <a:lnTo>
                    <a:pt x="210" y="0"/>
                  </a:lnTo>
                  <a:lnTo>
                    <a:pt x="277" y="232"/>
                  </a:lnTo>
                  <a:lnTo>
                    <a:pt x="323" y="270"/>
                  </a:lnTo>
                  <a:lnTo>
                    <a:pt x="286" y="338"/>
                  </a:lnTo>
                  <a:lnTo>
                    <a:pt x="322" y="404"/>
                  </a:lnTo>
                  <a:lnTo>
                    <a:pt x="107" y="428"/>
                  </a:lnTo>
                  <a:lnTo>
                    <a:pt x="116" y="484"/>
                  </a:lnTo>
                  <a:lnTo>
                    <a:pt x="85" y="504"/>
                  </a:lnTo>
                  <a:lnTo>
                    <a:pt x="59" y="432"/>
                  </a:lnTo>
                  <a:lnTo>
                    <a:pt x="44" y="490"/>
                  </a:lnTo>
                  <a:lnTo>
                    <a:pt x="18" y="484"/>
                  </a:lnTo>
                  <a:lnTo>
                    <a:pt x="9" y="426"/>
                  </a:lnTo>
                  <a:lnTo>
                    <a:pt x="1" y="37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19" name="Shape - District of Columbia (star)"/>
            <p:cNvSpPr>
              <a:spLocks noChangeArrowheads="1"/>
            </p:cNvSpPr>
            <p:nvPr/>
          </p:nvSpPr>
          <p:spPr bwMode="auto">
            <a:xfrm>
              <a:off x="6859586" y="2478905"/>
              <a:ext cx="207963" cy="201612"/>
            </a:xfrm>
            <a:prstGeom prst="star5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200" b="1">
                <a:latin typeface="+mj-lt"/>
                <a:cs typeface="+mn-cs"/>
              </a:endParaRPr>
            </a:p>
          </p:txBody>
        </p:sp>
        <p:sp>
          <p:nvSpPr>
            <p:cNvPr id="320" name="Text - Wyoming"/>
            <p:cNvSpPr txBox="1">
              <a:spLocks noChangeArrowheads="1"/>
            </p:cNvSpPr>
            <p:nvPr/>
          </p:nvSpPr>
          <p:spPr bwMode="auto">
            <a:xfrm>
              <a:off x="2909886" y="20693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WY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21" name="Text - Wisconsin"/>
            <p:cNvSpPr txBox="1">
              <a:spLocks noChangeArrowheads="1"/>
            </p:cNvSpPr>
            <p:nvPr/>
          </p:nvSpPr>
          <p:spPr bwMode="auto">
            <a:xfrm>
              <a:off x="4951412" y="178358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WI*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22" name="Text - West Virginia"/>
            <p:cNvSpPr txBox="1">
              <a:spLocks noChangeArrowheads="1"/>
            </p:cNvSpPr>
            <p:nvPr/>
          </p:nvSpPr>
          <p:spPr bwMode="auto">
            <a:xfrm>
              <a:off x="6186488" y="26646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23" name="Text - Washington"/>
            <p:cNvSpPr txBox="1">
              <a:spLocks noChangeArrowheads="1"/>
            </p:cNvSpPr>
            <p:nvPr/>
          </p:nvSpPr>
          <p:spPr bwMode="auto">
            <a:xfrm>
              <a:off x="1609724" y="11660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WA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24" name="Text - Virginia"/>
            <p:cNvSpPr txBox="1">
              <a:spLocks noChangeArrowheads="1"/>
            </p:cNvSpPr>
            <p:nvPr/>
          </p:nvSpPr>
          <p:spPr bwMode="auto">
            <a:xfrm>
              <a:off x="6589712" y="27075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25" name="Text - Vermont"/>
            <p:cNvSpPr txBox="1">
              <a:spLocks noChangeArrowheads="1"/>
            </p:cNvSpPr>
            <p:nvPr/>
          </p:nvSpPr>
          <p:spPr bwMode="auto">
            <a:xfrm>
              <a:off x="6540500" y="11485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VT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26" name="Text - Utah"/>
            <p:cNvSpPr txBox="1">
              <a:spLocks noChangeArrowheads="1"/>
            </p:cNvSpPr>
            <p:nvPr/>
          </p:nvSpPr>
          <p:spPr bwMode="auto">
            <a:xfrm>
              <a:off x="2347912" y="26503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UT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27" name="Text - Texas"/>
            <p:cNvSpPr txBox="1">
              <a:spLocks noChangeArrowheads="1"/>
            </p:cNvSpPr>
            <p:nvPr/>
          </p:nvSpPr>
          <p:spPr bwMode="auto">
            <a:xfrm>
              <a:off x="3952873" y="393464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TX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28" name="Text - Tennessee"/>
            <p:cNvSpPr txBox="1">
              <a:spLocks noChangeArrowheads="1"/>
            </p:cNvSpPr>
            <p:nvPr/>
          </p:nvSpPr>
          <p:spPr bwMode="auto">
            <a:xfrm>
              <a:off x="5572124" y="31615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TN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29" name="Text - South Dakota"/>
            <p:cNvSpPr txBox="1">
              <a:spLocks noChangeArrowheads="1"/>
            </p:cNvSpPr>
            <p:nvPr/>
          </p:nvSpPr>
          <p:spPr bwMode="auto">
            <a:xfrm>
              <a:off x="3775073" y="1883593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30" name="Text - South Carolina"/>
            <p:cNvSpPr txBox="1">
              <a:spLocks noChangeArrowheads="1"/>
            </p:cNvSpPr>
            <p:nvPr/>
          </p:nvSpPr>
          <p:spPr bwMode="auto">
            <a:xfrm>
              <a:off x="6386512" y="33044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SC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31" name="Text - Rhode Island"/>
            <p:cNvSpPr txBox="1">
              <a:spLocks noChangeArrowheads="1"/>
            </p:cNvSpPr>
            <p:nvPr/>
          </p:nvSpPr>
          <p:spPr bwMode="auto">
            <a:xfrm>
              <a:off x="7799388" y="19407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RI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32" name="Text - Pennsylvania"/>
            <p:cNvSpPr txBox="1">
              <a:spLocks noChangeArrowheads="1"/>
            </p:cNvSpPr>
            <p:nvPr/>
          </p:nvSpPr>
          <p:spPr bwMode="auto">
            <a:xfrm>
              <a:off x="6442075" y="2145531"/>
              <a:ext cx="8350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PA*</a:t>
              </a:r>
              <a:endParaRPr lang="en-US" sz="1200" b="1" baseline="30000" dirty="0">
                <a:latin typeface="+mj-lt"/>
                <a:cs typeface="Times New Roman" charset="0"/>
              </a:endParaRPr>
            </a:p>
          </p:txBody>
        </p:sp>
        <p:sp>
          <p:nvSpPr>
            <p:cNvPr id="333" name="Text - Oregon"/>
            <p:cNvSpPr txBox="1">
              <a:spLocks noChangeArrowheads="1"/>
            </p:cNvSpPr>
            <p:nvPr/>
          </p:nvSpPr>
          <p:spPr bwMode="auto">
            <a:xfrm>
              <a:off x="1168398" y="1610543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OR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34" name="Text - Oklahoma"/>
            <p:cNvSpPr txBox="1">
              <a:spLocks noChangeArrowheads="1"/>
            </p:cNvSpPr>
            <p:nvPr/>
          </p:nvSpPr>
          <p:spPr bwMode="auto">
            <a:xfrm>
              <a:off x="4133848" y="33155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OK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35" name="Text - Ohio"/>
            <p:cNvSpPr txBox="1">
              <a:spLocks noChangeArrowheads="1"/>
            </p:cNvSpPr>
            <p:nvPr/>
          </p:nvSpPr>
          <p:spPr bwMode="auto">
            <a:xfrm>
              <a:off x="5870573" y="2361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OH</a:t>
              </a:r>
              <a:endParaRPr lang="en-US" sz="1200" b="1" baseline="30000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36" name="Text - North Dakota"/>
            <p:cNvSpPr txBox="1">
              <a:spLocks noChangeArrowheads="1"/>
            </p:cNvSpPr>
            <p:nvPr/>
          </p:nvSpPr>
          <p:spPr bwMode="auto">
            <a:xfrm>
              <a:off x="3752849" y="13867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ND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37" name="Text - North Carolina"/>
            <p:cNvSpPr txBox="1">
              <a:spLocks noChangeArrowheads="1"/>
            </p:cNvSpPr>
            <p:nvPr/>
          </p:nvSpPr>
          <p:spPr bwMode="auto">
            <a:xfrm>
              <a:off x="6550023" y="30107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NC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38" name="Text - New York"/>
            <p:cNvSpPr txBox="1">
              <a:spLocks noChangeArrowheads="1"/>
            </p:cNvSpPr>
            <p:nvPr/>
          </p:nvSpPr>
          <p:spPr bwMode="auto">
            <a:xfrm>
              <a:off x="6686549" y="17597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39" name="Text - New Mexico"/>
            <p:cNvSpPr txBox="1">
              <a:spLocks noChangeArrowheads="1"/>
            </p:cNvSpPr>
            <p:nvPr/>
          </p:nvSpPr>
          <p:spPr bwMode="auto">
            <a:xfrm>
              <a:off x="2982912" y="34250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NM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40" name="Text - New Jersey"/>
            <p:cNvSpPr txBox="1">
              <a:spLocks noChangeArrowheads="1"/>
            </p:cNvSpPr>
            <p:nvPr/>
          </p:nvSpPr>
          <p:spPr bwMode="auto">
            <a:xfrm>
              <a:off x="7365999" y="2206073"/>
              <a:ext cx="77787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NJ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41" name="Text - New Hampshire"/>
            <p:cNvSpPr txBox="1">
              <a:spLocks noChangeArrowheads="1"/>
            </p:cNvSpPr>
            <p:nvPr/>
          </p:nvSpPr>
          <p:spPr bwMode="auto">
            <a:xfrm>
              <a:off x="7494588" y="1300981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NH</a:t>
              </a:r>
              <a:endParaRPr lang="en-US" sz="1200" b="1" baseline="30000" dirty="0">
                <a:latin typeface="+mj-lt"/>
                <a:cs typeface="Times New Roman" charset="0"/>
              </a:endParaRPr>
            </a:p>
          </p:txBody>
        </p:sp>
        <p:sp>
          <p:nvSpPr>
            <p:cNvPr id="342" name="Text - Nevada"/>
            <p:cNvSpPr txBox="1">
              <a:spLocks noChangeArrowheads="1"/>
            </p:cNvSpPr>
            <p:nvPr/>
          </p:nvSpPr>
          <p:spPr bwMode="auto">
            <a:xfrm>
              <a:off x="1476374" y="2519751"/>
              <a:ext cx="1219200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NV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43" name="Text - Nebraska"/>
            <p:cNvSpPr txBox="1">
              <a:spLocks noChangeArrowheads="1"/>
            </p:cNvSpPr>
            <p:nvPr/>
          </p:nvSpPr>
          <p:spPr bwMode="auto">
            <a:xfrm>
              <a:off x="3827461" y="234555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NE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44" name="Text - Montana"/>
            <p:cNvSpPr txBox="1">
              <a:spLocks noChangeArrowheads="1"/>
            </p:cNvSpPr>
            <p:nvPr/>
          </p:nvSpPr>
          <p:spPr bwMode="auto">
            <a:xfrm>
              <a:off x="2763837" y="13581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45" name="Text - Missouri"/>
            <p:cNvSpPr txBox="1">
              <a:spLocks noChangeArrowheads="1"/>
            </p:cNvSpPr>
            <p:nvPr/>
          </p:nvSpPr>
          <p:spPr bwMode="auto">
            <a:xfrm>
              <a:off x="4781548" y="28583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MO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46" name="Text - Mississippi"/>
            <p:cNvSpPr txBox="1">
              <a:spLocks noChangeArrowheads="1"/>
            </p:cNvSpPr>
            <p:nvPr/>
          </p:nvSpPr>
          <p:spPr bwMode="auto">
            <a:xfrm>
              <a:off x="5156198" y="36346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MS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47" name="Text - Minnesota"/>
            <p:cNvSpPr txBox="1">
              <a:spLocks noChangeArrowheads="1"/>
            </p:cNvSpPr>
            <p:nvPr/>
          </p:nvSpPr>
          <p:spPr bwMode="auto">
            <a:xfrm>
              <a:off x="4173536" y="14343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MN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48" name="Text - Michigan"/>
            <p:cNvSpPr txBox="1">
              <a:spLocks noChangeArrowheads="1"/>
            </p:cNvSpPr>
            <p:nvPr/>
          </p:nvSpPr>
          <p:spPr bwMode="auto">
            <a:xfrm>
              <a:off x="5614988" y="193439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MI*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49" name="Text - Massachusetts"/>
            <p:cNvSpPr txBox="1">
              <a:spLocks noChangeArrowheads="1"/>
            </p:cNvSpPr>
            <p:nvPr/>
          </p:nvSpPr>
          <p:spPr bwMode="auto">
            <a:xfrm>
              <a:off x="7669212" y="1712144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50" name="Text - Maryland"/>
            <p:cNvSpPr txBox="1">
              <a:spLocks noChangeArrowheads="1"/>
            </p:cNvSpPr>
            <p:nvPr/>
          </p:nvSpPr>
          <p:spPr bwMode="auto">
            <a:xfrm>
              <a:off x="7372349" y="2520181"/>
              <a:ext cx="671513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MD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51" name="Text - Maine"/>
            <p:cNvSpPr txBox="1">
              <a:spLocks noChangeArrowheads="1"/>
            </p:cNvSpPr>
            <p:nvPr/>
          </p:nvSpPr>
          <p:spPr bwMode="auto">
            <a:xfrm>
              <a:off x="7170737" y="1024756"/>
              <a:ext cx="936625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ME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52" name="Text - Louisiana"/>
            <p:cNvSpPr txBox="1">
              <a:spLocks noChangeArrowheads="1"/>
            </p:cNvSpPr>
            <p:nvPr/>
          </p:nvSpPr>
          <p:spPr bwMode="auto">
            <a:xfrm>
              <a:off x="4843461" y="3901257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LA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53" name="Text - Kentucky"/>
            <p:cNvSpPr txBox="1">
              <a:spLocks noChangeArrowheads="1"/>
            </p:cNvSpPr>
            <p:nvPr/>
          </p:nvSpPr>
          <p:spPr bwMode="auto">
            <a:xfrm>
              <a:off x="5749923" y="28710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KY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54" name="Text - Kansas"/>
            <p:cNvSpPr txBox="1">
              <a:spLocks noChangeArrowheads="1"/>
            </p:cNvSpPr>
            <p:nvPr/>
          </p:nvSpPr>
          <p:spPr bwMode="auto">
            <a:xfrm>
              <a:off x="3995737" y="283768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KS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55" name="Text - Iowa"/>
            <p:cNvSpPr txBox="1">
              <a:spLocks noChangeArrowheads="1"/>
            </p:cNvSpPr>
            <p:nvPr/>
          </p:nvSpPr>
          <p:spPr bwMode="auto">
            <a:xfrm>
              <a:off x="4567237" y="2245543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IA*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56" name="Text - Indiana"/>
            <p:cNvSpPr txBox="1">
              <a:spLocks noChangeArrowheads="1"/>
            </p:cNvSpPr>
            <p:nvPr/>
          </p:nvSpPr>
          <p:spPr bwMode="auto">
            <a:xfrm>
              <a:off x="5491161" y="2488431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IN*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57" name="Text - Illinois"/>
            <p:cNvSpPr txBox="1">
              <a:spLocks noChangeArrowheads="1"/>
            </p:cNvSpPr>
            <p:nvPr/>
          </p:nvSpPr>
          <p:spPr bwMode="auto">
            <a:xfrm>
              <a:off x="5091112" y="2501131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IL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58" name="Text - Idaho"/>
            <p:cNvSpPr txBox="1">
              <a:spLocks noChangeArrowheads="1"/>
            </p:cNvSpPr>
            <p:nvPr/>
          </p:nvSpPr>
          <p:spPr bwMode="auto">
            <a:xfrm>
              <a:off x="2168523" y="1905818"/>
              <a:ext cx="693739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ID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59" name="Text - Hawaii"/>
            <p:cNvSpPr txBox="1">
              <a:spLocks noChangeArrowheads="1"/>
            </p:cNvSpPr>
            <p:nvPr/>
          </p:nvSpPr>
          <p:spPr bwMode="auto">
            <a:xfrm>
              <a:off x="2654302" y="4399782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HI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60" name="Text - Georgia"/>
            <p:cNvSpPr txBox="1">
              <a:spLocks noChangeArrowheads="1"/>
            </p:cNvSpPr>
            <p:nvPr/>
          </p:nvSpPr>
          <p:spPr bwMode="auto">
            <a:xfrm>
              <a:off x="6091237" y="3609206"/>
              <a:ext cx="693737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GA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61" name="Text - Florida"/>
            <p:cNvSpPr txBox="1">
              <a:spLocks noChangeArrowheads="1"/>
            </p:cNvSpPr>
            <p:nvPr/>
          </p:nvSpPr>
          <p:spPr bwMode="auto">
            <a:xfrm>
              <a:off x="6450012" y="419816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FL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62" name="Text - District of Columbia"/>
            <p:cNvSpPr txBox="1">
              <a:spLocks noChangeArrowheads="1"/>
            </p:cNvSpPr>
            <p:nvPr/>
          </p:nvSpPr>
          <p:spPr bwMode="auto">
            <a:xfrm>
              <a:off x="7334249" y="2779769"/>
              <a:ext cx="628650" cy="276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eaLnBrk="0" hangingPunct="0"/>
              <a:r>
                <a:rPr lang="en-US" sz="1200" b="1" dirty="0" smtClean="0">
                  <a:latin typeface="+mj-lt"/>
                  <a:cs typeface="Times New Roman" charset="0"/>
                </a:rPr>
                <a:t>  DC  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63" name="Text - Delaware"/>
            <p:cNvSpPr txBox="1">
              <a:spLocks noChangeArrowheads="1"/>
            </p:cNvSpPr>
            <p:nvPr/>
          </p:nvSpPr>
          <p:spPr bwMode="auto">
            <a:xfrm>
              <a:off x="7229475" y="2367781"/>
              <a:ext cx="9366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 smtClean="0">
                  <a:latin typeface="+mj-lt"/>
                  <a:cs typeface="Times New Roman" charset="0"/>
                </a:rPr>
                <a:t>DE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64" name="Text - Connecticut"/>
            <p:cNvSpPr txBox="1">
              <a:spLocks noChangeArrowheads="1"/>
            </p:cNvSpPr>
            <p:nvPr/>
          </p:nvSpPr>
          <p:spPr bwMode="auto">
            <a:xfrm>
              <a:off x="7380287" y="2007418"/>
              <a:ext cx="746125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CT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65" name="Text - Colorado"/>
            <p:cNvSpPr txBox="1">
              <a:spLocks noChangeArrowheads="1"/>
            </p:cNvSpPr>
            <p:nvPr/>
          </p:nvSpPr>
          <p:spPr bwMode="auto">
            <a:xfrm>
              <a:off x="2835274" y="2628131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CO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66" name="Text - California"/>
            <p:cNvSpPr txBox="1">
              <a:spLocks noChangeArrowheads="1"/>
            </p:cNvSpPr>
            <p:nvPr/>
          </p:nvSpPr>
          <p:spPr bwMode="auto">
            <a:xfrm>
              <a:off x="1031874" y="2758306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CA</a:t>
              </a:r>
              <a:endParaRPr lang="en-US" sz="1200" b="1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67" name="Text - Arkansas"/>
            <p:cNvSpPr txBox="1">
              <a:spLocks noChangeArrowheads="1"/>
            </p:cNvSpPr>
            <p:nvPr/>
          </p:nvSpPr>
          <p:spPr bwMode="auto">
            <a:xfrm>
              <a:off x="4784724" y="3328218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AR*</a:t>
              </a:r>
              <a:endParaRPr lang="en-US" sz="1200" b="1" baseline="30000" dirty="0">
                <a:solidFill>
                  <a:schemeClr val="bg1"/>
                </a:solidFill>
                <a:latin typeface="+mj-lt"/>
                <a:cs typeface="Times New Roman" charset="0"/>
              </a:endParaRPr>
            </a:p>
          </p:txBody>
        </p:sp>
        <p:sp>
          <p:nvSpPr>
            <p:cNvPr id="368" name="Text - Arizona"/>
            <p:cNvSpPr txBox="1">
              <a:spLocks noChangeArrowheads="1"/>
            </p:cNvSpPr>
            <p:nvPr/>
          </p:nvSpPr>
          <p:spPr bwMode="auto">
            <a:xfrm>
              <a:off x="1946273" y="3290595"/>
              <a:ext cx="1219200" cy="34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  <a:cs typeface="Times New Roman" charset="0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+mj-lt"/>
                  <a:cs typeface="Times New Roman" charset="0"/>
                </a:rPr>
                <a:t>AZ</a:t>
              </a:r>
            </a:p>
          </p:txBody>
        </p:sp>
        <p:sp>
          <p:nvSpPr>
            <p:cNvPr id="369" name="Text - Alaska"/>
            <p:cNvSpPr txBox="1">
              <a:spLocks noChangeArrowheads="1"/>
            </p:cNvSpPr>
            <p:nvPr/>
          </p:nvSpPr>
          <p:spPr bwMode="auto">
            <a:xfrm>
              <a:off x="917576" y="3834632"/>
              <a:ext cx="1219200" cy="406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/>
              </a:r>
              <a:br>
                <a:rPr lang="en-US" sz="1200" b="1" dirty="0">
                  <a:latin typeface="+mj-lt"/>
                  <a:cs typeface="Times New Roman" charset="0"/>
                </a:rPr>
              </a:br>
              <a:r>
                <a:rPr lang="en-US" sz="1200" b="1" dirty="0" smtClean="0">
                  <a:latin typeface="+mj-lt"/>
                  <a:cs typeface="Times New Roman" charset="0"/>
                </a:rPr>
                <a:t>AK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70" name="Text - Alabama"/>
            <p:cNvSpPr txBox="1">
              <a:spLocks noChangeArrowheads="1"/>
            </p:cNvSpPr>
            <p:nvPr/>
          </p:nvSpPr>
          <p:spPr bwMode="auto">
            <a:xfrm>
              <a:off x="5572124" y="3621906"/>
              <a:ext cx="692151" cy="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1200" b="1" dirty="0">
                  <a:latin typeface="+mj-lt"/>
                  <a:cs typeface="Times New Roman" charset="0"/>
                </a:rPr>
                <a:t> </a:t>
              </a:r>
              <a:r>
                <a:rPr lang="en-US" sz="1200" b="1" dirty="0" smtClean="0">
                  <a:latin typeface="+mj-lt"/>
                  <a:cs typeface="Times New Roman" charset="0"/>
                </a:rPr>
                <a:t>AL</a:t>
              </a:r>
              <a:endParaRPr lang="en-US" sz="1200" b="1" dirty="0">
                <a:latin typeface="+mj-lt"/>
                <a:cs typeface="Times New Roman" charset="0"/>
              </a:endParaRPr>
            </a:p>
          </p:txBody>
        </p:sp>
        <p:sp>
          <p:nvSpPr>
            <p:cNvPr id="371" name="Line - Vermont"/>
            <p:cNvSpPr>
              <a:spLocks noChangeShapeType="1"/>
            </p:cNvSpPr>
            <p:nvPr/>
          </p:nvSpPr>
          <p:spPr bwMode="auto">
            <a:xfrm>
              <a:off x="7043736" y="1356542"/>
              <a:ext cx="20796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2" name="Line - Rhode Island"/>
            <p:cNvSpPr>
              <a:spLocks noChangeShapeType="1"/>
            </p:cNvSpPr>
            <p:nvPr/>
          </p:nvSpPr>
          <p:spPr bwMode="auto">
            <a:xfrm>
              <a:off x="7582708" y="1989957"/>
              <a:ext cx="26670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3" name="Line - New Jersey"/>
            <p:cNvSpPr>
              <a:spLocks noChangeShapeType="1"/>
            </p:cNvSpPr>
            <p:nvPr/>
          </p:nvSpPr>
          <p:spPr bwMode="auto">
            <a:xfrm flipV="1">
              <a:off x="7269162" y="22915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4" name="Line - New Hampshire"/>
            <p:cNvSpPr>
              <a:spLocks noChangeShapeType="1"/>
            </p:cNvSpPr>
            <p:nvPr/>
          </p:nvSpPr>
          <p:spPr bwMode="auto">
            <a:xfrm flipV="1">
              <a:off x="7416799" y="1628006"/>
              <a:ext cx="360363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5" name="Line - Massachusetts"/>
            <p:cNvSpPr>
              <a:spLocks noChangeShapeType="1"/>
            </p:cNvSpPr>
            <p:nvPr/>
          </p:nvSpPr>
          <p:spPr bwMode="auto">
            <a:xfrm flipV="1">
              <a:off x="7554911" y="1834380"/>
              <a:ext cx="41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6" name="Line - Maryland"/>
            <p:cNvSpPr>
              <a:spLocks noChangeShapeType="1"/>
            </p:cNvSpPr>
            <p:nvPr/>
          </p:nvSpPr>
          <p:spPr bwMode="auto">
            <a:xfrm flipV="1">
              <a:off x="7227887" y="2624955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7" name="Line - Hawaii"/>
            <p:cNvSpPr>
              <a:spLocks noChangeShapeType="1"/>
            </p:cNvSpPr>
            <p:nvPr/>
          </p:nvSpPr>
          <p:spPr bwMode="auto">
            <a:xfrm flipH="1" flipV="1">
              <a:off x="2690813" y="4455344"/>
              <a:ext cx="268288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8" name="Line - District of Columbia"/>
            <p:cNvSpPr>
              <a:spLocks noChangeShapeType="1"/>
            </p:cNvSpPr>
            <p:nvPr/>
          </p:nvSpPr>
          <p:spPr bwMode="auto">
            <a:xfrm flipH="1" flipV="1">
              <a:off x="7000077" y="2605904"/>
              <a:ext cx="440535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79" name="Line - Delaware"/>
            <p:cNvSpPr>
              <a:spLocks noChangeShapeType="1"/>
            </p:cNvSpPr>
            <p:nvPr/>
          </p:nvSpPr>
          <p:spPr bwMode="auto">
            <a:xfrm flipV="1">
              <a:off x="7221537" y="2520180"/>
              <a:ext cx="263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  <p:sp>
          <p:nvSpPr>
            <p:cNvPr id="380" name="Line - Connecticut"/>
            <p:cNvSpPr>
              <a:spLocks noChangeShapeType="1"/>
            </p:cNvSpPr>
            <p:nvPr/>
          </p:nvSpPr>
          <p:spPr bwMode="auto">
            <a:xfrm>
              <a:off x="7407274" y="2002655"/>
              <a:ext cx="217488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 b="1">
                <a:latin typeface="+mj-lt"/>
              </a:endParaRPr>
            </a:p>
          </p:txBody>
        </p:sp>
      </p:grpSp>
      <p:sp>
        <p:nvSpPr>
          <p:cNvPr id="395" name="Text Box 135"/>
          <p:cNvSpPr txBox="1">
            <a:spLocks noChangeArrowheads="1"/>
          </p:cNvSpPr>
          <p:nvPr/>
        </p:nvSpPr>
        <p:spPr bwMode="auto">
          <a:xfrm>
            <a:off x="4751333" y="5410200"/>
            <a:ext cx="416139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Implementing Expansion in 2014 (26 States including DC)</a:t>
            </a:r>
            <a:endParaRPr lang="en-US" sz="13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96" name="Text Box 136"/>
          <p:cNvSpPr txBox="1">
            <a:spLocks noChangeArrowheads="1"/>
          </p:cNvSpPr>
          <p:nvPr/>
        </p:nvSpPr>
        <p:spPr bwMode="auto">
          <a:xfrm>
            <a:off x="4756734" y="5638800"/>
            <a:ext cx="44634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Seeking to Move Forward with Expansion post-2014 (2 States)</a:t>
            </a:r>
            <a:endParaRPr lang="en-US" sz="13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97" name="Text Box 135"/>
          <p:cNvSpPr txBox="1">
            <a:spLocks noChangeArrowheads="1"/>
          </p:cNvSpPr>
          <p:nvPr/>
        </p:nvSpPr>
        <p:spPr bwMode="auto">
          <a:xfrm>
            <a:off x="4756734" y="5879812"/>
            <a:ext cx="32390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Not Moving Forward at this Time (23 States)</a:t>
            </a:r>
            <a:endParaRPr lang="en-US" sz="1300" b="1" dirty="0">
              <a:solidFill>
                <a:srgbClr val="00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98" name="Text Placeholder 142"/>
          <p:cNvSpPr txBox="1">
            <a:spLocks/>
          </p:cNvSpPr>
          <p:nvPr/>
        </p:nvSpPr>
        <p:spPr>
          <a:xfrm>
            <a:off x="100327" y="6324600"/>
            <a:ext cx="8365810" cy="54864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100" dirty="0" smtClean="0"/>
          </a:p>
          <a:p>
            <a:r>
              <a:rPr lang="en-US" sz="1100" dirty="0" smtClean="0"/>
              <a:t>SOURCES: State decisions on the Medicaid expansion as of December 11, 2013. Based on data from CMS, available at: </a:t>
            </a:r>
            <a:r>
              <a:rPr lang="en-US" sz="1100" dirty="0" smtClean="0">
                <a:hlinkClick r:id="rId3"/>
              </a:rPr>
              <a:t>http://medicaid.gov/AffordableCareAct/Medicaid-Moving-Forward-2014/Medicaid-and-CHIP-Eligibility-Levels/medicaid-chip-eligibility-levels.html</a:t>
            </a:r>
            <a:r>
              <a:rPr lang="en-US" sz="1100" dirty="0" smtClean="0"/>
              <a:t>. Data have been updated to reflect more recent activity.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533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 Kaiser Family Foundation, </a:t>
            </a:r>
            <a:r>
              <a:rPr lang="en-US" b="1" dirty="0" smtClean="0">
                <a:hlinkClick r:id="rId2"/>
              </a:rPr>
              <a:t>Health Reform: Implications for Women’s Access to Coverage and Care</a:t>
            </a:r>
            <a:r>
              <a:rPr lang="en-US" b="1" dirty="0" smtClean="0"/>
              <a:t>, </a:t>
            </a:r>
            <a:r>
              <a:rPr lang="en-US" dirty="0" smtClean="0"/>
              <a:t>2013.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ACA Makes Many Insurance Reforms Affecting Women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84103"/>
              </p:ext>
            </p:extLst>
          </p:nvPr>
        </p:nvGraphicFramePr>
        <p:xfrm>
          <a:off x="228600" y="685800"/>
          <a:ext cx="8686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alibri" pitchFamily="34" charset="0"/>
                          <a:cs typeface="Meta Offc Pro"/>
                        </a:rPr>
                        <a:t>Before ACA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After</a:t>
                      </a:r>
                      <a:r>
                        <a:rPr lang="en-US" sz="2800" baseline="0" dirty="0" smtClean="0"/>
                        <a:t> ACA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uniform  national policy regarding dependent coverage age limits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Dependent coverage extended to age 26, Uninsured rate for women 19-25 fell from 30% in 2009 to 25% in 2012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46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Pregnancy and</a:t>
                      </a:r>
                      <a:r>
                        <a:rPr lang="en-US" baseline="0" dirty="0" smtClean="0"/>
                        <a:t> history of domestic violence could be considered pre-existing conditions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pre-existing condition exclusions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46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Individual insurance plans could charge higher</a:t>
                      </a:r>
                      <a:r>
                        <a:rPr lang="en-US" baseline="0" dirty="0" smtClean="0"/>
                        <a:t> premiums to women.  Many did.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Plans are no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longer permitted to use gender to determine premiums: gender-rating banned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972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insurance plans typically excluded maternity care, considered pregnancy a “pre-ex”, or required costly riders for coverage.  Only employer plans required to cover maternity care.  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Individually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purchased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plans and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employer-based plans include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maternity care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46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Plans</a:t>
                      </a:r>
                      <a:r>
                        <a:rPr lang="en-US" baseline="0" dirty="0" smtClean="0"/>
                        <a:t> were not required to cover preventive services without cost sharing.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new plans must cover recommended preventive services without cost-sharing.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2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61120" cy="4983480"/>
          </a:xfrm>
        </p:spPr>
        <p:txBody>
          <a:bodyPr rtlCol="0">
            <a:noAutofit/>
          </a:bodyPr>
          <a:lstStyle/>
          <a:p>
            <a:pPr marL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smtClean="0"/>
              <a:t>Includes</a:t>
            </a:r>
            <a:r>
              <a:rPr lang="en-US" sz="2800" dirty="0" smtClean="0">
                <a:solidFill>
                  <a:schemeClr val="tx1"/>
                </a:solidFill>
              </a:rPr>
              <a:t>:  </a:t>
            </a:r>
          </a:p>
          <a:p>
            <a:pPr marL="1085850"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Self-insured employer plans (ERISA plans)</a:t>
            </a:r>
          </a:p>
          <a:p>
            <a:pPr marL="1085850"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 smtClean="0"/>
              <a:t>Individual insurance plans (plans purchased by individuals) </a:t>
            </a:r>
          </a:p>
          <a:p>
            <a:pPr marL="1085850"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Small and Large group plans (plans employers buy for workers)</a:t>
            </a:r>
          </a:p>
          <a:p>
            <a:pPr marL="1085850"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 smtClean="0"/>
              <a:t>Plans that are “grandfathered” are exempt</a:t>
            </a:r>
          </a:p>
          <a:p>
            <a:pPr marL="1085850" lvl="1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marL="68580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800" dirty="0" smtClean="0"/>
              <a:t>Requirement also applies to plans that are available in the state Marketplaces because preventive services are considered an Essential Health Benefit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" y="304800"/>
            <a:ext cx="8961120" cy="91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ACA  requires all “new” private plans to cover preventive services</a:t>
            </a:r>
          </a:p>
        </p:txBody>
      </p:sp>
    </p:spTree>
    <p:extLst>
      <p:ext uri="{BB962C8B-B14F-4D97-AF65-F5344CB8AC3E}">
        <p14:creationId xmlns:p14="http://schemas.microsoft.com/office/powerpoint/2010/main" val="28010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152194"/>
              </p:ext>
            </p:extLst>
          </p:nvPr>
        </p:nvGraphicFramePr>
        <p:xfrm>
          <a:off x="76200" y="506800"/>
          <a:ext cx="8958579" cy="5643309"/>
        </p:xfrm>
        <a:graphic>
          <a:graphicData uri="http://schemas.openxmlformats.org/drawingml/2006/table">
            <a:tbl>
              <a:tblPr/>
              <a:tblGrid>
                <a:gridCol w="1494179"/>
                <a:gridCol w="1477621"/>
                <a:gridCol w="1143000"/>
                <a:gridCol w="1499244"/>
                <a:gridCol w="1791716"/>
                <a:gridCol w="1552819"/>
              </a:tblGrid>
              <a:tr h="449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Cancer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Chronic Conditions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Vaccines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Healthy Behaviors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Pregnancy</a:t>
                      </a: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Reproductive and Sexual Health</a:t>
                      </a: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08514">
                <a:tc>
                  <a:txBody>
                    <a:bodyPr/>
                    <a:lstStyle/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Breast Cancer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Mammography for women 40+*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Genetic (BRCA) screening and counseling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Preventive medication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Cervical Cancer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‒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Pap testing (women 21+ )</a:t>
                      </a:r>
                    </a:p>
                    <a:p>
                      <a:pPr marL="182880" marR="0" lvl="0" indent="-18288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‒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High-risk HPV DNA testing 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♀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5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Colorectal Cancer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One of following: fecal occult blood testing, colonoscopy, sigmoidoscopy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Cardiovascular health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Hypertension screening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Lipid disorders screenings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Aspirin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2 Diabetes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(adults w/ elevated blood pressure)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Depression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(adults, when follow up supports available)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Osteoporosis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(all women 65+, women 60+ at high risk)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Obesity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 (all adults)</a:t>
                      </a:r>
                      <a:b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Counseling and behavioral interventions (obese adults)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Td booster, </a:t>
                      </a:r>
                      <a:r>
                        <a:rPr kumimoji="0" lang="en-US" sz="11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Tdap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MMR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2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Meningococcal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Hepatitis A, B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Pneumococcal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Zoster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Influenza,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Varicella</a:t>
                      </a: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HPV (women and men 19-26)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Alcohol misuse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and counseling (all adults)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Diet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counseling (adults w/high cholesterol, CVD risk factors, diet-related chronic disease)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Tobacco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counseling and cessation interventions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E1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(all adults)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Interpersonal and domestic violence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and counseling (women 18-64)</a:t>
                      </a:r>
                      <a:r>
                        <a:rPr kumimoji="0" lang="en-US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♀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Well-woman visits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(women 18-64) </a:t>
                      </a:r>
                      <a:r>
                        <a:rPr kumimoji="0" lang="en-US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♀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Tobacco and cessation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interventions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Alcohol misuse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screening/counseling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Rh incompatibility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Gestational diabetes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screenings</a:t>
                      </a:r>
                      <a:r>
                        <a:rPr kumimoji="0" lang="en-US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♀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24-28 weeks gestation 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First prenatal visit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(women at high risk for diabetes)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Screenings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Hepatitis B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Chlamydia (&lt;24, hi risk)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Gonorrhea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Syphilis</a:t>
                      </a:r>
                    </a:p>
                    <a:p>
                      <a:pPr marL="201168" marR="0" lvl="0" indent="-20116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Bacteriurea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Folic acid supplements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(women w/repro capacity)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Iron deficiency anemia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US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Breastfeeding supports,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⁻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counseling , consultations  and equipment rental</a:t>
                      </a:r>
                      <a:r>
                        <a:rPr kumimoji="0" lang="en-US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♀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 and HIV counseling 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(adults at high risk; 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all sexually-active women</a:t>
                      </a:r>
                      <a:r>
                        <a:rPr kumimoji="0" lang="en-US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♀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Screenings: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Chlamydia (sexually active women </a:t>
                      </a:r>
                      <a:r>
                        <a:rPr kumimoji="0" lang="en-US" sz="105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&lt;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24y/o, older women at high risk)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Gonorrhea (sexually active women at high risk)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⁻"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Syphilis (adults at high risk)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⁻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HIV (adults at high risk; all sexually active women</a:t>
                      </a:r>
                      <a:r>
                        <a:rPr kumimoji="0" lang="en-US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♀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Contraception</a:t>
                      </a:r>
                      <a:r>
                        <a:rPr kumimoji="0" lang="en-US" sz="105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(women w/repro capacity) </a:t>
                      </a:r>
                      <a:r>
                        <a:rPr kumimoji="0" lang="en-US" sz="105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♀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All FDA approved methods as prescribed,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Sterilization procedures</a:t>
                      </a:r>
                    </a:p>
                    <a:p>
                      <a:pPr marL="109728" marR="0" lvl="0" indent="-109728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⁻"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Patient education and counseling </a:t>
                      </a:r>
                    </a:p>
                  </a:txBody>
                  <a:tcPr marL="71099" marR="710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" y="76200"/>
            <a:ext cx="8961120" cy="457200"/>
          </a:xfrm>
        </p:spPr>
        <p:txBody>
          <a:bodyPr/>
          <a:lstStyle/>
          <a:p>
            <a:pPr algn="l" eaLnBrk="1" hangingPunct="1"/>
            <a:r>
              <a:rPr lang="en-US" sz="2000" b="1" dirty="0" smtClean="0">
                <a:solidFill>
                  <a:schemeClr val="tx1"/>
                </a:solidFill>
              </a:rPr>
              <a:t>Adult Preventive Services to be Covered by Private Plans Without Cost Sharing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" y="6174937"/>
            <a:ext cx="859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u="none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SOURCE:</a:t>
            </a:r>
            <a:r>
              <a:rPr lang="en-US" sz="900" u="none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U.S. DHHS, “Recommended Preventive Services.” Available at http://www.healthcare.gov/center/regulations/prevention/recommendations.html.  </a:t>
            </a:r>
            <a:endParaRPr lang="en-US" sz="900" u="non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u="none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900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information about each of the services in this table, including details on periodicity, risk factors, and specific test and procedures are available at the following websites: </a:t>
            </a:r>
            <a:endParaRPr lang="en-US" sz="900" u="non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u="none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USPSTF</a:t>
            </a:r>
            <a:r>
              <a:rPr lang="en-US" sz="900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2"/>
              </a:rPr>
              <a:t>http://www.uspreventiveservicestaskforce.org/recommendations.htm</a:t>
            </a:r>
            <a:r>
              <a:rPr lang="en-US" sz="900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900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900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ACIP:  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http://www.cdc.gov/vaccines/pubs/ACIP-list.htm#comp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900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HRSA Women’s Preventive Services:  </a:t>
            </a:r>
            <a:r>
              <a:rPr 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http://www.hrsa.gov/womensguidelines</a:t>
            </a:r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/</a:t>
            </a:r>
            <a:endParaRPr lang="en-US" sz="900" u="none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1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495e426-f62d-40f6-88ac-ee0b2b344fb3"/>
  <p:tag name="ANNOTATION_TYPE_1" val="0"/>
  <p:tag name="ANNOTATION_START_1" val="1.6"/>
  <p:tag name="ANNOTATION_END_1" val="18.6"/>
  <p:tag name="ANNOTATION_TOP_1" val="93.2"/>
  <p:tag name="ANNOTATION_LEFT_1" val="46.2"/>
  <p:tag name="ANNOTATION_WIDTH_1" val="89.9"/>
  <p:tag name="ANNOTATION_HEIGHT_1" val="89.6"/>
  <p:tag name="ANNOTATION_ANIMATION_1" val="2"/>
  <p:tag name="ANNOTATION_ROTATION_1" val="0"/>
  <p:tag name="ANNOTATION_SUB_TYPE_1" val="1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18.6"/>
  <p:tag name="ANNOTATION_END_2" val="24.6"/>
  <p:tag name="ANNOTATION_TOP_2" val="196.0"/>
  <p:tag name="ANNOTATION_LEFT_2" val="74.3"/>
  <p:tag name="ANNOTATION_WIDTH_2" val="89.9"/>
  <p:tag name="ANNOTATION_HEIGHT_2" val="89.6"/>
  <p:tag name="ANNOTATION_ANIMATION_2" val="2"/>
  <p:tag name="ANNOTATION_ROTATION_2" val="0"/>
  <p:tag name="ANNOTATION_SUB_TYPE_2" val="5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24.6"/>
  <p:tag name="ANNOTATION_END_3" val="28.1"/>
  <p:tag name="ANNOTATION_TOP_3" val="216.9"/>
  <p:tag name="ANNOTATION_LEFT_3" val="73.7"/>
  <p:tag name="ANNOTATION_WIDTH_3" val="89.9"/>
  <p:tag name="ANNOTATION_HEIGHT_3" val="89.6"/>
  <p:tag name="ANNOTATION_ANIMATION_3" val="2"/>
  <p:tag name="ANNOTATION_ROTATION_3" val="0"/>
  <p:tag name="ANNOTATION_SUB_TYPE_3" val="5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28.1"/>
  <p:tag name="ANNOTATION_END_4" val="33.3"/>
  <p:tag name="ANNOTATION_TOP_4" val="236.6"/>
  <p:tag name="ANNOTATION_LEFT_4" val="74.3"/>
  <p:tag name="ANNOTATION_WIDTH_4" val="89.9"/>
  <p:tag name="ANNOTATION_HEIGHT_4" val="89.6"/>
  <p:tag name="ANNOTATION_ANIMATION_4" val="2"/>
  <p:tag name="ANNOTATION_ROTATION_4" val="0"/>
  <p:tag name="ANNOTATION_SUB_TYPE_4" val="5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TYPE_5" val="0"/>
  <p:tag name="ANNOTATION_START_5" val="33.3"/>
  <p:tag name="ANNOTATION_END_5" val="39.0"/>
  <p:tag name="ANNOTATION_TOP_5" val="258.1"/>
  <p:tag name="ANNOTATION_LEFT_5" val="72.5"/>
  <p:tag name="ANNOTATION_WIDTH_5" val="89.9"/>
  <p:tag name="ANNOTATION_HEIGHT_5" val="89.6"/>
  <p:tag name="ANNOTATION_ANIMATION_5" val="2"/>
  <p:tag name="ANNOTATION_ROTATION_5" val="0"/>
  <p:tag name="ANNOTATION_SUB_TYPE_5" val="5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TYPE_6" val="0"/>
  <p:tag name="ANNOTATION_START_6" val="39.0"/>
  <p:tag name="ANNOTATION_END_6" val="46.7"/>
  <p:tag name="ANNOTATION_TOP_6" val="300.5"/>
  <p:tag name="ANNOTATION_LEFT_6" val="43.8"/>
  <p:tag name="ANNOTATION_WIDTH_6" val="89.9"/>
  <p:tag name="ANNOTATION_HEIGHT_6" val="89.6"/>
  <p:tag name="ANNOTATION_ANIMATION_6" val="2"/>
  <p:tag name="ANNOTATION_ROTATION_6" val="0"/>
  <p:tag name="ANNOTATION_SUB_TYPE_6" val="1"/>
  <p:tag name="ANNOTATION_LOOP_COUNT_6" val="1"/>
  <p:tag name="ANNOTATION_BOX_RADIUS_6" val="0"/>
  <p:tag name="ANNOTATION_SCALE_6" val="125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TYPE_7" val="0"/>
  <p:tag name="ANNOTATION_START_7" val="46.7"/>
  <p:tag name="ANNOTATION_TOP_7" val="377.6"/>
  <p:tag name="ANNOTATION_LEFT_7" val="43.2"/>
  <p:tag name="ANNOTATION_WIDTH_7" val="89.9"/>
  <p:tag name="ANNOTATION_HEIGHT_7" val="89.6"/>
  <p:tag name="ANNOTATION_ANIMATION_7" val="2"/>
  <p:tag name="ANNOTATION_ROTATION_7" val="0"/>
  <p:tag name="ANNOTATION_SUB_TYPE_7" val="1"/>
  <p:tag name="ANNOTATION_LOOP_COUNT_7" val="1"/>
  <p:tag name="ANNOTATION_BOX_RADIUS_7" val="0"/>
  <p:tag name="ANNOTATION_SCALE_7" val="125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COUNT" val="7"/>
  <p:tag name="ARTICULATE_SLIDE_PAUSE" val="0"/>
  <p:tag name="ARTICULATE_NAV_LEVEL" val="1"/>
  <p:tag name="ARTICULATE_PLAYLIST_ID" val="-1"/>
  <p:tag name="ARTICULATE_LOCK_SLIDE" val="0"/>
  <p:tag name="ARTICULATE_SLIDE_NAV" val="14"/>
  <p:tag name="AUDIO_IMPORT" val="K:\kaiserEDU\tutorials\Salganicoff-women-health-reform\mp3\111810_kedu_salganicoff_13.mp3"/>
  <p:tag name="AUDIO_ID" val="559"/>
  <p:tag name="ELAPSEDTIME" val="62.1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5" val="8226"/>
  <p:tag name="BULLET_6" val="8226"/>
  <p:tag name="BULLET_1" val="8226"/>
  <p:tag name="BULLET_2" val="8226"/>
  <p:tag name="BULLET_3" val="8226"/>
  <p:tag name="BULLET_4" val="8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efa0fa0-6ade-462c-93ee-2fcfb32cfbc7"/>
  <p:tag name="ARTICULATE_TITLE_TAG" val="Coverage for Abortions "/>
  <p:tag name="ARTICULATE_SLIDE_PAUSE" val="0"/>
  <p:tag name="ARTICULATE_NAV_LEVEL" val="1"/>
  <p:tag name="ARTICULATE_PLAYLIST_ID" val="-1"/>
  <p:tag name="ARTICULATE_LOCK_SLIDE" val="0"/>
  <p:tag name="ARTICULATE_SLIDE_NAV" val="15"/>
  <p:tag name="AUDIO_IMPORT" val="K:\kaiserEDU\tutorials\Salganicoff-women-health-reform\mp3\111810_kedu_salganicoff_14.mp3"/>
  <p:tag name="AUDIO_ID" val="554"/>
  <p:tag name="ANNOTATION_TYPE_1" val="0"/>
  <p:tag name="ANNOTATION_START_1" val="10.6"/>
  <p:tag name="ANNOTATION_END_1" val="24.1"/>
  <p:tag name="ANNOTATION_TOP_1" val="90.2"/>
  <p:tag name="ANNOTATION_LEFT_1" val="45.6"/>
  <p:tag name="ANNOTATION_WIDTH_1" val="89.9"/>
  <p:tag name="ANNOTATION_HEIGHT_1" val="89.6"/>
  <p:tag name="ANNOTATION_ANIMATION_1" val="2"/>
  <p:tag name="ANNOTATION_ROTATION_1" val="0"/>
  <p:tag name="ANNOTATION_SUB_TYPE_1" val="1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2"/>
  <p:tag name="ANNOTATION_START_2" val="24.1"/>
  <p:tag name="ANNOTATION_END_2" val="24.1"/>
  <p:tag name="ANNOTATION_TOP_2" val="-29.9"/>
  <p:tag name="ANNOTATION_LEFT_2" val="-30.0"/>
  <p:tag name="ANNOTATION_WIDTH_2" val="635.9"/>
  <p:tag name="ANNOTATION_HEIGHT_2" val="491.8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2565927"/>
  <p:tag name="ANNOTATION_FILL_ALPHA_2" val="50"/>
  <p:tag name="ANNOTATION_BORDER_WIDTH_2" val="2"/>
  <p:tag name="ANNOTATION_TYPE_3" val="2"/>
  <p:tag name="ANNOTATION_START_3" val="24.1"/>
  <p:tag name="ANNOTATION_END_3" val="41.5"/>
  <p:tag name="ANNOTATION_TOP_3" val="114.1"/>
  <p:tag name="ANNOTATION_LEFT_3" val="49.7"/>
  <p:tag name="ANNOTATION_WIDTH_3" val="458.5"/>
  <p:tag name="ANNOTATION_HEIGHT_3" val="55.0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2565927"/>
  <p:tag name="ANNOTATION_FILL_ALPHA_3" val="50"/>
  <p:tag name="ANNOTATION_BORDER_WIDTH_3" val="2"/>
  <p:tag name="ANNOTATION_TYPE_4" val="0"/>
  <p:tag name="ANNOTATION_START_4" val="41.5"/>
  <p:tag name="ANNOTATION_END_4" val="51.3"/>
  <p:tag name="ANNOTATION_TOP_4" val="195.4"/>
  <p:tag name="ANNOTATION_LEFT_4" val="45.6"/>
  <p:tag name="ANNOTATION_WIDTH_4" val="89.9"/>
  <p:tag name="ANNOTATION_HEIGHT_4" val="89.6"/>
  <p:tag name="ANNOTATION_ANIMATION_4" val="2"/>
  <p:tag name="ANNOTATION_ROTATION_4" val="0"/>
  <p:tag name="ANNOTATION_SUB_TYPE_4" val="1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TYPE_5" val="0"/>
  <p:tag name="ANNOTATION_START_5" val="51.3"/>
  <p:tag name="ANNOTATION_END_5" val="65.3"/>
  <p:tag name="ANNOTATION_TOP_5" val="282.0"/>
  <p:tag name="ANNOTATION_LEFT_5" val="70.7"/>
  <p:tag name="ANNOTATION_WIDTH_5" val="89.9"/>
  <p:tag name="ANNOTATION_HEIGHT_5" val="89.6"/>
  <p:tag name="ANNOTATION_ANIMATION_5" val="2"/>
  <p:tag name="ANNOTATION_ROTATION_5" val="0"/>
  <p:tag name="ANNOTATION_SUB_TYPE_5" val="1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TYPE_6" val="0"/>
  <p:tag name="ANNOTATION_START_6" val="65.3"/>
  <p:tag name="ANNOTATION_END_6" val="75.4"/>
  <p:tag name="ANNOTATION_TOP_6" val="304.1"/>
  <p:tag name="ANNOTATION_LEFT_6" val="70.7"/>
  <p:tag name="ANNOTATION_WIDTH_6" val="89.9"/>
  <p:tag name="ANNOTATION_HEIGHT_6" val="89.6"/>
  <p:tag name="ANNOTATION_ANIMATION_6" val="2"/>
  <p:tag name="ANNOTATION_ROTATION_6" val="0"/>
  <p:tag name="ANNOTATION_SUB_TYPE_6" val="1"/>
  <p:tag name="ANNOTATION_LOOP_COUNT_6" val="1"/>
  <p:tag name="ANNOTATION_BOX_RADIUS_6" val="0"/>
  <p:tag name="ANNOTATION_SCALE_6" val="125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TYPE_7" val="0"/>
  <p:tag name="ANNOTATION_START_7" val="75.4"/>
  <p:tag name="ANNOTATION_TOP_7" val="343.0"/>
  <p:tag name="ANNOTATION_LEFT_7" val="70.1"/>
  <p:tag name="ANNOTATION_WIDTH_7" val="89.9"/>
  <p:tag name="ANNOTATION_HEIGHT_7" val="89.6"/>
  <p:tag name="ANNOTATION_ANIMATION_7" val="2"/>
  <p:tag name="ANNOTATION_ROTATION_7" val="0"/>
  <p:tag name="ANNOTATION_SUB_TYPE_7" val="1"/>
  <p:tag name="ANNOTATION_LOOP_COUNT_7" val="1"/>
  <p:tag name="ANNOTATION_BOX_RADIUS_7" val="0"/>
  <p:tag name="ANNOTATION_SCALE_7" val="125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COUNT" val="7"/>
  <p:tag name="ELAPSEDTIME" val="90.6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Custom 2">
      <a:dk1>
        <a:srgbClr val="003760"/>
      </a:dk1>
      <a:lt1>
        <a:srgbClr val="FFFFFF"/>
      </a:lt1>
      <a:dk2>
        <a:srgbClr val="003760"/>
      </a:dk2>
      <a:lt2>
        <a:srgbClr val="FCFEE6"/>
      </a:lt2>
      <a:accent1>
        <a:srgbClr val="0072C7"/>
      </a:accent1>
      <a:accent2>
        <a:srgbClr val="F3A10D"/>
      </a:accent2>
      <a:accent3>
        <a:srgbClr val="40AFFF"/>
      </a:accent3>
      <a:accent4>
        <a:srgbClr val="FFD965"/>
      </a:accent4>
      <a:accent5>
        <a:srgbClr val="4BACC6"/>
      </a:accent5>
      <a:accent6>
        <a:srgbClr val="800080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860</TotalTime>
  <Words>3192</Words>
  <Application>Microsoft Office PowerPoint</Application>
  <PresentationFormat>On-screen Show (4:3)</PresentationFormat>
  <Paragraphs>610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Blank</vt:lpstr>
      <vt:lpstr>Default with exhibit #</vt:lpstr>
      <vt:lpstr>Default with figure #</vt:lpstr>
      <vt:lpstr>Title page</vt:lpstr>
      <vt:lpstr>Custom Design</vt:lpstr>
      <vt:lpstr>Women’s Health under the Affordable Care Act</vt:lpstr>
      <vt:lpstr>Today’s Speakers from the Kaiser Family Foundation</vt:lpstr>
      <vt:lpstr>Women Were a Critical Part of the ACA Debate</vt:lpstr>
      <vt:lpstr>Costs Are a Barrier to Care for Many  Women</vt:lpstr>
      <vt:lpstr>PowerPoint Presentation</vt:lpstr>
      <vt:lpstr>Impact of the Supreme Court Ruling:   Half of states will not be expanding Medicaid in 2014</vt:lpstr>
      <vt:lpstr>The ACA Makes Many Insurance Reforms Affecting Women</vt:lpstr>
      <vt:lpstr>ACA  requires all “new” private plans to cover preventive services</vt:lpstr>
      <vt:lpstr>Adult Preventive Services to be Covered by Private Plans Without Cost Sharing  </vt:lpstr>
      <vt:lpstr>Why does this matter? Insurance coverage facilitates use of preventive care</vt:lpstr>
      <vt:lpstr>ACA makes important reforms to improve availability of maternity care</vt:lpstr>
      <vt:lpstr>ACA’s mental health coverage benefit helps women who have historically lacked coverage for many conditions</vt:lpstr>
      <vt:lpstr>ACA expands the preventive services that Medicare Part B will cover without cost-sharing </vt:lpstr>
      <vt:lpstr>PowerPoint Presentation</vt:lpstr>
      <vt:lpstr>Contraceptive Coverage: What does it include?</vt:lpstr>
      <vt:lpstr>FDA Approved Contraceptive Services and Supplies - Covered without Cost-Sharing</vt:lpstr>
      <vt:lpstr>Contraceptive Coverage: Exemptions and Accommodations </vt:lpstr>
      <vt:lpstr>Do for-profit corporations have religious rights?  Supreme Court  - Oral Argument 3/25/14</vt:lpstr>
      <vt:lpstr>Religious Freedom Restoration Act of 1993 </vt:lpstr>
      <vt:lpstr>What the Supreme Court Must Consider</vt:lpstr>
      <vt:lpstr>Broader Ramifications of the Decision Beyond Health Care:   </vt:lpstr>
      <vt:lpstr>ACA and Abortion Coverage</vt:lpstr>
      <vt:lpstr>State Policies on Abortion Coverage in Medicaid and Private Insurance</vt:lpstr>
      <vt:lpstr>Availability of Abortion Coverage for Women Uninsured Prior to 2014</vt:lpstr>
      <vt:lpstr>Women’s Health and ACA:  Key Issues and Dates </vt:lpstr>
      <vt:lpstr>Women’s Health Resources from The Kaiser Family Foundation</vt:lpstr>
      <vt:lpstr>Women’s Health on kff.org</vt:lpstr>
      <vt:lpstr>PowerPoint Presentation</vt:lpstr>
      <vt:lpstr>KFF Resources on Contraception and Abortion </vt:lpstr>
      <vt:lpstr>State-by-State Data on Women’s Health</vt:lpstr>
      <vt:lpstr>KFF’s Frequently Asked Questions (FAQs) on the ACA </vt:lpstr>
      <vt:lpstr>KFF Resources on ACA and Low- to Moderate-Income Adults</vt:lpstr>
      <vt:lpstr>KFF Resources on Exchanges / Marketplaces</vt:lpstr>
      <vt:lpstr>KFF Resources on Tax Credits &amp; Premiums</vt:lpstr>
      <vt:lpstr>KFF Resources on Insurance Market Reforms</vt:lpstr>
      <vt:lpstr>PowerPoint Presentation</vt:lpstr>
      <vt:lpstr>KFF Resources for Consumers on the ACA </vt:lpstr>
      <vt:lpstr>KFF Resources in Spanish </vt:lpstr>
      <vt:lpstr>Contact Information </vt:lpstr>
      <vt:lpstr>Keep in touch with KFF online!</vt:lpstr>
    </vt:vector>
  </TitlesOfParts>
  <Company>Kaiser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AlinaS</dc:creator>
  <cp:lastModifiedBy>Amanda Keammerer</cp:lastModifiedBy>
  <cp:revision>63</cp:revision>
  <cp:lastPrinted>2014-02-06T19:18:46Z</cp:lastPrinted>
  <dcterms:created xsi:type="dcterms:W3CDTF">2014-01-28T20:55:43Z</dcterms:created>
  <dcterms:modified xsi:type="dcterms:W3CDTF">2014-02-06T19:20:52Z</dcterms:modified>
</cp:coreProperties>
</file>