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ln>
                <a:solidFill>
                  <a:schemeClr val="accent1"/>
                </a:solidFill>
              </a:ln>
            </c:spPr>
          </c:dPt>
          <c:dPt>
            <c:idx val="1"/>
            <c:bubble3D val="0"/>
            <c:spPr>
              <a:ln>
                <a:solidFill>
                  <a:schemeClr val="accent1"/>
                </a:solidFill>
              </a:ln>
            </c:spPr>
          </c:dPt>
          <c:dPt>
            <c:idx val="2"/>
            <c:bubble3D val="0"/>
            <c:spPr>
              <a:ln>
                <a:solidFill>
                  <a:schemeClr val="accent1"/>
                </a:solidFill>
              </a:ln>
            </c:spPr>
          </c:dPt>
          <c:dPt>
            <c:idx val="3"/>
            <c:bubble3D val="0"/>
            <c:spPr>
              <a:ln>
                <a:solidFill>
                  <a:schemeClr val="accent1"/>
                </a:solidFill>
              </a:ln>
            </c:spPr>
          </c:dPt>
          <c:dPt>
            <c:idx val="4"/>
            <c:bubble3D val="0"/>
            <c:spPr>
              <a:ln>
                <a:solidFill>
                  <a:schemeClr val="accent1"/>
                </a:solidFill>
              </a:ln>
            </c:spPr>
          </c:dPt>
          <c:dPt>
            <c:idx val="5"/>
            <c:bubble3D val="0"/>
            <c:spPr>
              <a:ln>
                <a:solidFill>
                  <a:schemeClr val="accent1"/>
                </a:solidFill>
              </a:ln>
            </c:spPr>
          </c:dPt>
          <c:dPt>
            <c:idx val="6"/>
            <c:bubble3D val="0"/>
            <c:spPr>
              <a:ln>
                <a:solidFill>
                  <a:schemeClr val="accent1"/>
                </a:solidFill>
              </a:ln>
            </c:spPr>
          </c:dPt>
          <c:dLbls>
            <c:dLbl>
              <c:idx val="0"/>
              <c:layout>
                <c:manualLayout>
                  <c:x val="-0.10772981690541697"/>
                  <c:y val="0.19003850953057097"/>
                </c:manualLayout>
              </c:layout>
              <c:spPr/>
              <c:txPr>
                <a:bodyPr/>
                <a:lstStyle/>
                <a:p>
                  <a:pPr>
                    <a:defRPr sz="1400" b="1">
                      <a:solidFill>
                        <a:schemeClr val="bg1"/>
                      </a:solidFill>
                    </a:defRPr>
                  </a:pPr>
                  <a:endParaRPr lang="en-US"/>
                </a:p>
              </c:txPr>
              <c:showLegendKey val="0"/>
              <c:showVal val="1"/>
              <c:showCatName val="0"/>
              <c:showSerName val="0"/>
              <c:showPercent val="0"/>
              <c:showBubbleSize val="0"/>
            </c:dLbl>
            <c:dLbl>
              <c:idx val="1"/>
              <c:layout>
                <c:manualLayout>
                  <c:x val="-6.046607923123716E-2"/>
                  <c:y val="-9.448969493567401E-2"/>
                </c:manualLayout>
              </c:layout>
              <c:spPr/>
              <c:txPr>
                <a:bodyPr/>
                <a:lstStyle/>
                <a:p>
                  <a:pPr>
                    <a:defRPr sz="1400" b="1">
                      <a:solidFill>
                        <a:schemeClr val="bg1"/>
                      </a:solidFill>
                    </a:defRPr>
                  </a:pPr>
                  <a:endParaRPr lang="en-US"/>
                </a:p>
              </c:txPr>
              <c:showLegendKey val="0"/>
              <c:showVal val="1"/>
              <c:showCatName val="0"/>
              <c:showSerName val="0"/>
              <c:showPercent val="0"/>
              <c:showBubbleSize val="0"/>
            </c:dLbl>
            <c:dLbl>
              <c:idx val="2"/>
              <c:layout>
                <c:manualLayout>
                  <c:x val="6.6430464795727603E-2"/>
                  <c:y val="-7.1517791833397917E-2"/>
                </c:manualLayout>
              </c:layout>
              <c:spPr/>
              <c:txPr>
                <a:bodyPr/>
                <a:lstStyle/>
                <a:p>
                  <a:pPr>
                    <a:defRPr sz="1400" b="1">
                      <a:solidFill>
                        <a:schemeClr val="bg1"/>
                      </a:solidFill>
                    </a:defRPr>
                  </a:pPr>
                  <a:endParaRPr lang="en-US"/>
                </a:p>
              </c:txPr>
              <c:showLegendKey val="0"/>
              <c:showVal val="1"/>
              <c:showCatName val="0"/>
              <c:showSerName val="0"/>
              <c:showPercent val="0"/>
              <c:showBubbleSize val="0"/>
            </c:dLbl>
            <c:dLbl>
              <c:idx val="3"/>
              <c:layout>
                <c:manualLayout>
                  <c:x val="-0.10335440883496934"/>
                  <c:y val="0.10681188417021643"/>
                </c:manualLayout>
              </c:layout>
              <c:showLegendKey val="0"/>
              <c:showVal val="1"/>
              <c:showCatName val="0"/>
              <c:showSerName val="0"/>
              <c:showPercent val="0"/>
              <c:showBubbleSize val="0"/>
            </c:dLbl>
            <c:dLbl>
              <c:idx val="4"/>
              <c:layout>
                <c:manualLayout>
                  <c:x val="-8.2042556516013124E-2"/>
                  <c:y val="-0.1343825566886106"/>
                </c:manualLayout>
              </c:layout>
              <c:showLegendKey val="0"/>
              <c:showVal val="1"/>
              <c:showCatName val="0"/>
              <c:showSerName val="0"/>
              <c:showPercent val="0"/>
              <c:showBubbleSize val="0"/>
            </c:dLbl>
            <c:dLbl>
              <c:idx val="5"/>
              <c:layout>
                <c:manualLayout>
                  <c:x val="0.11746100660167302"/>
                  <c:y val="0.10944688266425713"/>
                </c:manualLayout>
              </c:layout>
              <c:showLegendKey val="0"/>
              <c:showVal val="1"/>
              <c:showCatName val="0"/>
              <c:showSerName val="0"/>
              <c:showPercent val="0"/>
              <c:showBubbleSize val="0"/>
            </c:dLbl>
            <c:dLbl>
              <c:idx val="6"/>
              <c:layout>
                <c:manualLayout>
                  <c:x val="8.5779561041758517E-2"/>
                  <c:y val="0.2576866313841919"/>
                </c:manualLayout>
              </c:layout>
              <c:showLegendKey val="0"/>
              <c:showVal val="1"/>
              <c:showCatName val="0"/>
              <c:showSerName val="0"/>
              <c:showPercent val="0"/>
              <c:showBubbleSize val="0"/>
            </c:dLbl>
            <c:txPr>
              <a:bodyPr/>
              <a:lstStyle/>
              <a:p>
                <a:pPr>
                  <a:defRPr sz="1400" b="1"/>
                </a:pPr>
                <a:endParaRPr lang="en-US"/>
              </a:p>
            </c:txPr>
            <c:showLegendKey val="0"/>
            <c:showVal val="1"/>
            <c:showCatName val="0"/>
            <c:showSerName val="0"/>
            <c:showPercent val="0"/>
            <c:showBubbleSize val="0"/>
            <c:showLeaderLines val="1"/>
          </c:dLbls>
          <c:cat>
            <c:strRef>
              <c:f>Sheet1!$A$2:$A$8</c:f>
              <c:strCache>
                <c:ptCount val="7"/>
                <c:pt idx="0">
                  <c:v>Hospital Care</c:v>
                </c:pt>
                <c:pt idx="1">
                  <c:v>Physician and Clinical Services</c:v>
                </c:pt>
                <c:pt idx="2">
                  <c:v>Prescription Drugs</c:v>
                </c:pt>
                <c:pt idx="3">
                  <c:v>Nursing Home Care</c:v>
                </c:pt>
                <c:pt idx="4">
                  <c:v>Home Health Care</c:v>
                </c:pt>
                <c:pt idx="5">
                  <c:v>Other Personal</c:v>
                </c:pt>
                <c:pt idx="6">
                  <c:v>Other Health Spending</c:v>
                </c:pt>
              </c:strCache>
            </c:strRef>
          </c:cat>
          <c:val>
            <c:numRef>
              <c:f>Sheet1!$B$2:$B$8</c:f>
              <c:numCache>
                <c:formatCode>0.0%</c:formatCode>
                <c:ptCount val="7"/>
                <c:pt idx="0">
                  <c:v>0.31584123113316631</c:v>
                </c:pt>
                <c:pt idx="1">
                  <c:v>0.20226147833066155</c:v>
                </c:pt>
                <c:pt idx="2">
                  <c:v>9.4253442228343018E-2</c:v>
                </c:pt>
                <c:pt idx="3">
                  <c:v>5.4252282348999106E-2</c:v>
                </c:pt>
                <c:pt idx="4">
                  <c:v>2.7844621990309997E-2</c:v>
                </c:pt>
                <c:pt idx="5">
                  <c:v>0.15055162286451534</c:v>
                </c:pt>
                <c:pt idx="6">
                  <c:v>0.15499496311655284</c:v>
                </c:pt>
              </c:numCache>
            </c:numRef>
          </c:val>
        </c:ser>
        <c:dLbls>
          <c:showLegendKey val="0"/>
          <c:showVal val="0"/>
          <c:showCatName val="0"/>
          <c:showSerName val="0"/>
          <c:showPercent val="0"/>
          <c:showBubbleSize val="0"/>
          <c:showLeaderLines val="1"/>
        </c:dLbls>
        <c:firstSliceAng val="0"/>
      </c:pieChart>
    </c:plotArea>
    <c:plotVisOnly val="1"/>
    <c:dispBlanksAs val="zero"/>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0.50177</cdr:x>
      <cdr:y>0.31148</cdr:y>
    </cdr:from>
    <cdr:to>
      <cdr:x>0.71439</cdr:x>
      <cdr:y>0.4108</cdr:y>
    </cdr:to>
    <cdr:sp macro="" textlink="">
      <cdr:nvSpPr>
        <cdr:cNvPr id="2" name="TextBox 1"/>
        <cdr:cNvSpPr txBox="1"/>
      </cdr:nvSpPr>
      <cdr:spPr>
        <a:xfrm xmlns:a="http://schemas.openxmlformats.org/drawingml/2006/main">
          <a:off x="4495784" y="1447821"/>
          <a:ext cx="1905043" cy="461665"/>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ctr"/>
          <a:r>
            <a:rPr lang="en-US" sz="1200" dirty="0" smtClean="0">
              <a:solidFill>
                <a:schemeClr val="bg1"/>
              </a:solidFill>
              <a:latin typeface="Meta Offc Pro"/>
              <a:cs typeface="Meta Offc Pro"/>
            </a:rPr>
            <a:t>Hospital Care,</a:t>
          </a:r>
        </a:p>
        <a:p xmlns:a="http://schemas.openxmlformats.org/drawingml/2006/main">
          <a:pPr algn="ctr"/>
          <a:r>
            <a:rPr lang="en-US" sz="1200" dirty="0" smtClean="0">
              <a:solidFill>
                <a:schemeClr val="bg1"/>
              </a:solidFill>
              <a:latin typeface="Meta Offc Pro"/>
              <a:cs typeface="Meta Offc Pro"/>
            </a:rPr>
            <a:t>$882.3</a:t>
          </a:r>
        </a:p>
      </cdr:txBody>
    </cdr:sp>
  </cdr:relSizeAnchor>
  <cdr:relSizeAnchor xmlns:cdr="http://schemas.openxmlformats.org/drawingml/2006/chartDrawing">
    <cdr:from>
      <cdr:x>0.47626</cdr:x>
      <cdr:y>0.62295</cdr:y>
    </cdr:from>
    <cdr:to>
      <cdr:x>0.68887</cdr:x>
      <cdr:y>0.762</cdr:y>
    </cdr:to>
    <cdr:sp macro="" textlink="">
      <cdr:nvSpPr>
        <cdr:cNvPr id="4" name="TextBox 1"/>
        <cdr:cNvSpPr txBox="1"/>
      </cdr:nvSpPr>
      <cdr:spPr>
        <a:xfrm xmlns:a="http://schemas.openxmlformats.org/drawingml/2006/main">
          <a:off x="4267218" y="2895596"/>
          <a:ext cx="1904954" cy="64633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solidFill>
                <a:schemeClr val="bg1"/>
              </a:solidFill>
              <a:latin typeface="Meta Offc Pro"/>
              <a:cs typeface="Meta Offc Pro"/>
            </a:rPr>
            <a:t>Physician &amp; Clinical</a:t>
          </a:r>
        </a:p>
        <a:p xmlns:a="http://schemas.openxmlformats.org/drawingml/2006/main">
          <a:pPr algn="ctr"/>
          <a:r>
            <a:rPr lang="en-US" sz="1200" dirty="0" smtClean="0">
              <a:solidFill>
                <a:schemeClr val="bg1"/>
              </a:solidFill>
              <a:latin typeface="Meta Offc Pro"/>
              <a:cs typeface="Meta Offc Pro"/>
            </a:rPr>
            <a:t>Services,</a:t>
          </a:r>
        </a:p>
        <a:p xmlns:a="http://schemas.openxmlformats.org/drawingml/2006/main">
          <a:pPr algn="ctr"/>
          <a:r>
            <a:rPr lang="en-US" sz="1200" dirty="0" smtClean="0">
              <a:solidFill>
                <a:schemeClr val="bg1"/>
              </a:solidFill>
              <a:latin typeface="Meta Offc Pro"/>
              <a:cs typeface="Meta Offc Pro"/>
            </a:rPr>
            <a:t>$565.0</a:t>
          </a:r>
        </a:p>
      </cdr:txBody>
    </cdr:sp>
  </cdr:relSizeAnchor>
  <cdr:relSizeAnchor xmlns:cdr="http://schemas.openxmlformats.org/drawingml/2006/chartDrawing">
    <cdr:from>
      <cdr:x>0.34018</cdr:x>
      <cdr:y>0.67213</cdr:y>
    </cdr:from>
    <cdr:to>
      <cdr:x>0.5528</cdr:x>
      <cdr:y>0.81118</cdr:y>
    </cdr:to>
    <cdr:sp macro="" textlink="">
      <cdr:nvSpPr>
        <cdr:cNvPr id="5" name="TextBox 1"/>
        <cdr:cNvSpPr txBox="1"/>
      </cdr:nvSpPr>
      <cdr:spPr>
        <a:xfrm xmlns:a="http://schemas.openxmlformats.org/drawingml/2006/main">
          <a:off x="3047962" y="3124195"/>
          <a:ext cx="1905043" cy="64633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solidFill>
                <a:schemeClr val="bg1"/>
              </a:solidFill>
              <a:latin typeface="Meta Offc Pro"/>
              <a:cs typeface="Meta Offc Pro"/>
            </a:rPr>
            <a:t>Prescription</a:t>
          </a:r>
        </a:p>
        <a:p xmlns:a="http://schemas.openxmlformats.org/drawingml/2006/main">
          <a:pPr algn="ctr"/>
          <a:r>
            <a:rPr lang="en-US" sz="1200" dirty="0" smtClean="0">
              <a:solidFill>
                <a:schemeClr val="bg1"/>
              </a:solidFill>
              <a:latin typeface="Meta Offc Pro"/>
              <a:cs typeface="Meta Offc Pro"/>
            </a:rPr>
            <a:t>Drugs,</a:t>
          </a:r>
        </a:p>
        <a:p xmlns:a="http://schemas.openxmlformats.org/drawingml/2006/main">
          <a:pPr algn="ctr"/>
          <a:r>
            <a:rPr lang="en-US" sz="1200" dirty="0" smtClean="0">
              <a:solidFill>
                <a:schemeClr val="bg1"/>
              </a:solidFill>
              <a:latin typeface="Meta Offc Pro"/>
              <a:cs typeface="Meta Offc Pro"/>
            </a:rPr>
            <a:t>$263.3</a:t>
          </a:r>
        </a:p>
      </cdr:txBody>
    </cdr:sp>
  </cdr:relSizeAnchor>
  <cdr:relSizeAnchor xmlns:cdr="http://schemas.openxmlformats.org/drawingml/2006/chartDrawing">
    <cdr:from>
      <cdr:x>0.33168</cdr:x>
      <cdr:y>0.18033</cdr:y>
    </cdr:from>
    <cdr:to>
      <cdr:x>0.51878</cdr:x>
      <cdr:y>0.31938</cdr:y>
    </cdr:to>
    <cdr:sp macro="" textlink="">
      <cdr:nvSpPr>
        <cdr:cNvPr id="6" name="TextBox 1"/>
        <cdr:cNvSpPr txBox="1"/>
      </cdr:nvSpPr>
      <cdr:spPr>
        <a:xfrm xmlns:a="http://schemas.openxmlformats.org/drawingml/2006/main">
          <a:off x="2971803" y="838210"/>
          <a:ext cx="1676397" cy="64633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solidFill>
                <a:schemeClr val="tx1"/>
              </a:solidFill>
              <a:latin typeface="Meta Offc Pro"/>
              <a:cs typeface="Meta Offc Pro"/>
            </a:rPr>
            <a:t>Other Health Spending,</a:t>
          </a:r>
        </a:p>
        <a:p xmlns:a="http://schemas.openxmlformats.org/drawingml/2006/main">
          <a:pPr algn="ctr"/>
          <a:r>
            <a:rPr lang="en-US" sz="1200" dirty="0" smtClean="0">
              <a:solidFill>
                <a:schemeClr val="tx1"/>
              </a:solidFill>
              <a:latin typeface="Meta Offc Pro"/>
              <a:cs typeface="Meta Offc Pro"/>
            </a:rPr>
            <a:t>$433.0</a:t>
          </a:r>
        </a:p>
      </cdr:txBody>
    </cdr:sp>
  </cdr:relSizeAnchor>
  <cdr:relSizeAnchor xmlns:cdr="http://schemas.openxmlformats.org/drawingml/2006/chartDrawing">
    <cdr:from>
      <cdr:x>0.25514</cdr:x>
      <cdr:y>0.39344</cdr:y>
    </cdr:from>
    <cdr:to>
      <cdr:x>0.46775</cdr:x>
      <cdr:y>0.53249</cdr:y>
    </cdr:to>
    <cdr:sp macro="" textlink="">
      <cdr:nvSpPr>
        <cdr:cNvPr id="7" name="TextBox 1"/>
        <cdr:cNvSpPr txBox="1"/>
      </cdr:nvSpPr>
      <cdr:spPr>
        <a:xfrm xmlns:a="http://schemas.openxmlformats.org/drawingml/2006/main">
          <a:off x="2286000" y="1828800"/>
          <a:ext cx="1904954" cy="64633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solidFill>
                <a:schemeClr val="tx1"/>
              </a:solidFill>
              <a:latin typeface="Meta Offc Pro"/>
              <a:cs typeface="Meta Offc Pro"/>
            </a:rPr>
            <a:t>Other Personal</a:t>
          </a:r>
        </a:p>
        <a:p xmlns:a="http://schemas.openxmlformats.org/drawingml/2006/main">
          <a:pPr algn="ctr"/>
          <a:r>
            <a:rPr lang="en-US" sz="1200" dirty="0" smtClean="0">
              <a:solidFill>
                <a:schemeClr val="tx1"/>
              </a:solidFill>
              <a:latin typeface="Meta Offc Pro"/>
              <a:cs typeface="Meta Offc Pro"/>
            </a:rPr>
            <a:t>Health Care,</a:t>
          </a:r>
        </a:p>
        <a:p xmlns:a="http://schemas.openxmlformats.org/drawingml/2006/main">
          <a:pPr algn="ctr"/>
          <a:r>
            <a:rPr lang="en-US" sz="1200" dirty="0" smtClean="0">
              <a:solidFill>
                <a:schemeClr val="tx1"/>
              </a:solidFill>
              <a:latin typeface="Meta Offc Pro"/>
              <a:cs typeface="Meta Offc Pro"/>
            </a:rPr>
            <a:t>$420.6</a:t>
          </a:r>
        </a:p>
      </cdr:txBody>
    </cdr:sp>
  </cdr:relSizeAnchor>
  <cdr:relSizeAnchor xmlns:cdr="http://schemas.openxmlformats.org/drawingml/2006/chartDrawing">
    <cdr:from>
      <cdr:x>0.07654</cdr:x>
      <cdr:y>0.42623</cdr:y>
    </cdr:from>
    <cdr:to>
      <cdr:x>0.28916</cdr:x>
      <cdr:y>0.52555</cdr:y>
    </cdr:to>
    <cdr:sp macro="" textlink="">
      <cdr:nvSpPr>
        <cdr:cNvPr id="8" name="TextBox 1"/>
        <cdr:cNvSpPr txBox="1"/>
      </cdr:nvSpPr>
      <cdr:spPr>
        <a:xfrm xmlns:a="http://schemas.openxmlformats.org/drawingml/2006/main">
          <a:off x="685787" y="1981202"/>
          <a:ext cx="1905043" cy="46166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solidFill>
                <a:schemeClr val="tx1"/>
              </a:solidFill>
              <a:latin typeface="Meta Offc Pro"/>
              <a:cs typeface="Meta Offc Pro"/>
            </a:rPr>
            <a:t>Home</a:t>
          </a:r>
          <a:r>
            <a:rPr lang="en-US" sz="1200" dirty="0">
              <a:solidFill>
                <a:schemeClr val="tx1"/>
              </a:solidFill>
              <a:latin typeface="Meta Offc Pro"/>
              <a:cs typeface="Meta Offc Pro"/>
            </a:rPr>
            <a:t> </a:t>
          </a:r>
          <a:r>
            <a:rPr lang="en-US" sz="1200" dirty="0" smtClean="0">
              <a:solidFill>
                <a:schemeClr val="tx1"/>
              </a:solidFill>
              <a:latin typeface="Meta Offc Pro"/>
              <a:cs typeface="Meta Offc Pro"/>
            </a:rPr>
            <a:t>Health Care,</a:t>
          </a:r>
        </a:p>
        <a:p xmlns:a="http://schemas.openxmlformats.org/drawingml/2006/main">
          <a:pPr algn="ctr"/>
          <a:r>
            <a:rPr lang="en-US" sz="1200" dirty="0" smtClean="0">
              <a:solidFill>
                <a:schemeClr val="tx1"/>
              </a:solidFill>
              <a:latin typeface="Meta Offc Pro"/>
              <a:cs typeface="Meta Offc Pro"/>
            </a:rPr>
            <a:t>$77.8</a:t>
          </a:r>
        </a:p>
      </cdr:txBody>
    </cdr:sp>
  </cdr:relSizeAnchor>
  <cdr:relSizeAnchor xmlns:cdr="http://schemas.openxmlformats.org/drawingml/2006/chartDrawing">
    <cdr:from>
      <cdr:x>0.07867</cdr:x>
      <cdr:y>0.70492</cdr:y>
    </cdr:from>
    <cdr:to>
      <cdr:x>0.29128</cdr:x>
      <cdr:y>0.8837</cdr:y>
    </cdr:to>
    <cdr:sp macro="" textlink="">
      <cdr:nvSpPr>
        <cdr:cNvPr id="9" name="TextBox 1"/>
        <cdr:cNvSpPr txBox="1"/>
      </cdr:nvSpPr>
      <cdr:spPr>
        <a:xfrm xmlns:a="http://schemas.openxmlformats.org/drawingml/2006/main">
          <a:off x="704896" y="3276600"/>
          <a:ext cx="1904954" cy="83099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smtClean="0">
              <a:solidFill>
                <a:schemeClr val="tx1"/>
              </a:solidFill>
              <a:latin typeface="Meta Offc Pro"/>
              <a:cs typeface="Meta Offc Pro"/>
            </a:rPr>
            <a:t>Nursing Care Facilities &amp; Continuing Care Retirement Communities,</a:t>
          </a:r>
        </a:p>
        <a:p xmlns:a="http://schemas.openxmlformats.org/drawingml/2006/main">
          <a:pPr algn="ctr"/>
          <a:r>
            <a:rPr lang="en-US" sz="1200" dirty="0" smtClean="0">
              <a:solidFill>
                <a:schemeClr val="tx1"/>
              </a:solidFill>
              <a:latin typeface="Meta Offc Pro"/>
              <a:cs typeface="Meta Offc Pro"/>
            </a:rPr>
            <a:t>$151.5</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2BE3CD-C86E-4313-A691-2A48AF63E4D5}" type="datetimeFigureOut">
              <a:rPr lang="en-US" smtClean="0"/>
              <a:t>2/28/2014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42AFDB-6818-4442-8BCF-E0198D818397}" type="slidenum">
              <a:rPr lang="en-US" smtClean="0"/>
              <a:t>‹#›</a:t>
            </a:fld>
            <a:endParaRPr lang="en-US"/>
          </a:p>
        </p:txBody>
      </p:sp>
    </p:spTree>
    <p:extLst>
      <p:ext uri="{BB962C8B-B14F-4D97-AF65-F5344CB8AC3E}">
        <p14:creationId xmlns:p14="http://schemas.microsoft.com/office/powerpoint/2010/main" val="564581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857</a:t>
            </a: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pPr/>
              <a:t>1</a:t>
            </a:fld>
            <a:endParaRPr lang="en-US"/>
          </a:p>
        </p:txBody>
      </p:sp>
    </p:spTree>
    <p:extLst>
      <p:ext uri="{BB962C8B-B14F-4D97-AF65-F5344CB8AC3E}">
        <p14:creationId xmlns:p14="http://schemas.microsoft.com/office/powerpoint/2010/main" val="2944699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255529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7"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timing>
    <p:tnLst>
      <p:par>
        <p:cTn id="1" dur="indefinite" restart="never" nodeType="tmRoot"/>
      </p:par>
    </p:tnLst>
  </p:timing>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hyperlink" Target="http://www.cms.hhs.gov/NationalHealthExpendDat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761151445"/>
              </p:ext>
            </p:extLst>
          </p:nvPr>
        </p:nvGraphicFramePr>
        <p:xfrm>
          <a:off x="76200" y="685800"/>
          <a:ext cx="895985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a:xfrm>
            <a:off x="91440" y="5638800"/>
            <a:ext cx="8321040" cy="1127760"/>
          </a:xfrm>
        </p:spPr>
        <p:txBody>
          <a:bodyPr/>
          <a:lstStyle/>
          <a:p>
            <a:pPr>
              <a:spcAft>
                <a:spcPts val="400"/>
              </a:spcAft>
            </a:pPr>
            <a:r>
              <a:rPr lang="en-US" sz="1100" dirty="0" smtClean="0">
                <a:latin typeface="+mj-lt"/>
                <a:ea typeface="Arial Unicode MS" pitchFamily="34" charset="-128"/>
                <a:cs typeface="Arial Unicode MS" pitchFamily="34" charset="-128"/>
              </a:rPr>
              <a:t>NOTE: </a:t>
            </a:r>
            <a:r>
              <a:rPr lang="en-US" sz="1100" dirty="0">
                <a:latin typeface="+mj-lt"/>
                <a:ea typeface="Arial Unicode MS" pitchFamily="34" charset="-128"/>
                <a:cs typeface="Arial Unicode MS" pitchFamily="34" charset="-128"/>
              </a:rPr>
              <a:t>Other Personal Health Care includes, for example, dental and other professional health services, durable medical equipment, etc. Other Health Spending includes, for example, administration and net cost of private health insurance, public health activity, research, and structures and equipment, etc. </a:t>
            </a:r>
          </a:p>
          <a:p>
            <a:pPr>
              <a:spcAft>
                <a:spcPts val="400"/>
              </a:spcAft>
            </a:pPr>
            <a:r>
              <a:rPr lang="en-US" sz="1100" dirty="0" smtClean="0">
                <a:latin typeface="+mj-lt"/>
                <a:ea typeface="Arial Unicode MS" pitchFamily="34" charset="-128"/>
                <a:cs typeface="Arial Unicode MS" pitchFamily="34" charset="-128"/>
              </a:rPr>
              <a:t>SOURCE: </a:t>
            </a:r>
            <a:r>
              <a:rPr lang="en-US" sz="1100" dirty="0">
                <a:latin typeface="+mj-lt"/>
                <a:ea typeface="Arial Unicode MS" pitchFamily="34" charset="-128"/>
                <a:cs typeface="Arial Unicode MS" pitchFamily="34" charset="-128"/>
              </a:rPr>
              <a:t>Kaiser Family Foundation calculations using NHE data from Centers for Medicare and Medicaid Services, Office of the Actuary, National Health Statistics Group, at </a:t>
            </a:r>
            <a:r>
              <a:rPr lang="en-US" sz="1100" dirty="0">
                <a:latin typeface="+mj-lt"/>
                <a:ea typeface="Arial Unicode MS" pitchFamily="34" charset="-128"/>
                <a:cs typeface="Arial Unicode MS" pitchFamily="34" charset="-128"/>
                <a:hlinkClick r:id="rId4"/>
              </a:rPr>
              <a:t>http://www.cms.hhs.gov/NationalHealthExpendData/</a:t>
            </a:r>
            <a:r>
              <a:rPr lang="en-US" sz="1100" dirty="0">
                <a:latin typeface="+mj-lt"/>
                <a:ea typeface="Arial Unicode MS" pitchFamily="34" charset="-128"/>
                <a:cs typeface="Arial Unicode MS" pitchFamily="34" charset="-128"/>
              </a:rPr>
              <a:t> (see Historical; National Health Expenditures by type of service and source of funds, CY </a:t>
            </a:r>
            <a:r>
              <a:rPr lang="en-US" sz="1100" dirty="0" smtClean="0">
                <a:latin typeface="+mj-lt"/>
                <a:ea typeface="Arial Unicode MS" pitchFamily="34" charset="-128"/>
                <a:cs typeface="Arial Unicode MS" pitchFamily="34" charset="-128"/>
              </a:rPr>
              <a:t>1960-2012; </a:t>
            </a:r>
            <a:r>
              <a:rPr lang="en-US" sz="1100" dirty="0">
                <a:latin typeface="+mj-lt"/>
                <a:ea typeface="Arial Unicode MS" pitchFamily="34" charset="-128"/>
                <a:cs typeface="Arial Unicode MS" pitchFamily="34" charset="-128"/>
              </a:rPr>
              <a:t>file </a:t>
            </a:r>
            <a:r>
              <a:rPr lang="en-US" sz="1100" dirty="0" smtClean="0">
                <a:latin typeface="+mj-lt"/>
                <a:ea typeface="Arial Unicode MS" pitchFamily="34" charset="-128"/>
                <a:cs typeface="Arial Unicode MS" pitchFamily="34" charset="-128"/>
              </a:rPr>
              <a:t>nhe2012.zip). </a:t>
            </a:r>
            <a:endParaRPr lang="en-US" sz="1100" dirty="0">
              <a:latin typeface="+mj-lt"/>
              <a:ea typeface="Arial Unicode MS" pitchFamily="34" charset="-128"/>
              <a:cs typeface="Arial Unicode MS" pitchFamily="34" charset="-128"/>
            </a:endParaRPr>
          </a:p>
        </p:txBody>
      </p:sp>
      <p:sp>
        <p:nvSpPr>
          <p:cNvPr id="4" name="Title 3"/>
          <p:cNvSpPr>
            <a:spLocks noGrp="1"/>
          </p:cNvSpPr>
          <p:nvPr>
            <p:ph type="title"/>
          </p:nvPr>
        </p:nvSpPr>
        <p:spPr>
          <a:xfrm>
            <a:off x="0" y="0"/>
            <a:ext cx="9052560" cy="1005840"/>
          </a:xfrm>
        </p:spPr>
        <p:txBody>
          <a:bodyPr/>
          <a:lstStyle/>
          <a:p>
            <a:r>
              <a:rPr lang="en-US" dirty="0"/>
              <a:t>Distribution of National Health Expenditures, by Type of Service (in Billions), </a:t>
            </a:r>
            <a:r>
              <a:rPr lang="en-US" dirty="0" smtClean="0"/>
              <a:t>2012</a:t>
            </a:r>
            <a:endParaRPr lang="en-US" dirty="0"/>
          </a:p>
        </p:txBody>
      </p:sp>
      <p:sp>
        <p:nvSpPr>
          <p:cNvPr id="6" name="TextBox 5"/>
          <p:cNvSpPr txBox="1"/>
          <p:nvPr/>
        </p:nvSpPr>
        <p:spPr>
          <a:xfrm>
            <a:off x="2667000" y="5029200"/>
            <a:ext cx="3810000" cy="307777"/>
          </a:xfrm>
          <a:prstGeom prst="rect">
            <a:avLst/>
          </a:prstGeom>
          <a:noFill/>
        </p:spPr>
        <p:txBody>
          <a:bodyPr wrap="square" rtlCol="0">
            <a:spAutoFit/>
          </a:bodyPr>
          <a:lstStyle/>
          <a:p>
            <a:pPr algn="ctr"/>
            <a:r>
              <a:rPr lang="en-US" sz="1400" b="1" dirty="0" smtClean="0">
                <a:latin typeface="Meta Offc Pro"/>
                <a:cs typeface="Meta Offc Pro"/>
              </a:rPr>
              <a:t>NHE Total Expenditures: $2,793.4 billion</a:t>
            </a:r>
          </a:p>
        </p:txBody>
      </p:sp>
    </p:spTree>
    <p:extLst>
      <p:ext uri="{BB962C8B-B14F-4D97-AF65-F5344CB8AC3E}">
        <p14:creationId xmlns:p14="http://schemas.microsoft.com/office/powerpoint/2010/main" val="1535844569"/>
      </p:ext>
    </p:extLst>
  </p:cSld>
  <p:clrMapOvr>
    <a:masterClrMapping/>
  </p:clrMapOvr>
</p:sld>
</file>

<file path=ppt/theme/theme1.xml><?xml version="1.0" encoding="utf-8"?>
<a:theme xmlns:a="http://schemas.openxmlformats.org/drawingml/2006/main" name="2013 Fast Facts Slides">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193</Words>
  <Application>Microsoft Office PowerPoint</Application>
  <PresentationFormat>On-screen Show (4:3)</PresentationFormat>
  <Paragraphs>30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2013 Fast Facts Slides</vt:lpstr>
      <vt:lpstr>Distribution of National Health Expenditures, by Type of Service (in Billions), 2012</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Distribution of National Health Expenditures, by Type of Service (in Billions), 2012</dc:title>
  <dc:creator>NirmitaP</dc:creator>
  <cp:lastModifiedBy>NirmitaP</cp:lastModifiedBy>
  <cp:revision>1</cp:revision>
  <dcterms:created xsi:type="dcterms:W3CDTF">2014-02-28T17:29:38Z</dcterms:created>
  <dcterms:modified xsi:type="dcterms:W3CDTF">2014-02-28T17:29:38Z</dcterms:modified>
</cp:coreProperties>
</file>