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4085992327563642E-2"/>
          <c:y val="4.3478260869565223E-2"/>
          <c:w val="0.94591400767243639"/>
          <c:h val="0.91304347826086962"/>
        </c:manualLayout>
      </c:layout>
      <c:barChart>
        <c:barDir val="col"/>
        <c:grouping val="clustered"/>
        <c:varyColors val="0"/>
        <c:ser>
          <c:idx val="0"/>
          <c:order val="0"/>
          <c:tx>
            <c:strRef>
              <c:f>Sheet1!$A$2</c:f>
              <c:strCache>
                <c:ptCount val="1"/>
                <c:pt idx="0">
                  <c:v>2002</c:v>
                </c:pt>
              </c:strCache>
            </c:strRef>
          </c:tx>
          <c:spPr>
            <a:solidFill>
              <a:schemeClr val="accent1"/>
            </a:solidFill>
            <a:ln w="12700">
              <a:solidFill>
                <a:schemeClr val="tx1"/>
              </a:solidFill>
              <a:prstDash val="solid"/>
            </a:ln>
          </c:spPr>
          <c:invertIfNegative val="0"/>
          <c:dLbls>
            <c:dLbl>
              <c:idx val="0"/>
              <c:layout>
                <c:manualLayout>
                  <c:x val="1.4371117487301686E-3"/>
                  <c:y val="-3.1353776927190167E-3"/>
                </c:manualLayout>
              </c:layout>
              <c:dLblPos val="outEnd"/>
              <c:showLegendKey val="0"/>
              <c:showVal val="1"/>
              <c:showCatName val="0"/>
              <c:showSerName val="0"/>
              <c:showPercent val="0"/>
              <c:showBubbleSize val="0"/>
            </c:dLbl>
            <c:dLbl>
              <c:idx val="4"/>
              <c:layout>
                <c:manualLayout>
                  <c:x val="-3.2956537905358237E-5"/>
                  <c:y val="3.2854205195983095E-3"/>
                </c:manualLayout>
              </c:layout>
              <c:showLegendKey val="0"/>
              <c:showVal val="1"/>
              <c:showCatName val="0"/>
              <c:showSerName val="0"/>
              <c:showPercent val="0"/>
              <c:showBubbleSize val="0"/>
            </c:dLbl>
            <c:dLbl>
              <c:idx val="5"/>
              <c:layout>
                <c:manualLayout>
                  <c:x val="-3.6922787974782005E-3"/>
                  <c:y val="3.4458111276416931E-4"/>
                </c:manualLayout>
              </c:layout>
              <c:dLblPos val="outEnd"/>
              <c:showLegendKey val="0"/>
              <c:showVal val="1"/>
              <c:showCatName val="0"/>
              <c:showSerName val="0"/>
              <c:showPercent val="0"/>
              <c:showBubbleSize val="0"/>
            </c:dLbl>
            <c:numFmt formatCode="0.0%" sourceLinked="0"/>
            <c:spPr>
              <a:noFill/>
              <a:ln w="25761">
                <a:noFill/>
              </a:ln>
            </c:spPr>
            <c:txPr>
              <a:bodyPr/>
              <a:lstStyle/>
              <a:p>
                <a:pPr>
                  <a:defRPr sz="1200" b="0" i="0" u="none" strike="noStrike" baseline="0">
                    <a:solidFill>
                      <a:schemeClr val="tx1"/>
                    </a:solidFill>
                    <a:latin typeface="+mj-lt"/>
                    <a:ea typeface="Tahoma"/>
                    <a:cs typeface="Tahoma"/>
                  </a:defRPr>
                </a:pPr>
                <a:endParaRPr lang="en-US"/>
              </a:p>
            </c:txPr>
            <c:showLegendKey val="0"/>
            <c:showVal val="1"/>
            <c:showCatName val="0"/>
            <c:showSerName val="0"/>
            <c:showPercent val="0"/>
            <c:showBubbleSize val="0"/>
            <c:showLeaderLines val="0"/>
          </c:dLbls>
          <c:cat>
            <c:multiLvlStrRef>
              <c:f>Sheet1!#REF!</c:f>
            </c:multiLvlStrRef>
          </c:cat>
          <c:val>
            <c:numRef>
              <c:f>Sheet1!$B$2:$H$2</c:f>
              <c:numCache>
                <c:formatCode>0.0%</c:formatCode>
                <c:ptCount val="7"/>
                <c:pt idx="0">
                  <c:v>0.29700334196603334</c:v>
                </c:pt>
                <c:pt idx="1">
                  <c:v>0.2080944688447445</c:v>
                </c:pt>
                <c:pt idx="2">
                  <c:v>9.6561083983838419E-2</c:v>
                </c:pt>
                <c:pt idx="3">
                  <c:v>5.7681576694884731E-2</c:v>
                </c:pt>
                <c:pt idx="4">
                  <c:v>2.2361989745768817E-2</c:v>
                </c:pt>
                <c:pt idx="5">
                  <c:v>0.15588067581708445</c:v>
                </c:pt>
                <c:pt idx="6">
                  <c:v>0.16241686294764579</c:v>
                </c:pt>
              </c:numCache>
            </c:numRef>
          </c:val>
        </c:ser>
        <c:ser>
          <c:idx val="1"/>
          <c:order val="1"/>
          <c:tx>
            <c:strRef>
              <c:f>Sheet1!$A$3</c:f>
              <c:strCache>
                <c:ptCount val="1"/>
                <c:pt idx="0">
                  <c:v>2012</c:v>
                </c:pt>
              </c:strCache>
            </c:strRef>
          </c:tx>
          <c:spPr>
            <a:solidFill>
              <a:schemeClr val="accent5"/>
            </a:solidFill>
            <a:ln w="12700">
              <a:solidFill>
                <a:schemeClr val="tx1"/>
              </a:solidFill>
              <a:prstDash val="solid"/>
            </a:ln>
          </c:spPr>
          <c:invertIfNegative val="0"/>
          <c:dLbls>
            <c:dLbl>
              <c:idx val="0"/>
              <c:layout>
                <c:manualLayout>
                  <c:x val="5.6173968123865818E-3"/>
                  <c:y val="-2.7853639948437012E-3"/>
                </c:manualLayout>
              </c:layout>
              <c:dLblPos val="outEnd"/>
              <c:showLegendKey val="0"/>
              <c:showVal val="1"/>
              <c:showCatName val="0"/>
              <c:showSerName val="0"/>
              <c:showPercent val="0"/>
              <c:showBubbleSize val="0"/>
            </c:dLbl>
            <c:dLbl>
              <c:idx val="1"/>
              <c:layout>
                <c:manualLayout>
                  <c:x val="5.3117441598890458E-3"/>
                  <c:y val="-6.6510363432183096E-4"/>
                </c:manualLayout>
              </c:layout>
              <c:dLblPos val="outEnd"/>
              <c:showLegendKey val="0"/>
              <c:showVal val="1"/>
              <c:showCatName val="0"/>
              <c:showSerName val="0"/>
              <c:showPercent val="0"/>
              <c:showBubbleSize val="0"/>
            </c:dLbl>
            <c:dLbl>
              <c:idx val="2"/>
              <c:layout>
                <c:manualLayout>
                  <c:x val="2.8947429303026809E-3"/>
                  <c:y val="0"/>
                </c:manualLayout>
              </c:layout>
              <c:showLegendKey val="0"/>
              <c:showVal val="1"/>
              <c:showCatName val="0"/>
              <c:showSerName val="0"/>
              <c:showPercent val="0"/>
              <c:showBubbleSize val="0"/>
            </c:dLbl>
            <c:dLbl>
              <c:idx val="3"/>
              <c:layout>
                <c:manualLayout>
                  <c:x val="8.9307892844643182E-3"/>
                  <c:y val="1.419636061410256E-2"/>
                </c:manualLayout>
              </c:layout>
              <c:dLblPos val="outEnd"/>
              <c:showLegendKey val="0"/>
              <c:showVal val="1"/>
              <c:showCatName val="0"/>
              <c:showSerName val="0"/>
              <c:showPercent val="0"/>
              <c:showBubbleSize val="0"/>
            </c:dLbl>
            <c:dLbl>
              <c:idx val="4"/>
              <c:layout>
                <c:manualLayout>
                  <c:x val="2.8243867816034537E-3"/>
                  <c:y val="-2.1466472024902969E-3"/>
                </c:manualLayout>
              </c:layout>
              <c:dLblPos val="outEnd"/>
              <c:showLegendKey val="0"/>
              <c:showVal val="1"/>
              <c:showCatName val="0"/>
              <c:showSerName val="0"/>
              <c:showPercent val="0"/>
              <c:showBubbleSize val="0"/>
            </c:dLbl>
            <c:dLbl>
              <c:idx val="5"/>
              <c:layout>
                <c:manualLayout>
                  <c:x val="5.5512963832694395E-3"/>
                  <c:y val="-1.1361863718169908E-3"/>
                </c:manualLayout>
              </c:layout>
              <c:dLblPos val="outEnd"/>
              <c:showLegendKey val="0"/>
              <c:showVal val="1"/>
              <c:showCatName val="0"/>
              <c:showSerName val="0"/>
              <c:showPercent val="0"/>
              <c:showBubbleSize val="0"/>
            </c:dLbl>
            <c:dLbl>
              <c:idx val="6"/>
              <c:layout>
                <c:manualLayout>
                  <c:x val="5.0633807088509303E-3"/>
                  <c:y val="-1.3494347551939578E-2"/>
                </c:manualLayout>
              </c:layout>
              <c:dLblPos val="outEnd"/>
              <c:showLegendKey val="0"/>
              <c:showVal val="1"/>
              <c:showCatName val="0"/>
              <c:showSerName val="0"/>
              <c:showPercent val="0"/>
              <c:showBubbleSize val="0"/>
            </c:dLbl>
            <c:dLbl>
              <c:idx val="7"/>
              <c:layout>
                <c:manualLayout>
                  <c:xMode val="edge"/>
                  <c:yMode val="edge"/>
                  <c:x val="0.7300995024875635"/>
                  <c:y val="0.61872909698996781"/>
                </c:manualLayout>
              </c:layout>
              <c:dLblPos val="outEnd"/>
              <c:showLegendKey val="0"/>
              <c:showVal val="1"/>
              <c:showCatName val="0"/>
              <c:showSerName val="0"/>
              <c:showPercent val="0"/>
              <c:showBubbleSize val="0"/>
            </c:dLbl>
            <c:numFmt formatCode="0.0%" sourceLinked="0"/>
            <c:spPr>
              <a:noFill/>
              <a:ln w="25761">
                <a:noFill/>
              </a:ln>
            </c:spPr>
            <c:txPr>
              <a:bodyPr/>
              <a:lstStyle/>
              <a:p>
                <a:pPr>
                  <a:defRPr sz="1200" b="0" i="0" u="none" strike="noStrike" baseline="0">
                    <a:solidFill>
                      <a:schemeClr val="tx1"/>
                    </a:solidFill>
                    <a:latin typeface="+mj-lt"/>
                    <a:ea typeface="Tahoma"/>
                    <a:cs typeface="Tahoma"/>
                  </a:defRPr>
                </a:pPr>
                <a:endParaRPr lang="en-US"/>
              </a:p>
            </c:txPr>
            <c:showLegendKey val="0"/>
            <c:showVal val="1"/>
            <c:showCatName val="0"/>
            <c:showSerName val="0"/>
            <c:showPercent val="0"/>
            <c:showBubbleSize val="0"/>
            <c:showLeaderLines val="0"/>
          </c:dLbls>
          <c:cat>
            <c:multiLvlStrRef>
              <c:f>Sheet1!#REF!</c:f>
            </c:multiLvlStrRef>
          </c:cat>
          <c:val>
            <c:numRef>
              <c:f>Sheet1!$B$3:$H$3</c:f>
              <c:numCache>
                <c:formatCode>0.0%</c:formatCode>
                <c:ptCount val="7"/>
                <c:pt idx="0">
                  <c:v>0.31584123113316631</c:v>
                </c:pt>
                <c:pt idx="1">
                  <c:v>0.20226147833066155</c:v>
                </c:pt>
                <c:pt idx="2">
                  <c:v>9.4253442228343018E-2</c:v>
                </c:pt>
                <c:pt idx="3">
                  <c:v>5.4252282348999106E-2</c:v>
                </c:pt>
                <c:pt idx="4">
                  <c:v>2.7844621990309997E-2</c:v>
                </c:pt>
                <c:pt idx="5">
                  <c:v>0.15055162286451534</c:v>
                </c:pt>
                <c:pt idx="6">
                  <c:v>0.15499496311655284</c:v>
                </c:pt>
              </c:numCache>
            </c:numRef>
          </c:val>
        </c:ser>
        <c:dLbls>
          <c:showLegendKey val="0"/>
          <c:showVal val="1"/>
          <c:showCatName val="0"/>
          <c:showSerName val="0"/>
          <c:showPercent val="0"/>
          <c:showBubbleSize val="0"/>
        </c:dLbls>
        <c:gapWidth val="150"/>
        <c:overlap val="-50"/>
        <c:axId val="135471872"/>
        <c:axId val="135473408"/>
      </c:barChart>
      <c:catAx>
        <c:axId val="135471872"/>
        <c:scaling>
          <c:orientation val="minMax"/>
        </c:scaling>
        <c:delete val="0"/>
        <c:axPos val="b"/>
        <c:numFmt formatCode="General" sourceLinked="1"/>
        <c:majorTickMark val="out"/>
        <c:minorTickMark val="none"/>
        <c:tickLblPos val="nextTo"/>
        <c:spPr>
          <a:ln w="3220">
            <a:solidFill>
              <a:schemeClr val="tx1"/>
            </a:solidFill>
            <a:prstDash val="solid"/>
          </a:ln>
        </c:spPr>
        <c:txPr>
          <a:bodyPr rot="0" vert="horz"/>
          <a:lstStyle/>
          <a:p>
            <a:pPr>
              <a:defRPr sz="887" b="1" i="0" u="none" strike="noStrike" baseline="0">
                <a:solidFill>
                  <a:schemeClr val="tx1"/>
                </a:solidFill>
                <a:latin typeface="Tahoma"/>
                <a:ea typeface="Tahoma"/>
                <a:cs typeface="Tahoma"/>
              </a:defRPr>
            </a:pPr>
            <a:endParaRPr lang="en-US"/>
          </a:p>
        </c:txPr>
        <c:crossAx val="135473408"/>
        <c:crosses val="autoZero"/>
        <c:auto val="1"/>
        <c:lblAlgn val="ctr"/>
        <c:lblOffset val="100"/>
        <c:tickLblSkip val="1"/>
        <c:tickMarkSkip val="1"/>
        <c:noMultiLvlLbl val="0"/>
      </c:catAx>
      <c:valAx>
        <c:axId val="135473408"/>
        <c:scaling>
          <c:orientation val="minMax"/>
          <c:max val="0.4"/>
        </c:scaling>
        <c:delete val="0"/>
        <c:axPos val="l"/>
        <c:numFmt formatCode="0%" sourceLinked="0"/>
        <c:majorTickMark val="out"/>
        <c:minorTickMark val="none"/>
        <c:tickLblPos val="nextTo"/>
        <c:spPr>
          <a:ln w="3220">
            <a:solidFill>
              <a:schemeClr val="tx1"/>
            </a:solidFill>
            <a:prstDash val="solid"/>
          </a:ln>
        </c:spPr>
        <c:txPr>
          <a:bodyPr rot="0" vert="horz"/>
          <a:lstStyle/>
          <a:p>
            <a:pPr>
              <a:defRPr sz="1200" b="0" i="0" u="none" strike="noStrike" baseline="0">
                <a:solidFill>
                  <a:schemeClr val="tx1"/>
                </a:solidFill>
                <a:latin typeface="+mj-lt"/>
                <a:ea typeface="Tahoma"/>
                <a:cs typeface="Tahoma"/>
              </a:defRPr>
            </a:pPr>
            <a:endParaRPr lang="en-US"/>
          </a:p>
        </c:txPr>
        <c:crossAx val="135471872"/>
        <c:crosses val="autoZero"/>
        <c:crossBetween val="between"/>
        <c:majorUnit val="0.1"/>
        <c:minorUnit val="5.0000000000000024E-2"/>
      </c:valAx>
      <c:spPr>
        <a:noFill/>
        <a:ln w="25383">
          <a:noFill/>
        </a:ln>
      </c:spPr>
    </c:plotArea>
    <c:legend>
      <c:legendPos val="r"/>
      <c:layout>
        <c:manualLayout>
          <c:xMode val="edge"/>
          <c:yMode val="edge"/>
          <c:x val="0.7271311195956015"/>
          <c:y val="9.1991774548752667E-2"/>
          <c:w val="0.13669016915660775"/>
          <c:h val="7.8458687647827749E-2"/>
        </c:manualLayout>
      </c:layout>
      <c:overlay val="0"/>
      <c:spPr>
        <a:noFill/>
        <a:ln w="25761">
          <a:noFill/>
        </a:ln>
      </c:spPr>
      <c:txPr>
        <a:bodyPr/>
        <a:lstStyle/>
        <a:p>
          <a:pPr>
            <a:defRPr sz="1198" b="1" i="0" u="none" strike="noStrike" baseline="0">
              <a:solidFill>
                <a:schemeClr val="tx1"/>
              </a:solidFill>
              <a:latin typeface="+mj-lt"/>
              <a:ea typeface="Tahoma"/>
              <a:cs typeface="Tahoma"/>
            </a:defRPr>
          </a:pPr>
          <a:endParaRPr lang="en-US"/>
        </a:p>
      </c:txPr>
    </c:legend>
    <c:plotVisOnly val="1"/>
    <c:dispBlanksAs val="gap"/>
    <c:showDLblsOverMax val="0"/>
  </c:chart>
  <c:spPr>
    <a:noFill/>
    <a:ln>
      <a:noFill/>
    </a:ln>
  </c:spPr>
  <c:txPr>
    <a:bodyPr/>
    <a:lstStyle/>
    <a:p>
      <a:pPr>
        <a:defRPr sz="1293"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F46453-356C-46A6-98B3-89AD2EDA92C4}" type="datetimeFigureOut">
              <a:rPr lang="en-US" smtClean="0"/>
              <a:t>2/28/2014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5FBDEB-018C-4BBF-BF4D-0F636A47A4B7}" type="slidenum">
              <a:rPr lang="en-US" smtClean="0"/>
              <a:t>‹#›</a:t>
            </a:fld>
            <a:endParaRPr lang="en-US"/>
          </a:p>
        </p:txBody>
      </p:sp>
    </p:spTree>
    <p:extLst>
      <p:ext uri="{BB962C8B-B14F-4D97-AF65-F5344CB8AC3E}">
        <p14:creationId xmlns:p14="http://schemas.microsoft.com/office/powerpoint/2010/main" val="3613806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E98EEBE-E2A0-46E2-B007-2F68AE7C1BB6}" type="slidenum">
              <a:rPr lang="en-US" smtClean="0"/>
              <a:pPr/>
              <a:t>1</a:t>
            </a:fld>
            <a:endParaRPr lang="en-US" smtClean="0"/>
          </a:p>
        </p:txBody>
      </p:sp>
      <p:sp>
        <p:nvSpPr>
          <p:cNvPr id="4099" name="Rectangle 2"/>
          <p:cNvSpPr>
            <a:spLocks noGrp="1" noRot="1" noChangeAspect="1" noChangeArrowheads="1" noTextEdit="1"/>
          </p:cNvSpPr>
          <p:nvPr>
            <p:ph type="sldImg"/>
          </p:nvPr>
        </p:nvSpPr>
        <p:spPr>
          <a:xfrm>
            <a:off x="1144588" y="685800"/>
            <a:ext cx="4572000" cy="3429000"/>
          </a:xfrm>
          <a:ln/>
        </p:spPr>
      </p:sp>
      <p:sp>
        <p:nvSpPr>
          <p:cNvPr id="4100" name="Rectangle 3"/>
          <p:cNvSpPr>
            <a:spLocks noGrp="1" noChangeArrowheads="1"/>
          </p:cNvSpPr>
          <p:nvPr>
            <p:ph type="body" idx="1"/>
          </p:nvPr>
        </p:nvSpPr>
        <p:spPr>
          <a:xfrm>
            <a:off x="915988" y="4343400"/>
            <a:ext cx="5026025"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1347</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pPr lvl="0"/>
            <a:endParaRPr lang="en-US" noProof="0" smtClean="0"/>
          </a:p>
        </p:txBody>
      </p:sp>
    </p:spTree>
    <p:extLst>
      <p:ext uri="{BB962C8B-B14F-4D97-AF65-F5344CB8AC3E}">
        <p14:creationId xmlns:p14="http://schemas.microsoft.com/office/powerpoint/2010/main" val="35303778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hyperlink" Target="http://www.cms.hh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0" y="0"/>
            <a:ext cx="9072563" cy="1384300"/>
          </a:xfrm>
          <a:noFill/>
        </p:spPr>
        <p:txBody>
          <a:bodyPr/>
          <a:lstStyle/>
          <a:p>
            <a:r>
              <a:rPr lang="en-US" b="1" dirty="0" smtClean="0">
                <a:cs typeface="Times New Roman" pitchFamily="18" charset="0"/>
              </a:rPr>
              <a:t>Distribution of National Health Expenditures, </a:t>
            </a:r>
            <a:br>
              <a:rPr lang="en-US" b="1" dirty="0" smtClean="0">
                <a:cs typeface="Times New Roman" pitchFamily="18" charset="0"/>
              </a:rPr>
            </a:br>
            <a:r>
              <a:rPr lang="en-US" b="1" dirty="0" smtClean="0">
                <a:cs typeface="Times New Roman" pitchFamily="18" charset="0"/>
              </a:rPr>
              <a:t>by Type of Service, 2002 and 2012</a:t>
            </a:r>
            <a:endParaRPr lang="en-US" b="1" dirty="0" smtClean="0"/>
          </a:p>
        </p:txBody>
      </p:sp>
      <p:graphicFrame>
        <p:nvGraphicFramePr>
          <p:cNvPr id="2" name="Object 4"/>
          <p:cNvGraphicFramePr>
            <a:graphicFrameLocks noGrp="1" noChangeAspect="1"/>
          </p:cNvGraphicFramePr>
          <p:nvPr>
            <p:ph type="chart" idx="1"/>
            <p:extLst>
              <p:ext uri="{D42A27DB-BD31-4B8C-83A1-F6EECF244321}">
                <p14:modId xmlns:p14="http://schemas.microsoft.com/office/powerpoint/2010/main" val="2134410095"/>
              </p:ext>
            </p:extLst>
          </p:nvPr>
        </p:nvGraphicFramePr>
        <p:xfrm>
          <a:off x="206961" y="1171575"/>
          <a:ext cx="8708439" cy="3865563"/>
        </p:xfrm>
        <a:graphic>
          <a:graphicData uri="http://schemas.openxmlformats.org/drawingml/2006/chart">
            <c:chart xmlns:c="http://schemas.openxmlformats.org/drawingml/2006/chart" xmlns:r="http://schemas.openxmlformats.org/officeDocument/2006/relationships" r:id="rId3"/>
          </a:graphicData>
        </a:graphic>
      </p:graphicFrame>
      <p:sp>
        <p:nvSpPr>
          <p:cNvPr id="1028" name="Text Box 3"/>
          <p:cNvSpPr txBox="1">
            <a:spLocks noChangeArrowheads="1"/>
          </p:cNvSpPr>
          <p:nvPr/>
        </p:nvSpPr>
        <p:spPr bwMode="auto">
          <a:xfrm>
            <a:off x="0" y="5638800"/>
            <a:ext cx="8382000" cy="1192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Aft>
                <a:spcPts val="400"/>
              </a:spcAft>
            </a:pPr>
            <a:r>
              <a:rPr lang="en-US" sz="1100" dirty="0" smtClean="0">
                <a:latin typeface="+mj-lt"/>
                <a:ea typeface="Arial Unicode MS" pitchFamily="34" charset="-128"/>
                <a:cs typeface="Arial Unicode MS" pitchFamily="34" charset="-128"/>
              </a:rPr>
              <a:t>NOTE: </a:t>
            </a:r>
            <a:r>
              <a:rPr lang="en-US" sz="1100" dirty="0">
                <a:latin typeface="+mj-lt"/>
                <a:ea typeface="Arial Unicode MS" pitchFamily="34" charset="-128"/>
                <a:cs typeface="Arial Unicode MS" pitchFamily="34" charset="-128"/>
              </a:rPr>
              <a:t>Percentages may not total 100% due to rounding. Other Personal Health Care includes, for example, dental and other professional health services, durable medical equipment, etc. Other Health Spending includes, for example, administration and net cost of private health insurance, public health activity, research, and structures and equipment, etc. </a:t>
            </a:r>
          </a:p>
          <a:p>
            <a:pPr>
              <a:spcAft>
                <a:spcPts val="400"/>
              </a:spcAft>
            </a:pPr>
            <a:r>
              <a:rPr lang="en-US" sz="1100" dirty="0" smtClean="0">
                <a:latin typeface="+mj-lt"/>
                <a:ea typeface="Arial Unicode MS" pitchFamily="34" charset="-128"/>
                <a:cs typeface="Arial Unicode MS" pitchFamily="34" charset="-128"/>
              </a:rPr>
              <a:t>SOURCE: </a:t>
            </a:r>
            <a:r>
              <a:rPr lang="en-US" sz="1100" dirty="0">
                <a:latin typeface="+mj-lt"/>
                <a:ea typeface="Arial Unicode MS" pitchFamily="34" charset="-128"/>
                <a:cs typeface="Arial Unicode MS" pitchFamily="34" charset="-128"/>
              </a:rPr>
              <a:t>Kaiser Family Foundation calculations using NHE data from Centers for Medicare and Medicaid Services, Office of the Actuary, National Health Statistics Group, at </a:t>
            </a:r>
            <a:r>
              <a:rPr lang="en-US" sz="1100" dirty="0">
                <a:latin typeface="+mj-lt"/>
                <a:ea typeface="Arial Unicode MS" pitchFamily="34" charset="-128"/>
                <a:cs typeface="Arial Unicode MS" pitchFamily="34" charset="-128"/>
                <a:hlinkClick r:id="rId4"/>
              </a:rPr>
              <a:t>http://www.cms.hhs.gov/NationalHealthExpendData/</a:t>
            </a:r>
            <a:r>
              <a:rPr lang="en-US" sz="1100" dirty="0">
                <a:latin typeface="+mj-lt"/>
                <a:ea typeface="Arial Unicode MS" pitchFamily="34" charset="-128"/>
                <a:cs typeface="Arial Unicode MS" pitchFamily="34" charset="-128"/>
              </a:rPr>
              <a:t> (see Historical; National Health Expenditures by type of service and source of funds, CY </a:t>
            </a:r>
            <a:r>
              <a:rPr lang="en-US" sz="1100" dirty="0" smtClean="0">
                <a:latin typeface="+mj-lt"/>
                <a:ea typeface="Arial Unicode MS" pitchFamily="34" charset="-128"/>
                <a:cs typeface="Arial Unicode MS" pitchFamily="34" charset="-128"/>
              </a:rPr>
              <a:t>1960-2012; </a:t>
            </a:r>
            <a:r>
              <a:rPr lang="en-US" sz="1100" dirty="0">
                <a:latin typeface="+mj-lt"/>
                <a:ea typeface="Arial Unicode MS" pitchFamily="34" charset="-128"/>
                <a:cs typeface="Arial Unicode MS" pitchFamily="34" charset="-128"/>
              </a:rPr>
              <a:t>file </a:t>
            </a:r>
            <a:r>
              <a:rPr lang="en-US" sz="1100" dirty="0" smtClean="0">
                <a:latin typeface="+mj-lt"/>
                <a:ea typeface="Arial Unicode MS" pitchFamily="34" charset="-128"/>
                <a:cs typeface="Arial Unicode MS" pitchFamily="34" charset="-128"/>
              </a:rPr>
              <a:t>nhe2012.zip). </a:t>
            </a:r>
            <a:endParaRPr lang="en-US" sz="1100" dirty="0">
              <a:latin typeface="+mj-lt"/>
              <a:ea typeface="Arial Unicode MS" pitchFamily="34" charset="-128"/>
              <a:cs typeface="Arial Unicode MS" pitchFamily="34" charset="-128"/>
            </a:endParaRPr>
          </a:p>
        </p:txBody>
      </p:sp>
      <p:sp>
        <p:nvSpPr>
          <p:cNvPr id="1029" name="Text Box 5"/>
          <p:cNvSpPr txBox="1">
            <a:spLocks noChangeArrowheads="1"/>
          </p:cNvSpPr>
          <p:nvPr/>
        </p:nvSpPr>
        <p:spPr bwMode="auto">
          <a:xfrm>
            <a:off x="762000" y="4876800"/>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200" b="1" dirty="0">
                <a:latin typeface="+mj-lt"/>
              </a:rPr>
              <a:t>Hospital  Care</a:t>
            </a:r>
          </a:p>
        </p:txBody>
      </p:sp>
      <p:sp>
        <p:nvSpPr>
          <p:cNvPr id="1030" name="Text Box 6"/>
          <p:cNvSpPr txBox="1">
            <a:spLocks noChangeArrowheads="1"/>
          </p:cNvSpPr>
          <p:nvPr/>
        </p:nvSpPr>
        <p:spPr bwMode="auto">
          <a:xfrm>
            <a:off x="1905000" y="4876800"/>
            <a:ext cx="1219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200" b="1" dirty="0">
                <a:latin typeface="+mj-lt"/>
              </a:rPr>
              <a:t>Physician/ Clinical Services</a:t>
            </a:r>
          </a:p>
        </p:txBody>
      </p:sp>
      <p:sp>
        <p:nvSpPr>
          <p:cNvPr id="1031" name="Text Box 7"/>
          <p:cNvSpPr txBox="1">
            <a:spLocks noChangeArrowheads="1"/>
          </p:cNvSpPr>
          <p:nvPr/>
        </p:nvSpPr>
        <p:spPr bwMode="auto">
          <a:xfrm>
            <a:off x="3048000" y="48768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200" b="1" dirty="0">
                <a:latin typeface="+mj-lt"/>
              </a:rPr>
              <a:t>Prescription Drugs</a:t>
            </a:r>
          </a:p>
        </p:txBody>
      </p:sp>
      <p:sp>
        <p:nvSpPr>
          <p:cNvPr id="1032" name="Text Box 8"/>
          <p:cNvSpPr txBox="1">
            <a:spLocks noChangeArrowheads="1"/>
          </p:cNvSpPr>
          <p:nvPr/>
        </p:nvSpPr>
        <p:spPr bwMode="auto">
          <a:xfrm>
            <a:off x="4191000" y="48768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200" b="1">
                <a:latin typeface="+mj-lt"/>
              </a:rPr>
              <a:t>Nursing Home Care</a:t>
            </a:r>
          </a:p>
        </p:txBody>
      </p:sp>
      <p:sp>
        <p:nvSpPr>
          <p:cNvPr id="1033" name="Text Box 9"/>
          <p:cNvSpPr txBox="1">
            <a:spLocks noChangeArrowheads="1"/>
          </p:cNvSpPr>
          <p:nvPr/>
        </p:nvSpPr>
        <p:spPr bwMode="auto">
          <a:xfrm>
            <a:off x="5410200" y="48768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200" b="1" dirty="0">
                <a:latin typeface="+mj-lt"/>
              </a:rPr>
              <a:t>Home Health Care</a:t>
            </a:r>
          </a:p>
        </p:txBody>
      </p:sp>
      <p:sp>
        <p:nvSpPr>
          <p:cNvPr id="1034" name="Text Box 10"/>
          <p:cNvSpPr txBox="1">
            <a:spLocks noChangeArrowheads="1"/>
          </p:cNvSpPr>
          <p:nvPr/>
        </p:nvSpPr>
        <p:spPr bwMode="auto">
          <a:xfrm>
            <a:off x="6553200" y="4876800"/>
            <a:ext cx="1219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200" b="1" dirty="0">
                <a:latin typeface="+mj-lt"/>
              </a:rPr>
              <a:t>Other Personal Health Care</a:t>
            </a:r>
          </a:p>
        </p:txBody>
      </p:sp>
      <p:sp>
        <p:nvSpPr>
          <p:cNvPr id="1035" name="Text Box 11"/>
          <p:cNvSpPr txBox="1">
            <a:spLocks noChangeArrowheads="1"/>
          </p:cNvSpPr>
          <p:nvPr/>
        </p:nvSpPr>
        <p:spPr bwMode="auto">
          <a:xfrm>
            <a:off x="7772400" y="48768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200" b="1" dirty="0">
                <a:latin typeface="+mj-lt"/>
              </a:rPr>
              <a:t>Other Health Spending</a:t>
            </a:r>
          </a:p>
        </p:txBody>
      </p:sp>
    </p:spTree>
    <p:extLst>
      <p:ext uri="{BB962C8B-B14F-4D97-AF65-F5344CB8AC3E}">
        <p14:creationId xmlns:p14="http://schemas.microsoft.com/office/powerpoint/2010/main" val="83051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167</Words>
  <Application>Microsoft Office PowerPoint</Application>
  <PresentationFormat>On-screen Show (4:3)</PresentationFormat>
  <Paragraphs>22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2013 Fast Facts Slides</vt:lpstr>
      <vt:lpstr>Distribution of National Health Expenditures,  by Type of Service, 2002 and 2012</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Distribution of National Health Expenditures,  by Type of Service, 2002 and 2012</dc:title>
  <dc:creator>NirmitaP</dc:creator>
  <cp:lastModifiedBy>NirmitaP</cp:lastModifiedBy>
  <cp:revision>1</cp:revision>
  <dcterms:created xsi:type="dcterms:W3CDTF">2014-02-28T17:29:37Z</dcterms:created>
  <dcterms:modified xsi:type="dcterms:W3CDTF">2014-02-28T17:29:37Z</dcterms:modified>
</cp:coreProperties>
</file>