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443768508528274E-2"/>
          <c:y val="2.8138442577749983E-2"/>
          <c:w val="0.93325222102339245"/>
          <c:h val="0.81419464014366627"/>
        </c:manualLayout>
      </c:layout>
      <c:lineChart>
        <c:grouping val="standard"/>
        <c:varyColors val="0"/>
        <c:ser>
          <c:idx val="0"/>
          <c:order val="0"/>
          <c:tx>
            <c:strRef>
              <c:f>Sheet1!$A$2</c:f>
              <c:strCache>
                <c:ptCount val="1"/>
                <c:pt idx="0">
                  <c:v>Private Health Insurance</c:v>
                </c:pt>
              </c:strCache>
            </c:strRef>
          </c:tx>
          <c:spPr>
            <a:ln w="22229">
              <a:solidFill>
                <a:schemeClr val="accent3"/>
              </a:solidFill>
              <a:prstDash val="solid"/>
            </a:ln>
          </c:spPr>
          <c:marker>
            <c:symbol val="diamond"/>
            <c:size val="6"/>
            <c:spPr>
              <a:solidFill>
                <a:schemeClr val="accent3"/>
              </a:solidFill>
              <a:ln>
                <a:solidFill>
                  <a:schemeClr val="accent3"/>
                </a:solidFill>
              </a:ln>
            </c:spPr>
          </c:marker>
          <c:dLbls>
            <c:dLbl>
              <c:idx val="12"/>
              <c:layout>
                <c:manualLayout>
                  <c:x val="-1.4577259475218659E-3"/>
                  <c:y val="5.2486187845303921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Sheet1!$B$1:$N$1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Sheet1!$B$2:$N$2</c:f>
              <c:numCache>
                <c:formatCode>0.0%</c:formatCode>
                <c:ptCount val="13"/>
                <c:pt idx="0" formatCode="0%">
                  <c:v>0</c:v>
                </c:pt>
                <c:pt idx="1">
                  <c:v>9.4259341118778428E-2</c:v>
                </c:pt>
                <c:pt idx="2">
                  <c:v>0.22252538471756167</c:v>
                </c:pt>
                <c:pt idx="3">
                  <c:v>0.34080303462512496</c:v>
                </c:pt>
                <c:pt idx="4">
                  <c:v>0.43708531399093697</c:v>
                </c:pt>
                <c:pt idx="5">
                  <c:v>0.53128803896932486</c:v>
                </c:pt>
                <c:pt idx="6">
                  <c:v>0.61185498428902108</c:v>
                </c:pt>
                <c:pt idx="7">
                  <c:v>0.69337133873219048</c:v>
                </c:pt>
                <c:pt idx="8">
                  <c:v>0.75904388404143441</c:v>
                </c:pt>
                <c:pt idx="9">
                  <c:v>0.81405517460635446</c:v>
                </c:pt>
                <c:pt idx="10">
                  <c:v>0.87186896412060988</c:v>
                </c:pt>
                <c:pt idx="11">
                  <c:v>0.93532476977917534</c:v>
                </c:pt>
                <c:pt idx="12">
                  <c:v>0.9967184414012058</c:v>
                </c:pt>
              </c:numCache>
            </c:numRef>
          </c:val>
          <c:smooth val="0"/>
        </c:ser>
        <c:ser>
          <c:idx val="3"/>
          <c:order val="1"/>
          <c:tx>
            <c:strRef>
              <c:f>Sheet1!$A$3</c:f>
              <c:strCache>
                <c:ptCount val="1"/>
                <c:pt idx="0">
                  <c:v>Out-of-Pocket</c:v>
                </c:pt>
              </c:strCache>
            </c:strRef>
          </c:tx>
          <c:spPr>
            <a:ln w="22229">
              <a:solidFill>
                <a:schemeClr val="accent1"/>
              </a:solidFill>
            </a:ln>
          </c:spPr>
          <c:marker>
            <c:symbol val="circle"/>
            <c:size val="5"/>
            <c:spPr>
              <a:solidFill>
                <a:schemeClr val="accent1"/>
              </a:solidFill>
              <a:ln>
                <a:solidFill>
                  <a:schemeClr val="accent1"/>
                </a:solidFill>
              </a:ln>
            </c:spPr>
          </c:marker>
          <c:dLbls>
            <c:dLbl>
              <c:idx val="12"/>
              <c:layout>
                <c:manualLayout>
                  <c:x val="0"/>
                  <c:y val="4.9723756906077346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Sheet1!$B$1:$N$1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Sheet1!$B$3:$N$3</c:f>
              <c:numCache>
                <c:formatCode>0.0%</c:formatCode>
                <c:ptCount val="13"/>
                <c:pt idx="0" formatCode="0%">
                  <c:v>0</c:v>
                </c:pt>
                <c:pt idx="1">
                  <c:v>3.604907671334745E-2</c:v>
                </c:pt>
                <c:pt idx="2">
                  <c:v>9.9903333746437006E-2</c:v>
                </c:pt>
                <c:pt idx="3">
                  <c:v>0.18092948320733693</c:v>
                </c:pt>
                <c:pt idx="4">
                  <c:v>0.24763415540959222</c:v>
                </c:pt>
                <c:pt idx="5">
                  <c:v>0.32484322716569602</c:v>
                </c:pt>
                <c:pt idx="6">
                  <c:v>0.37487173131738749</c:v>
                </c:pt>
                <c:pt idx="7">
                  <c:v>0.45567976205229899</c:v>
                </c:pt>
                <c:pt idx="8">
                  <c:v>0.49068286032965691</c:v>
                </c:pt>
                <c:pt idx="9">
                  <c:v>0.49048952782253052</c:v>
                </c:pt>
                <c:pt idx="10">
                  <c:v>0.51469079191969258</c:v>
                </c:pt>
                <c:pt idx="11">
                  <c:v>0.56712355930102865</c:v>
                </c:pt>
                <c:pt idx="12">
                  <c:v>0.62674928739620772</c:v>
                </c:pt>
              </c:numCache>
            </c:numRef>
          </c:val>
          <c:smooth val="0"/>
        </c:ser>
        <c:ser>
          <c:idx val="1"/>
          <c:order val="2"/>
          <c:tx>
            <c:strRef>
              <c:f>Sheet1!$A$4</c:f>
              <c:strCache>
                <c:ptCount val="1"/>
                <c:pt idx="0">
                  <c:v>Medicare </c:v>
                </c:pt>
              </c:strCache>
            </c:strRef>
          </c:tx>
          <c:spPr>
            <a:ln w="22229">
              <a:solidFill>
                <a:schemeClr val="accent5"/>
              </a:solidFill>
              <a:prstDash val="solid"/>
            </a:ln>
          </c:spPr>
          <c:marker>
            <c:symbol val="square"/>
            <c:size val="5"/>
            <c:spPr>
              <a:solidFill>
                <a:schemeClr val="accent5"/>
              </a:solidFill>
              <a:ln>
                <a:solidFill>
                  <a:schemeClr val="accent5"/>
                </a:solidFill>
              </a:ln>
            </c:spPr>
          </c:marker>
          <c:dLbls>
            <c:dLbl>
              <c:idx val="12"/>
              <c:layout>
                <c:manualLayout>
                  <c:x val="-8.7463556851310881E-3"/>
                  <c:y val="-4.4198895027624308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Sheet1!$B$1:$N$1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Sheet1!$B$4:$N$4</c:f>
              <c:numCache>
                <c:formatCode>0.0%</c:formatCode>
                <c:ptCount val="13"/>
                <c:pt idx="0" formatCode="0%">
                  <c:v>0</c:v>
                </c:pt>
                <c:pt idx="1">
                  <c:v>0.10166393125442008</c:v>
                </c:pt>
                <c:pt idx="2">
                  <c:v>0.18036819093622247</c:v>
                </c:pt>
                <c:pt idx="3">
                  <c:v>0.257386725022128</c:v>
                </c:pt>
                <c:pt idx="4">
                  <c:v>0.38399405770607875</c:v>
                </c:pt>
                <c:pt idx="5">
                  <c:v>0.51137531190371344</c:v>
                </c:pt>
                <c:pt idx="6">
                  <c:v>0.79571140733624213</c:v>
                </c:pt>
                <c:pt idx="7">
                  <c:v>0.9251653478866162</c:v>
                </c:pt>
                <c:pt idx="8">
                  <c:v>1.0809904416245235</c:v>
                </c:pt>
                <c:pt idx="9">
                  <c:v>1.2234809566381561</c:v>
                </c:pt>
                <c:pt idx="10">
                  <c:v>1.3135716477856505</c:v>
                </c:pt>
                <c:pt idx="11">
                  <c:v>1.4296065009407148</c:v>
                </c:pt>
                <c:pt idx="12">
                  <c:v>1.5463085278144724</c:v>
                </c:pt>
              </c:numCache>
            </c:numRef>
          </c:val>
          <c:smooth val="0"/>
        </c:ser>
        <c:ser>
          <c:idx val="2"/>
          <c:order val="3"/>
          <c:tx>
            <c:strRef>
              <c:f>Sheet1!$A$5</c:f>
              <c:strCache>
                <c:ptCount val="1"/>
                <c:pt idx="0">
                  <c:v>Medicaid</c:v>
                </c:pt>
              </c:strCache>
            </c:strRef>
          </c:tx>
          <c:spPr>
            <a:ln w="22229">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12"/>
              <c:layout>
                <c:manualLayout>
                  <c:x val="0"/>
                  <c:y val="-4.6961325966850827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Sheet1!$B$1:$N$1</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Sheet1!$B$5:$N$5</c:f>
              <c:numCache>
                <c:formatCode>0.0%</c:formatCode>
                <c:ptCount val="13"/>
                <c:pt idx="0" formatCode="0%">
                  <c:v>0</c:v>
                </c:pt>
                <c:pt idx="1">
                  <c:v>0.11847887352044806</c:v>
                </c:pt>
                <c:pt idx="2">
                  <c:v>0.23809998852770553</c:v>
                </c:pt>
                <c:pt idx="3">
                  <c:v>0.34228338562371885</c:v>
                </c:pt>
                <c:pt idx="4">
                  <c:v>0.45108064025378702</c:v>
                </c:pt>
                <c:pt idx="5">
                  <c:v>0.54396133337988761</c:v>
                </c:pt>
                <c:pt idx="6">
                  <c:v>0.53062853209499061</c:v>
                </c:pt>
                <c:pt idx="7">
                  <c:v>0.62685614241606502</c:v>
                </c:pt>
                <c:pt idx="8">
                  <c:v>0.72042517320670574</c:v>
                </c:pt>
                <c:pt idx="9">
                  <c:v>0.87245302594234908</c:v>
                </c:pt>
                <c:pt idx="10">
                  <c:v>0.9857843308410188</c:v>
                </c:pt>
                <c:pt idx="11">
                  <c:v>1.0337285455624667</c:v>
                </c:pt>
                <c:pt idx="12">
                  <c:v>1.1009212751205837</c:v>
                </c:pt>
              </c:numCache>
            </c:numRef>
          </c:val>
          <c:smooth val="0"/>
        </c:ser>
        <c:dLbls>
          <c:showLegendKey val="0"/>
          <c:showVal val="0"/>
          <c:showCatName val="0"/>
          <c:showSerName val="0"/>
          <c:showPercent val="0"/>
          <c:showBubbleSize val="0"/>
        </c:dLbls>
        <c:marker val="1"/>
        <c:smooth val="0"/>
        <c:axId val="135481984"/>
        <c:axId val="149673088"/>
      </c:lineChart>
      <c:catAx>
        <c:axId val="13548198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49673088"/>
        <c:crosses val="autoZero"/>
        <c:auto val="1"/>
        <c:lblAlgn val="ctr"/>
        <c:lblOffset val="100"/>
        <c:tickLblSkip val="1"/>
        <c:tickMarkSkip val="1"/>
        <c:noMultiLvlLbl val="0"/>
      </c:catAx>
      <c:valAx>
        <c:axId val="149673088"/>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35481984"/>
        <c:crosses val="autoZero"/>
        <c:crossBetween val="between"/>
      </c:valAx>
      <c:spPr>
        <a:noFill/>
        <a:ln w="25401">
          <a:noFill/>
        </a:ln>
      </c:spPr>
    </c:plotArea>
    <c:legend>
      <c:legendPos val="b"/>
      <c:layout/>
      <c:overlay val="0"/>
      <c:spPr>
        <a:noFill/>
        <a:ln w="952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152"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CC915-1EE7-4697-A895-208A81B9F257}"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3CECF7-DA64-4C91-8B2C-145CC6C7ADFD}" type="slidenum">
              <a:rPr lang="en-US" smtClean="0"/>
              <a:t>‹#›</a:t>
            </a:fld>
            <a:endParaRPr lang="en-US"/>
          </a:p>
        </p:txBody>
      </p:sp>
    </p:spTree>
    <p:extLst>
      <p:ext uri="{BB962C8B-B14F-4D97-AF65-F5344CB8AC3E}">
        <p14:creationId xmlns:p14="http://schemas.microsoft.com/office/powerpoint/2010/main" val="910440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2513</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130532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534400" cy="838200"/>
          </a:xfrm>
        </p:spPr>
        <p:txBody>
          <a:bodyPr/>
          <a:lstStyle/>
          <a:p>
            <a:r>
              <a:rPr lang="en-US" sz="2400" b="1" dirty="0" smtClean="0">
                <a:latin typeface="+mj-lt"/>
              </a:rPr>
              <a:t>Cumulative </a:t>
            </a:r>
            <a:r>
              <a:rPr lang="en-US" sz="2400" b="1" dirty="0" smtClean="0">
                <a:solidFill>
                  <a:srgbClr val="000000"/>
                </a:solidFill>
                <a:latin typeface="+mj-lt"/>
              </a:rPr>
              <a:t>Percent Change in National Health Expenditures, by Selected Sources of Funds, 2000-2012</a:t>
            </a:r>
          </a:p>
        </p:txBody>
      </p:sp>
      <p:graphicFrame>
        <p:nvGraphicFramePr>
          <p:cNvPr id="2" name="Object 3"/>
          <p:cNvGraphicFramePr>
            <a:graphicFrameLocks noGrp="1" noChangeAspect="1"/>
          </p:cNvGraphicFramePr>
          <p:nvPr>
            <p:ph type="chart" idx="4294967295"/>
            <p:extLst>
              <p:ext uri="{D42A27DB-BD31-4B8C-83A1-F6EECF244321}">
                <p14:modId xmlns:p14="http://schemas.microsoft.com/office/powerpoint/2010/main" val="3855205935"/>
              </p:ext>
            </p:extLst>
          </p:nvPr>
        </p:nvGraphicFramePr>
        <p:xfrm>
          <a:off x="0" y="1041400"/>
          <a:ext cx="8712200" cy="459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4"/>
          <p:cNvSpPr txBox="1">
            <a:spLocks noChangeArrowheads="1"/>
          </p:cNvSpPr>
          <p:nvPr/>
        </p:nvSpPr>
        <p:spPr bwMode="auto">
          <a:xfrm>
            <a:off x="1" y="5638800"/>
            <a:ext cx="8458200" cy="115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00"/>
              </a:spcAft>
              <a:defRPr/>
            </a:pPr>
            <a:r>
              <a:rPr lang="en-US" sz="1100" dirty="0" smtClean="0">
                <a:solidFill>
                  <a:srgbClr val="000000"/>
                </a:solidFill>
                <a:latin typeface="+mj-lt"/>
                <a:cs typeface="Arial" charset="0"/>
              </a:rPr>
              <a:t>NOTE: </a:t>
            </a:r>
            <a:r>
              <a:rPr lang="en-US" sz="1100" dirty="0" smtClean="0">
                <a:latin typeface="+mj-lt"/>
              </a:rPr>
              <a:t>This figure omits national health spending that belongs in the categories of Other Public Insurance Programs, Other Third Party Payers and Programs, Public Health Activity, and Investment, which together represent about 20% of total national health spending in 2012. </a:t>
            </a:r>
            <a:r>
              <a:rPr lang="en-US" sz="1100" dirty="0">
                <a:solidFill>
                  <a:srgbClr val="000000"/>
                </a:solidFill>
                <a:latin typeface="+mj-lt"/>
                <a:ea typeface="Arial Unicode MS" pitchFamily="34" charset="-128"/>
                <a:cs typeface="Arial Unicode MS" pitchFamily="34" charset="-128"/>
              </a:rPr>
              <a:t>Medicare and Medicaid were enacted in 1965; by January 1970, all states but two were participating in Medicaid</a:t>
            </a:r>
            <a:r>
              <a:rPr lang="en-US" sz="1100" dirty="0" smtClean="0">
                <a:solidFill>
                  <a:srgbClr val="000000"/>
                </a:solidFill>
                <a:latin typeface="+mj-lt"/>
                <a:ea typeface="Arial Unicode MS" pitchFamily="34" charset="-128"/>
                <a:cs typeface="Arial Unicode MS" pitchFamily="34" charset="-128"/>
              </a:rPr>
              <a:t>.</a:t>
            </a:r>
            <a:endParaRPr lang="en-US" sz="1100" dirty="0" smtClean="0">
              <a:solidFill>
                <a:srgbClr val="000000"/>
              </a:solidFill>
              <a:latin typeface="+mj-lt"/>
              <a:cs typeface="Arial" charset="0"/>
            </a:endParaRPr>
          </a:p>
          <a:p>
            <a:pPr eaLnBrk="1" hangingPunct="1">
              <a:spcAft>
                <a:spcPts val="400"/>
              </a:spcAft>
              <a:defRPr/>
            </a:pPr>
            <a:r>
              <a:rPr lang="en-US" sz="1100" dirty="0" smtClean="0">
                <a:solidFill>
                  <a:srgbClr val="000000"/>
                </a:solidFill>
                <a:latin typeface="+mj-lt"/>
                <a:cs typeface="Arial" charset="0"/>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1960-2012;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nhe2012.zip). </a:t>
            </a:r>
            <a:endParaRPr lang="en-US" sz="1100" dirty="0">
              <a:latin typeface="+mj-lt"/>
              <a:ea typeface="Arial Unicode MS" pitchFamily="34" charset="-128"/>
              <a:cs typeface="Arial Unicode MS" pitchFamily="34" charset="-128"/>
            </a:endParaRPr>
          </a:p>
        </p:txBody>
      </p:sp>
    </p:spTree>
    <p:extLst>
      <p:ext uri="{BB962C8B-B14F-4D97-AF65-F5344CB8AC3E}">
        <p14:creationId xmlns:p14="http://schemas.microsoft.com/office/powerpoint/2010/main" val="4053773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147</Words>
  <Application>Microsoft Office PowerPoint</Application>
  <PresentationFormat>On-screen Show (4:3)</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Cumulative Percent Change in National Health Expenditures, by Selected Sources of Funds, 2000-2012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Percent Change in National Health Expenditures, by Selected Sources of Funds, 2000-2012</dc:title>
  <dc:creator>NirmitaP</dc:creator>
  <cp:lastModifiedBy>NirmitaP</cp:lastModifiedBy>
  <cp:revision>1</cp:revision>
  <dcterms:created xsi:type="dcterms:W3CDTF">2014-02-28T17:29:27Z</dcterms:created>
  <dcterms:modified xsi:type="dcterms:W3CDTF">2014-02-28T17:29:28Z</dcterms:modified>
</cp:coreProperties>
</file>