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908045977012236E-2"/>
          <c:y val="5.8968058968058956E-2"/>
          <c:w val="0.89885057471264163"/>
          <c:h val="0.85257985257985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Hospital Care</c:v>
                </c:pt>
              </c:strCache>
            </c:strRef>
          </c:tx>
          <c:spPr>
            <a:solidFill>
              <a:schemeClr val="accent1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7162662752288263E-5"/>
                  <c:y val="-2.74387240056531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543093516531556E-3"/>
                  <c:y val="-1.68407026044821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751121463527181E-3"/>
                  <c:y val="-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7711726036027E-3"/>
                  <c:y val="7.99715881436740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627626567756784E-3"/>
                  <c:y val="5.0989299414496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1567157978809743E-4"/>
                  <c:y val="1.821320411871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784493818395692E-3"/>
                  <c:y val="4.2348071875630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0491633883633881E-3"/>
                  <c:y val="-2.6907866161199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1934400354601712E-4"/>
                  <c:y val="-5.5713708863315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6493743524062982E-4"/>
                  <c:y val="7.5180997879028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Sheet1!$B$2:$L$2</c:f>
              <c:numCache>
                <c:formatCode>0.0%</c:formatCode>
                <c:ptCount val="11"/>
                <c:pt idx="0">
                  <c:v>8.260896657008443E-2</c:v>
                </c:pt>
                <c:pt idx="1">
                  <c:v>8.1573921998688542E-2</c:v>
                </c:pt>
                <c:pt idx="2">
                  <c:v>7.5736986447165616E-2</c:v>
                </c:pt>
                <c:pt idx="3">
                  <c:v>7.6598947374000248E-2</c:v>
                </c:pt>
                <c:pt idx="4">
                  <c:v>6.9829610630012362E-2</c:v>
                </c:pt>
                <c:pt idx="5">
                  <c:v>6.22084577732578E-2</c:v>
                </c:pt>
                <c:pt idx="6">
                  <c:v>5.274406622034554E-2</c:v>
                </c:pt>
                <c:pt idx="7">
                  <c:v>6.5580246913580248E-2</c:v>
                </c:pt>
                <c:pt idx="8">
                  <c:v>4.6026817437513516E-2</c:v>
                </c:pt>
                <c:pt idx="9">
                  <c:v>3.4695198643303525E-2</c:v>
                </c:pt>
                <c:pt idx="10">
                  <c:v>4.9378296148457221E-2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Physician and Clinical Services</c:v>
                </c:pt>
              </c:strCache>
            </c:strRef>
          </c:tx>
          <c:spPr>
            <a:solidFill>
              <a:schemeClr val="accent3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9322748091049917E-3"/>
                  <c:y val="1.58530183727034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964166368024773E-3"/>
                  <c:y val="-2.1273975368463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1.79487179487179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750224292705432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3126682195290767E-3"/>
                  <c:y val="-7.6923076923076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502242927054345E-3"/>
                  <c:y val="-4.2549969715323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6652160556223269E-3"/>
                  <c:y val="6.98465576418332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Sheet1!$B$3:$L$3</c:f>
              <c:numCache>
                <c:formatCode>0.0%</c:formatCode>
                <c:ptCount val="11"/>
                <c:pt idx="0">
                  <c:v>7.9609522482230868E-2</c:v>
                </c:pt>
                <c:pt idx="1">
                  <c:v>7.9615666715564026E-2</c:v>
                </c:pt>
                <c:pt idx="2">
                  <c:v>6.8698079008225832E-2</c:v>
                </c:pt>
                <c:pt idx="3">
                  <c:v>6.0854330518451842E-2</c:v>
                </c:pt>
                <c:pt idx="4">
                  <c:v>5.1776250662154029E-2</c:v>
                </c:pt>
                <c:pt idx="5">
                  <c:v>5.234275296262534E-2</c:v>
                </c:pt>
                <c:pt idx="6">
                  <c:v>5.3483567505760471E-2</c:v>
                </c:pt>
                <c:pt idx="7">
                  <c:v>3.435190609807489E-2</c:v>
                </c:pt>
                <c:pt idx="8">
                  <c:v>3.1396568993751692E-2</c:v>
                </c:pt>
                <c:pt idx="9">
                  <c:v>4.0786243626848358E-2</c:v>
                </c:pt>
                <c:pt idx="10">
                  <c:v>4.6015762550889489E-2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chemeClr val="accent5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2.8751121463527164E-3"/>
                  <c:y val="-2.5641025641025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751121463527181E-3"/>
                  <c:y val="-5.128205128205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751121463527181E-3"/>
                  <c:y val="-2.8205128205128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253364390581535E-3"/>
                  <c:y val="-2.5641025641025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6923684336230556E-4"/>
                  <c:y val="1.5955986270947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4843049327354294E-3"/>
                  <c:y val="9.463722397476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8.625336439058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Sheet1!$B$4:$L$4</c:f>
              <c:numCache>
                <c:formatCode>0.0%</c:formatCode>
                <c:ptCount val="11"/>
                <c:pt idx="0">
                  <c:v>0.14043133098271648</c:v>
                </c:pt>
                <c:pt idx="1">
                  <c:v>0.1191239417562894</c:v>
                </c:pt>
                <c:pt idx="2">
                  <c:v>9.0184402612370346E-2</c:v>
                </c:pt>
                <c:pt idx="3">
                  <c:v>6.3974669243964E-2</c:v>
                </c:pt>
                <c:pt idx="4">
                  <c:v>9.3321384039900243E-2</c:v>
                </c:pt>
                <c:pt idx="5">
                  <c:v>5.1111051712463024E-2</c:v>
                </c:pt>
                <c:pt idx="6">
                  <c:v>2.8002288668969463E-2</c:v>
                </c:pt>
                <c:pt idx="7">
                  <c:v>4.9432698967644052E-2</c:v>
                </c:pt>
                <c:pt idx="8">
                  <c:v>4.3764879666224037E-3</c:v>
                </c:pt>
                <c:pt idx="9">
                  <c:v>2.5495196670526018E-2</c:v>
                </c:pt>
                <c:pt idx="10">
                  <c:v>4.2452722237903071E-3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35274880"/>
        <c:axId val="135276416"/>
      </c:barChart>
      <c:catAx>
        <c:axId val="13527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276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527641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5274880"/>
        <c:crosses val="autoZero"/>
        <c:crossBetween val="between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64682280864951514"/>
          <c:y val="9.1879466989703243E-2"/>
          <c:w val="0.31379316183919731"/>
          <c:h val="0.17936097655251526"/>
        </c:manualLayout>
      </c:layout>
      <c:overlay val="0"/>
      <c:spPr>
        <a:noFill/>
        <a:ln w="25615">
          <a:noFill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2D543-0549-44BA-A602-A155B2F6660A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02CFB-AD09-4F94-ACB0-8D3D3B865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FECCE0-35F2-4B89-9413-69CFA2F73A6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170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r>
              <a:rPr lang="en-US" sz="2400" b="1" dirty="0" smtClean="0">
                <a:cs typeface="Times New Roman" pitchFamily="18" charset="0"/>
              </a:rPr>
              <a:t>Average Annual Percentage Change in National Spending for Selected Health Services, 2002-2012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73188222"/>
              </p:ext>
            </p:extLst>
          </p:nvPr>
        </p:nvGraphicFramePr>
        <p:xfrm>
          <a:off x="76200" y="990600"/>
          <a:ext cx="8834438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6248400"/>
            <a:ext cx="84582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SOURCE: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 (see Historical; National Health Expenditures by type of service and source of funds, CY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1960-2012; </a:t>
            </a:r>
            <a:r>
              <a:rPr lang="en-US" sz="1100" dirty="0">
                <a:latin typeface="+mj-lt"/>
                <a:ea typeface="Arial Unicode MS" pitchFamily="34" charset="-128"/>
                <a:cs typeface="Arial Unicode MS" pitchFamily="34" charset="-128"/>
              </a:rPr>
              <a:t>file </a:t>
            </a:r>
            <a:r>
              <a:rPr lang="en-US" sz="11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nhe2012.zip). </a:t>
            </a:r>
            <a:endParaRPr lang="en-US" sz="11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258498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Percentage Change in National Spending for Selected Health Services, 2002-2012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Percentage Change in National Spending for Selected Health Services, 2002-2012</dc:title>
  <dc:creator>NirmitaP</dc:creator>
  <cp:lastModifiedBy>NirmitaP</cp:lastModifiedBy>
  <cp:revision>1</cp:revision>
  <dcterms:created xsi:type="dcterms:W3CDTF">2014-02-28T17:29:34Z</dcterms:created>
  <dcterms:modified xsi:type="dcterms:W3CDTF">2014-02-28T17:29:35Z</dcterms:modified>
</cp:coreProperties>
</file>