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133441873599725E-2"/>
          <c:y val="2.8138442577749983E-2"/>
          <c:w val="0.92572417835852228"/>
          <c:h val="0.90232801491918768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Health Insurance Premiums</c:v>
                </c:pt>
              </c:strCache>
            </c:strRef>
          </c:tx>
          <c:spPr>
            <a:ln w="19629">
              <a:solidFill>
                <a:srgbClr val="003B5C"/>
              </a:solidFill>
              <a:prstDash val="solid"/>
            </a:ln>
          </c:spPr>
          <c:marker>
            <c:symbol val="diamond"/>
            <c:size val="4"/>
            <c:spPr>
              <a:solidFill>
                <a:schemeClr val="tx1"/>
              </a:solidFill>
              <a:ln>
                <a:solidFill>
                  <a:srgbClr val="003B5C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2933805537581958E-3"/>
                  <c:y val="-1.5789473684210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3.00925925925925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949852507374577E-3"/>
                  <c:y val="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2693127991242854E-2"/>
                  <c:y val="-2.92534266550014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9498525073746312E-3"/>
                  <c:y val="1.15740740740741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432915647129644E-2"/>
                  <c:y val="-2.368421052631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4.2933805537581958E-3"/>
                  <c:y val="-2.6315789473684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0017887958769123E-2"/>
                  <c:y val="-2.8947368421052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6.3953695036553428E-3"/>
                  <c:y val="-1.84374088655584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 w="21536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Sheet1!$B$1:$U$1</c:f>
              <c:numCache>
                <c:formatCode>General</c:formatCode>
                <c:ptCount val="20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Sheet1!$B$2:$U$2</c:f>
              <c:numCache>
                <c:formatCode>0%</c:formatCode>
                <c:ptCount val="20"/>
                <c:pt idx="1">
                  <c:v>0.1058873725577778</c:v>
                </c:pt>
                <c:pt idx="2">
                  <c:v>0.13074953122973443</c:v>
                </c:pt>
                <c:pt idx="3">
                  <c:v>0.10969388257585044</c:v>
                </c:pt>
                <c:pt idx="4">
                  <c:v>6.7000000000000004E-2</c:v>
                </c:pt>
                <c:pt idx="5" formatCode="0.0%">
                  <c:v>5.8034014718765459E-2</c:v>
                </c:pt>
                <c:pt idx="6" formatCode="0.0%">
                  <c:v>6.4130051764612395E-2</c:v>
                </c:pt>
                <c:pt idx="7" formatCode="0.0%">
                  <c:v>7.0506497271977553E-2</c:v>
                </c:pt>
                <c:pt idx="8" formatCode="0.0%">
                  <c:v>8.4365222227950509E-2</c:v>
                </c:pt>
                <c:pt idx="9" formatCode="0.0%">
                  <c:v>9.6833164585442777E-2</c:v>
                </c:pt>
                <c:pt idx="10" formatCode="0.0%">
                  <c:v>8.5508297526554422E-2</c:v>
                </c:pt>
                <c:pt idx="11" formatCode="0.0%">
                  <c:v>7.1837895813144703E-2</c:v>
                </c:pt>
                <c:pt idx="12" formatCode="0.0%">
                  <c:v>6.8021131882213037E-2</c:v>
                </c:pt>
                <c:pt idx="13" formatCode="0.0%">
                  <c:v>6.4535464437300849E-2</c:v>
                </c:pt>
                <c:pt idx="14" formatCode="0.0%">
                  <c:v>6.2856902864268704E-2</c:v>
                </c:pt>
                <c:pt idx="15" formatCode="0.0%">
                  <c:v>4.7230370072842254E-2</c:v>
                </c:pt>
                <c:pt idx="16" formatCode="0.0%">
                  <c:v>3.8372214042168729E-2</c:v>
                </c:pt>
                <c:pt idx="17" formatCode="0.0%">
                  <c:v>3.7841895828466532E-2</c:v>
                </c:pt>
                <c:pt idx="18" formatCode="0.0%">
                  <c:v>3.6083493651404286E-2</c:v>
                </c:pt>
                <c:pt idx="19" formatCode="0.0%">
                  <c:v>3.7363974270466116E-2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217920"/>
        <c:axId val="135219456"/>
      </c:lineChart>
      <c:catAx>
        <c:axId val="135217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6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 algn="ctr">
              <a:defRPr lang="en-US" sz="1200" b="1" i="0" u="none" strike="noStrike" kern="1200" baseline="0">
                <a:solidFill>
                  <a:srgbClr val="000000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135219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5219456"/>
        <c:scaling>
          <c:orientation val="minMax"/>
          <c:max val="0.18000000000000002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26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135217920"/>
        <c:crosses val="autoZero"/>
        <c:crossBetween val="between"/>
      </c:valAx>
      <c:spPr>
        <a:noFill/>
        <a:ln w="2241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17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0C47A-0827-4AC5-A510-70FD9FB6EC4C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0D08E-C61B-4015-B46C-CC1C7B7F3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874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2461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13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53037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45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76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ms.hhs.gov/NationalHealthExpend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9072563" cy="762000"/>
          </a:xfrm>
        </p:spPr>
        <p:txBody>
          <a:bodyPr/>
          <a:lstStyle/>
          <a:p>
            <a:r>
              <a:rPr lang="en-US" sz="2400" b="1" dirty="0" smtClean="0"/>
              <a:t>Average Annual Percent Change in National Health Expenditures, 1960-2012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96596078"/>
              </p:ext>
            </p:extLst>
          </p:nvPr>
        </p:nvGraphicFramePr>
        <p:xfrm>
          <a:off x="0" y="990600"/>
          <a:ext cx="8874125" cy="482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6172200"/>
            <a:ext cx="84582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SOURCE: </a:t>
            </a:r>
            <a:r>
              <a:rPr lang="en-US" sz="1100" dirty="0">
                <a:latin typeface="+mj-lt"/>
                <a:ea typeface="Arial Unicode MS" pitchFamily="34" charset="-128"/>
                <a:cs typeface="Arial Unicode MS" pitchFamily="34" charset="-128"/>
              </a:rPr>
              <a:t>Kaiser Family Foundation calculations using NHE data from Centers for Medicare and Medicaid Services, Office of the Actuary, National Health Statistics Group, at </a:t>
            </a:r>
            <a:r>
              <a:rPr lang="en-US" sz="1100" dirty="0">
                <a:latin typeface="+mj-lt"/>
                <a:ea typeface="Arial Unicode MS" pitchFamily="34" charset="-128"/>
                <a:cs typeface="Arial Unicode MS" pitchFamily="34" charset="-128"/>
                <a:hlinkClick r:id="rId4"/>
              </a:rPr>
              <a:t>http://www.cms.hhs.gov/NationalHealthExpendData/</a:t>
            </a:r>
            <a:r>
              <a:rPr lang="en-US" sz="1100" dirty="0">
                <a:latin typeface="+mj-lt"/>
                <a:ea typeface="Arial Unicode MS" pitchFamily="34" charset="-128"/>
                <a:cs typeface="Arial Unicode MS" pitchFamily="34" charset="-128"/>
              </a:rPr>
              <a:t> (see Historical; </a:t>
            </a:r>
            <a:r>
              <a:rPr lang="en-US" sz="11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National </a:t>
            </a:r>
            <a:r>
              <a:rPr lang="en-US" sz="1100" dirty="0">
                <a:latin typeface="+mj-lt"/>
                <a:ea typeface="Arial Unicode MS" pitchFamily="34" charset="-128"/>
                <a:cs typeface="Arial Unicode MS" pitchFamily="34" charset="-128"/>
              </a:rPr>
              <a:t>Health Expenditures by type of service and source of funds, CY </a:t>
            </a:r>
            <a:r>
              <a:rPr lang="en-US" sz="11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1960-2012; </a:t>
            </a:r>
            <a:r>
              <a:rPr lang="en-US" sz="1100" dirty="0">
                <a:latin typeface="+mj-lt"/>
                <a:ea typeface="Arial Unicode MS" pitchFamily="34" charset="-128"/>
                <a:cs typeface="Arial Unicode MS" pitchFamily="34" charset="-128"/>
              </a:rPr>
              <a:t>file </a:t>
            </a:r>
            <a:r>
              <a:rPr lang="en-US" sz="11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nhe2012.zip). </a:t>
            </a:r>
            <a:endParaRPr lang="en-US" sz="1100" dirty="0"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330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Average Annual Percent Change in National Health Expenditures, 1960-2012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Average Annual Percent Change in National Health Expenditures, 1960-2012</dc:title>
  <dc:creator>NirmitaP</dc:creator>
  <cp:lastModifiedBy>NirmitaP</cp:lastModifiedBy>
  <cp:revision>1</cp:revision>
  <dcterms:created xsi:type="dcterms:W3CDTF">2014-02-28T17:29:30Z</dcterms:created>
  <dcterms:modified xsi:type="dcterms:W3CDTF">2014-02-28T17:29:31Z</dcterms:modified>
</cp:coreProperties>
</file>