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451490023924006E-2"/>
          <c:y val="2.1522456341002069E-2"/>
          <c:w val="0.91284403669725156"/>
          <c:h val="0.88682026129415381"/>
        </c:manualLayout>
      </c:layout>
      <c:lineChart>
        <c:grouping val="standard"/>
        <c:varyColors val="0"/>
        <c:ser>
          <c:idx val="0"/>
          <c:order val="0"/>
          <c:tx>
            <c:strRef>
              <c:f>Sheet1!$A$2</c:f>
              <c:strCache>
                <c:ptCount val="1"/>
                <c:pt idx="0">
                  <c:v>Private Health Insurance</c:v>
                </c:pt>
              </c:strCache>
            </c:strRef>
          </c:tx>
          <c:spPr>
            <a:ln w="22233">
              <a:solidFill>
                <a:schemeClr val="accent3"/>
              </a:solidFill>
              <a:prstDash val="solid"/>
            </a:ln>
          </c:spPr>
          <c:marker>
            <c:symbol val="diamond"/>
            <c:size val="6"/>
            <c:spPr>
              <a:solidFill>
                <a:schemeClr val="accent3"/>
              </a:solidFill>
              <a:ln>
                <a:solidFill>
                  <a:schemeClr val="accent3"/>
                </a:solidFill>
              </a:ln>
            </c:spPr>
          </c:marker>
          <c:dLbls>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delete val="1"/>
            </c:dLbl>
            <c:dLbl>
              <c:idx val="11"/>
              <c:delete val="1"/>
            </c:dLbl>
            <c:dLbl>
              <c:idx val="12"/>
              <c:delete val="1"/>
            </c:dLbl>
            <c:dLbl>
              <c:idx val="13"/>
              <c:delete val="1"/>
            </c:dLbl>
            <c:dLbl>
              <c:idx val="14"/>
              <c:delete val="1"/>
            </c:dLbl>
            <c:dLbl>
              <c:idx val="15"/>
              <c:delete val="1"/>
            </c:dLbl>
            <c:dLbl>
              <c:idx val="16"/>
              <c:layout>
                <c:manualLayout>
                  <c:x val="-2.359882005899705E-2"/>
                  <c:y val="5.8659217877094973E-2"/>
                </c:manualLayout>
              </c:layout>
              <c:showLegendKey val="0"/>
              <c:showVal val="1"/>
              <c:showCatName val="0"/>
              <c:showSerName val="0"/>
              <c:showPercent val="0"/>
              <c:showBubbleSize val="0"/>
            </c:dLbl>
            <c:txPr>
              <a:bodyPr/>
              <a:lstStyle/>
              <a:p>
                <a:pPr>
                  <a:defRPr sz="1100" b="0">
                    <a:latin typeface="+mj-lt"/>
                  </a:defRPr>
                </a:pPr>
                <a:endParaRPr lang="en-US"/>
              </a:p>
            </c:txPr>
            <c:showLegendKey val="0"/>
            <c:showVal val="1"/>
            <c:showCatName val="0"/>
            <c:showSerName val="0"/>
            <c:showPercent val="0"/>
            <c:showBubbleSize val="0"/>
            <c:showLeaderLines val="0"/>
          </c:dLbls>
          <c:cat>
            <c:numRef>
              <c:f>Sheet1!$B$1:$R$1</c:f>
              <c:numCache>
                <c:formatCode>General</c:formatCode>
                <c:ptCount val="17"/>
                <c:pt idx="0">
                  <c:v>1960</c:v>
                </c:pt>
                <c:pt idx="1">
                  <c:v>1970</c:v>
                </c:pt>
                <c:pt idx="2">
                  <c:v>1980</c:v>
                </c:pt>
                <c:pt idx="3">
                  <c:v>1990</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Sheet1!$B$2:$R$2</c:f>
              <c:numCache>
                <c:formatCode>0.0%</c:formatCode>
                <c:ptCount val="17"/>
                <c:pt idx="1">
                  <c:v>0.10314965171465262</c:v>
                </c:pt>
                <c:pt idx="2">
                  <c:v>0.16170211416728342</c:v>
                </c:pt>
                <c:pt idx="3">
                  <c:v>0.12992587991458104</c:v>
                </c:pt>
                <c:pt idx="4">
                  <c:v>6.9643044840439039E-2</c:v>
                </c:pt>
                <c:pt idx="5">
                  <c:v>9.4259341118778428E-2</c:v>
                </c:pt>
                <c:pt idx="6">
                  <c:v>0.11721722518506716</c:v>
                </c:pt>
                <c:pt idx="7">
                  <c:v>9.6748624925190319E-2</c:v>
                </c:pt>
                <c:pt idx="8">
                  <c:v>7.1809413373480124E-2</c:v>
                </c:pt>
                <c:pt idx="9">
                  <c:v>6.5551240459605697E-2</c:v>
                </c:pt>
                <c:pt idx="10">
                  <c:v>5.261384094263799E-2</c:v>
                </c:pt>
                <c:pt idx="11">
                  <c:v>5.0573007645055457E-2</c:v>
                </c:pt>
                <c:pt idx="12">
                  <c:v>3.8782128767109292E-2</c:v>
                </c:pt>
                <c:pt idx="13">
                  <c:v>3.1273404298777674E-2</c:v>
                </c:pt>
                <c:pt idx="14">
                  <c:v>3.1869917918456281E-2</c:v>
                </c:pt>
                <c:pt idx="15">
                  <c:v>3.3899704987296664E-2</c:v>
                </c:pt>
                <c:pt idx="16">
                  <c:v>3.1722671347319098E-2</c:v>
                </c:pt>
              </c:numCache>
            </c:numRef>
          </c:val>
          <c:smooth val="0"/>
        </c:ser>
        <c:ser>
          <c:idx val="3"/>
          <c:order val="1"/>
          <c:tx>
            <c:strRef>
              <c:f>Sheet1!$A$3</c:f>
              <c:strCache>
                <c:ptCount val="1"/>
                <c:pt idx="0">
                  <c:v>Out-of-Pocket</c:v>
                </c:pt>
              </c:strCache>
            </c:strRef>
          </c:tx>
          <c:spPr>
            <a:ln w="22233">
              <a:solidFill>
                <a:schemeClr val="accent1"/>
              </a:solidFill>
            </a:ln>
          </c:spPr>
          <c:marker>
            <c:symbol val="circle"/>
            <c:size val="5"/>
            <c:spPr>
              <a:solidFill>
                <a:schemeClr val="accent1"/>
              </a:solidFill>
              <a:ln>
                <a:solidFill>
                  <a:schemeClr val="accent1"/>
                </a:solidFill>
              </a:ln>
            </c:spPr>
          </c:marker>
          <c:dLbls>
            <c:dLbl>
              <c:idx val="16"/>
              <c:layout>
                <c:manualLayout>
                  <c:x val="0"/>
                  <c:y val="-1.9553072625698324E-2"/>
                </c:manualLayout>
              </c:layout>
              <c:showLegendKey val="0"/>
              <c:showVal val="1"/>
              <c:showCatName val="0"/>
              <c:showSerName val="0"/>
              <c:showPercent val="0"/>
              <c:showBubbleSize val="0"/>
            </c:dLbl>
            <c:txPr>
              <a:bodyPr/>
              <a:lstStyle/>
              <a:p>
                <a:pPr>
                  <a:defRPr sz="1100" b="0">
                    <a:latin typeface="+mj-lt"/>
                  </a:defRPr>
                </a:pPr>
                <a:endParaRPr lang="en-US"/>
              </a:p>
            </c:txPr>
            <c:showLegendKey val="0"/>
            <c:showVal val="0"/>
            <c:showCatName val="0"/>
            <c:showSerName val="0"/>
            <c:showPercent val="0"/>
            <c:showBubbleSize val="0"/>
          </c:dLbls>
          <c:cat>
            <c:numRef>
              <c:f>Sheet1!$B$1:$R$1</c:f>
              <c:numCache>
                <c:formatCode>General</c:formatCode>
                <c:ptCount val="17"/>
                <c:pt idx="0">
                  <c:v>1960</c:v>
                </c:pt>
                <c:pt idx="1">
                  <c:v>1970</c:v>
                </c:pt>
                <c:pt idx="2">
                  <c:v>1980</c:v>
                </c:pt>
                <c:pt idx="3">
                  <c:v>1990</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Sheet1!$B$3:$R$3</c:f>
              <c:numCache>
                <c:formatCode>0.0%</c:formatCode>
                <c:ptCount val="17"/>
                <c:pt idx="1">
                  <c:v>6.7224217600060587E-2</c:v>
                </c:pt>
                <c:pt idx="2">
                  <c:v>8.8474500278365786E-2</c:v>
                </c:pt>
                <c:pt idx="3">
                  <c:v>9.0313739208746302E-2</c:v>
                </c:pt>
                <c:pt idx="4">
                  <c:v>3.8212318905235909E-2</c:v>
                </c:pt>
                <c:pt idx="5">
                  <c:v>3.604907671334745E-2</c:v>
                </c:pt>
                <c:pt idx="6">
                  <c:v>6.1632463623879641E-2</c:v>
                </c:pt>
                <c:pt idx="7">
                  <c:v>7.3666609578236786E-2</c:v>
                </c:pt>
                <c:pt idx="8">
                  <c:v>5.6484890207914473E-2</c:v>
                </c:pt>
                <c:pt idx="9">
                  <c:v>6.1884384473873455E-2</c:v>
                </c:pt>
                <c:pt idx="10">
                  <c:v>3.7761829570371219E-2</c:v>
                </c:pt>
                <c:pt idx="11">
                  <c:v>5.877495979750913E-2</c:v>
                </c:pt>
                <c:pt idx="12">
                  <c:v>2.4045878214318694E-2</c:v>
                </c:pt>
                <c:pt idx="13">
                  <c:v>-1.2969392234341015E-4</c:v>
                </c:pt>
                <c:pt idx="14">
                  <c:v>1.623712454559656E-2</c:v>
                </c:pt>
                <c:pt idx="15">
                  <c:v>3.4616152459000293E-2</c:v>
                </c:pt>
                <c:pt idx="16">
                  <c:v>3.8047879340014301E-2</c:v>
                </c:pt>
              </c:numCache>
            </c:numRef>
          </c:val>
          <c:smooth val="0"/>
        </c:ser>
        <c:ser>
          <c:idx val="1"/>
          <c:order val="2"/>
          <c:tx>
            <c:strRef>
              <c:f>Sheet1!$A$4</c:f>
              <c:strCache>
                <c:ptCount val="1"/>
                <c:pt idx="0">
                  <c:v>Medicare </c:v>
                </c:pt>
              </c:strCache>
            </c:strRef>
          </c:tx>
          <c:spPr>
            <a:ln w="22233">
              <a:solidFill>
                <a:schemeClr val="bg1">
                  <a:lumMod val="50000"/>
                </a:schemeClr>
              </a:solidFill>
              <a:prstDash val="solid"/>
            </a:ln>
          </c:spPr>
          <c:marker>
            <c:symbol val="square"/>
            <c:size val="5"/>
            <c:spPr>
              <a:solidFill>
                <a:schemeClr val="bg1">
                  <a:lumMod val="50000"/>
                </a:schemeClr>
              </a:solidFill>
              <a:ln>
                <a:solidFill>
                  <a:schemeClr val="bg1">
                    <a:lumMod val="50000"/>
                  </a:schemeClr>
                </a:solidFill>
              </a:ln>
            </c:spPr>
          </c:marker>
          <c:dLbls>
            <c:dLbl>
              <c:idx val="16"/>
              <c:layout>
                <c:manualLayout>
                  <c:x val="-2.9498525073746312E-3"/>
                  <c:y val="-3.3519553072625698E-2"/>
                </c:manualLayout>
              </c:layout>
              <c:showLegendKey val="0"/>
              <c:showVal val="1"/>
              <c:showCatName val="0"/>
              <c:showSerName val="0"/>
              <c:showPercent val="0"/>
              <c:showBubbleSize val="0"/>
            </c:dLbl>
            <c:txPr>
              <a:bodyPr/>
              <a:lstStyle/>
              <a:p>
                <a:pPr>
                  <a:defRPr sz="1100" b="0">
                    <a:latin typeface="+mj-lt"/>
                  </a:defRPr>
                </a:pPr>
                <a:endParaRPr lang="en-US"/>
              </a:p>
            </c:txPr>
            <c:showLegendKey val="0"/>
            <c:showVal val="0"/>
            <c:showCatName val="0"/>
            <c:showSerName val="0"/>
            <c:showPercent val="0"/>
            <c:showBubbleSize val="0"/>
          </c:dLbls>
          <c:cat>
            <c:numRef>
              <c:f>Sheet1!$B$1:$R$1</c:f>
              <c:numCache>
                <c:formatCode>General</c:formatCode>
                <c:ptCount val="17"/>
                <c:pt idx="0">
                  <c:v>1960</c:v>
                </c:pt>
                <c:pt idx="1">
                  <c:v>1970</c:v>
                </c:pt>
                <c:pt idx="2">
                  <c:v>1980</c:v>
                </c:pt>
                <c:pt idx="3">
                  <c:v>1990</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Sheet1!$B$4:$R$4</c:f>
              <c:numCache>
                <c:formatCode>General</c:formatCode>
                <c:ptCount val="17"/>
                <c:pt idx="2" formatCode="0.0%">
                  <c:v>0.17160496210174214</c:v>
                </c:pt>
                <c:pt idx="3" formatCode="0.0%">
                  <c:v>0.11413804190037835</c:v>
                </c:pt>
                <c:pt idx="4" formatCode="0.0%">
                  <c:v>7.392553232360255E-2</c:v>
                </c:pt>
                <c:pt idx="5" formatCode="0.0%">
                  <c:v>0.10166393125442008</c:v>
                </c:pt>
                <c:pt idx="6" formatCode="0.0%">
                  <c:v>7.1441260305386445E-2</c:v>
                </c:pt>
                <c:pt idx="7" formatCode="0.0%">
                  <c:v>6.5249584559557983E-2</c:v>
                </c:pt>
                <c:pt idx="8" formatCode="0.0%">
                  <c:v>0.1006908456757587</c:v>
                </c:pt>
                <c:pt idx="9" formatCode="0.0%">
                  <c:v>9.2038873641383079E-2</c:v>
                </c:pt>
                <c:pt idx="10" formatCode="0.0%">
                  <c:v>0.18813070002736909</c:v>
                </c:pt>
                <c:pt idx="11" formatCode="0.0%">
                  <c:v>7.2090615463876739E-2</c:v>
                </c:pt>
                <c:pt idx="12" formatCode="0.0%">
                  <c:v>8.0941148202655411E-2</c:v>
                </c:pt>
                <c:pt idx="13" formatCode="0.0%">
                  <c:v>6.8472450504096338E-2</c:v>
                </c:pt>
                <c:pt idx="14" formatCode="0.0%">
                  <c:v>4.0517860464930111E-2</c:v>
                </c:pt>
                <c:pt idx="15" formatCode="0.0%">
                  <c:v>5.0153991671761267E-2</c:v>
                </c:pt>
                <c:pt idx="16" formatCode="0.0%">
                  <c:v>4.8033303676365602E-2</c:v>
                </c:pt>
              </c:numCache>
            </c:numRef>
          </c:val>
          <c:smooth val="0"/>
        </c:ser>
        <c:ser>
          <c:idx val="2"/>
          <c:order val="3"/>
          <c:tx>
            <c:strRef>
              <c:f>Sheet1!$A$5</c:f>
              <c:strCache>
                <c:ptCount val="1"/>
                <c:pt idx="0">
                  <c:v>Medicaid</c:v>
                </c:pt>
              </c:strCache>
            </c:strRef>
          </c:tx>
          <c:spPr>
            <a:ln w="22233">
              <a:solidFill>
                <a:schemeClr val="accent5"/>
              </a:solidFill>
              <a:prstDash val="solid"/>
            </a:ln>
          </c:spPr>
          <c:marker>
            <c:symbol val="triangle"/>
            <c:size val="5"/>
            <c:spPr>
              <a:solidFill>
                <a:schemeClr val="accent5"/>
              </a:solidFill>
              <a:ln>
                <a:solidFill>
                  <a:schemeClr val="accent5"/>
                </a:solidFill>
              </a:ln>
            </c:spPr>
          </c:marker>
          <c:dLbls>
            <c:dLbl>
              <c:idx val="16"/>
              <c:layout>
                <c:manualLayout>
                  <c:x val="0"/>
                  <c:y val="3.0726256983240222E-2"/>
                </c:manualLayout>
              </c:layout>
              <c:showLegendKey val="0"/>
              <c:showVal val="1"/>
              <c:showCatName val="0"/>
              <c:showSerName val="0"/>
              <c:showPercent val="0"/>
              <c:showBubbleSize val="0"/>
            </c:dLbl>
            <c:txPr>
              <a:bodyPr/>
              <a:lstStyle/>
              <a:p>
                <a:pPr>
                  <a:defRPr sz="1100" b="0">
                    <a:latin typeface="+mj-lt"/>
                  </a:defRPr>
                </a:pPr>
                <a:endParaRPr lang="en-US"/>
              </a:p>
            </c:txPr>
            <c:showLegendKey val="0"/>
            <c:showVal val="0"/>
            <c:showCatName val="0"/>
            <c:showSerName val="0"/>
            <c:showPercent val="0"/>
            <c:showBubbleSize val="0"/>
          </c:dLbls>
          <c:cat>
            <c:numRef>
              <c:f>Sheet1!$B$1:$R$1</c:f>
              <c:numCache>
                <c:formatCode>General</c:formatCode>
                <c:ptCount val="17"/>
                <c:pt idx="0">
                  <c:v>1960</c:v>
                </c:pt>
                <c:pt idx="1">
                  <c:v>1970</c:v>
                </c:pt>
                <c:pt idx="2">
                  <c:v>1980</c:v>
                </c:pt>
                <c:pt idx="3">
                  <c:v>1990</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Sheet1!$B$5:$R$5</c:f>
              <c:numCache>
                <c:formatCode>General</c:formatCode>
                <c:ptCount val="17"/>
                <c:pt idx="2" formatCode="0.0%">
                  <c:v>0.17274931069788058</c:v>
                </c:pt>
                <c:pt idx="3" formatCode="0.0%">
                  <c:v>0.10961675909803792</c:v>
                </c:pt>
                <c:pt idx="4" formatCode="0.0%">
                  <c:v>0.10530973275761002</c:v>
                </c:pt>
                <c:pt idx="5" formatCode="0.0%">
                  <c:v>0.11847887352044806</c:v>
                </c:pt>
                <c:pt idx="6" formatCode="0.0%">
                  <c:v>0.1069498207245938</c:v>
                </c:pt>
                <c:pt idx="7" formatCode="0.0%">
                  <c:v>8.4147805558017597E-2</c:v>
                </c:pt>
                <c:pt idx="8" formatCode="0.0%">
                  <c:v>8.1053863733486775E-2</c:v>
                </c:pt>
                <c:pt idx="9" formatCode="0.0%">
                  <c:v>6.4007947283933442E-2</c:v>
                </c:pt>
                <c:pt idx="10" formatCode="0.0%">
                  <c:v>-8.6354502516653442E-3</c:v>
                </c:pt>
                <c:pt idx="11" formatCode="0.0%">
                  <c:v>6.2868036432959018E-2</c:v>
                </c:pt>
                <c:pt idx="12" formatCode="0.0%">
                  <c:v>5.7515245725218378E-2</c:v>
                </c:pt>
                <c:pt idx="13" formatCode="0.0%">
                  <c:v>8.8366442844054705E-2</c:v>
                </c:pt>
                <c:pt idx="14" formatCode="0.0%">
                  <c:v>6.0525579722692013E-2</c:v>
                </c:pt>
                <c:pt idx="15" formatCode="0.0%">
                  <c:v>2.4143716906630308E-2</c:v>
                </c:pt>
                <c:pt idx="16" formatCode="0.0%">
                  <c:v>3.3039182984734961E-2</c:v>
                </c:pt>
              </c:numCache>
            </c:numRef>
          </c:val>
          <c:smooth val="0"/>
        </c:ser>
        <c:dLbls>
          <c:showLegendKey val="0"/>
          <c:showVal val="0"/>
          <c:showCatName val="0"/>
          <c:showSerName val="0"/>
          <c:showPercent val="0"/>
          <c:showBubbleSize val="0"/>
        </c:dLbls>
        <c:marker val="1"/>
        <c:smooth val="0"/>
        <c:axId val="139166464"/>
        <c:axId val="139168000"/>
      </c:lineChart>
      <c:catAx>
        <c:axId val="139166464"/>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139168000"/>
        <c:crosses val="autoZero"/>
        <c:auto val="1"/>
        <c:lblAlgn val="ctr"/>
        <c:lblOffset val="100"/>
        <c:tickLblSkip val="1"/>
        <c:tickMarkSkip val="1"/>
        <c:noMultiLvlLbl val="0"/>
      </c:catAx>
      <c:valAx>
        <c:axId val="139168000"/>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i="0" u="none" strike="noStrike" baseline="0">
                <a:solidFill>
                  <a:schemeClr val="tx1"/>
                </a:solidFill>
                <a:latin typeface="+mj-lt"/>
                <a:ea typeface="Tahoma"/>
                <a:cs typeface="Tahoma"/>
              </a:defRPr>
            </a:pPr>
            <a:endParaRPr lang="en-US"/>
          </a:p>
        </c:txPr>
        <c:crossAx val="139166464"/>
        <c:crosses val="autoZero"/>
        <c:crossBetween val="between"/>
      </c:valAx>
      <c:spPr>
        <a:noFill/>
        <a:ln w="25401">
          <a:noFill/>
        </a:ln>
      </c:spPr>
    </c:plotArea>
    <c:legend>
      <c:legendPos val="b"/>
      <c:layout>
        <c:manualLayout>
          <c:xMode val="edge"/>
          <c:yMode val="edge"/>
          <c:x val="0.15495064223166793"/>
          <c:y val="0.83796507280165389"/>
          <c:w val="0.73434642769101377"/>
          <c:h val="5.5971329623184504E-2"/>
        </c:manualLayout>
      </c:layout>
      <c:overlay val="0"/>
      <c:spPr>
        <a:noFill/>
        <a:ln w="9525">
          <a:noFill/>
          <a:prstDash val="solid"/>
        </a:ln>
      </c:spPr>
      <c:txPr>
        <a:bodyPr/>
        <a:lstStyle/>
        <a:p>
          <a:pPr>
            <a:defRPr sz="1200" b="1" i="0" u="none" strike="noStrike" baseline="0">
              <a:solidFill>
                <a:schemeClr val="tx1"/>
              </a:solidFill>
              <a:latin typeface="+mj-lt"/>
              <a:ea typeface="Tahoma"/>
              <a:cs typeface="Tahoma"/>
            </a:defRPr>
          </a:pPr>
          <a:endParaRPr lang="en-US"/>
        </a:p>
      </c:txPr>
    </c:legend>
    <c:plotVisOnly val="1"/>
    <c:dispBlanksAs val="gap"/>
    <c:showDLblsOverMax val="0"/>
  </c:chart>
  <c:spPr>
    <a:noFill/>
    <a:ln>
      <a:noFill/>
    </a:ln>
  </c:spPr>
  <c:txPr>
    <a:bodyPr/>
    <a:lstStyle/>
    <a:p>
      <a:pPr>
        <a:defRPr sz="1152" b="1" i="0" u="none" strike="noStrike" baseline="0">
          <a:solidFill>
            <a:schemeClr val="tx1"/>
          </a:solidFill>
          <a:latin typeface="Tahoma"/>
          <a:ea typeface="Tahoma"/>
          <a:cs typeface="Tahoma"/>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75798F-CA4C-455A-953A-9049B88D0F9F}" type="datetimeFigureOut">
              <a:rPr lang="en-US" smtClean="0"/>
              <a:t>2/28/2014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A0CD5-B43E-49B7-B602-2951F92AA3F8}" type="slidenum">
              <a:rPr lang="en-US" smtClean="0"/>
              <a:t>‹#›</a:t>
            </a:fld>
            <a:endParaRPr lang="en-US"/>
          </a:p>
        </p:txBody>
      </p:sp>
    </p:spTree>
    <p:extLst>
      <p:ext uri="{BB962C8B-B14F-4D97-AF65-F5344CB8AC3E}">
        <p14:creationId xmlns:p14="http://schemas.microsoft.com/office/powerpoint/2010/main" val="1905119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2507</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a:t>
            </a:fld>
            <a:endParaRPr lang="en-US"/>
          </a:p>
        </p:txBody>
      </p:sp>
    </p:spTree>
    <p:extLst>
      <p:ext uri="{BB962C8B-B14F-4D97-AF65-F5344CB8AC3E}">
        <p14:creationId xmlns:p14="http://schemas.microsoft.com/office/powerpoint/2010/main" val="3702277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353037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9714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76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9160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1"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6200" y="76200"/>
            <a:ext cx="7924800" cy="411163"/>
          </a:xfrm>
        </p:spPr>
        <p:txBody>
          <a:bodyPr/>
          <a:lstStyle/>
          <a:p>
            <a:r>
              <a:rPr lang="en-US" sz="2400" b="1" dirty="0" smtClean="0">
                <a:latin typeface="+mj-lt"/>
              </a:rPr>
              <a:t>Annual </a:t>
            </a:r>
            <a:r>
              <a:rPr lang="en-US" sz="2400" b="1" dirty="0" smtClean="0">
                <a:solidFill>
                  <a:srgbClr val="000000"/>
                </a:solidFill>
                <a:latin typeface="+mj-lt"/>
              </a:rPr>
              <a:t>Percent Change in National Health Expenditures, by Selected Sources of Funds, 1960-2012</a:t>
            </a: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3805749518"/>
              </p:ext>
            </p:extLst>
          </p:nvPr>
        </p:nvGraphicFramePr>
        <p:xfrm>
          <a:off x="0" y="990600"/>
          <a:ext cx="8610600" cy="4546600"/>
        </p:xfrm>
        <a:graphic>
          <a:graphicData uri="http://schemas.openxmlformats.org/drawingml/2006/chart">
            <c:chart xmlns:c="http://schemas.openxmlformats.org/drawingml/2006/chart" xmlns:r="http://schemas.openxmlformats.org/officeDocument/2006/relationships" r:id="rId3"/>
          </a:graphicData>
        </a:graphic>
      </p:graphicFrame>
      <p:sp>
        <p:nvSpPr>
          <p:cNvPr id="18436" name="Text Box 4"/>
          <p:cNvSpPr txBox="1">
            <a:spLocks noChangeArrowheads="1"/>
          </p:cNvSpPr>
          <p:nvPr/>
        </p:nvSpPr>
        <p:spPr bwMode="auto">
          <a:xfrm>
            <a:off x="1588" y="5334000"/>
            <a:ext cx="8456612" cy="1497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400"/>
              </a:spcAft>
              <a:defRPr/>
            </a:pPr>
            <a:r>
              <a:rPr lang="en-US" sz="1100" dirty="0" smtClean="0">
                <a:solidFill>
                  <a:srgbClr val="000000"/>
                </a:solidFill>
                <a:latin typeface="+mj-lt"/>
                <a:cs typeface="Arial" charset="0"/>
              </a:rPr>
              <a:t>NOTE: </a:t>
            </a:r>
            <a:r>
              <a:rPr lang="en-US" sz="1100" dirty="0" smtClean="0">
                <a:latin typeface="+mj-lt"/>
              </a:rPr>
              <a:t>This figure omits national health spending that belongs in the categories of Other Public Insurance Programs, Other Third Party Payers and Programs, Public Health Activity, and Investment, which together represented about 20% of total national health spending in 2012. Medicare and Medicaid were enacted in 1965; by January 1970, all states but two were participating in Medicaid. Implementation of the Medicare Part D prescription drug benefit was the major cause of the 2006 increase in Medicare spending and decrease in Medicaid spending (Medicare replaced Medicaid drug coverage for dual </a:t>
            </a:r>
            <a:r>
              <a:rPr lang="en-US" sz="1100" dirty="0" err="1" smtClean="0">
                <a:latin typeface="+mj-lt"/>
              </a:rPr>
              <a:t>eligibles</a:t>
            </a:r>
            <a:r>
              <a:rPr lang="en-US" sz="1100" dirty="0" smtClean="0">
                <a:latin typeface="+mj-lt"/>
              </a:rPr>
              <a:t>).</a:t>
            </a:r>
            <a:endParaRPr lang="en-US" sz="1100" dirty="0" smtClean="0">
              <a:solidFill>
                <a:srgbClr val="000000"/>
              </a:solidFill>
              <a:latin typeface="+mj-lt"/>
              <a:cs typeface="Arial" charset="0"/>
            </a:endParaRPr>
          </a:p>
          <a:p>
            <a:pPr eaLnBrk="1" hangingPunct="1">
              <a:spcAft>
                <a:spcPts val="400"/>
              </a:spcAft>
              <a:defRPr/>
            </a:pPr>
            <a:r>
              <a:rPr lang="en-US" sz="1100" dirty="0" smtClean="0">
                <a:solidFill>
                  <a:srgbClr val="000000"/>
                </a:solidFill>
                <a:latin typeface="+mj-lt"/>
                <a:cs typeface="Arial" charset="0"/>
              </a:rPr>
              <a:t>SOURCE: </a:t>
            </a:r>
            <a:r>
              <a:rPr lang="en-US" sz="1100" dirty="0">
                <a:latin typeface="+mj-lt"/>
                <a:ea typeface="Arial Unicode MS" pitchFamily="34" charset="-128"/>
                <a:cs typeface="Arial Unicode MS" pitchFamily="34" charset="-128"/>
              </a:rPr>
              <a:t>Kaiser Family Foundation calculations using NHE data from Centers for Medicare and Medicaid Services, Office of the Actuary, National Health Statistics Group, at </a:t>
            </a:r>
            <a:r>
              <a:rPr lang="en-US" sz="1100" dirty="0">
                <a:latin typeface="+mj-lt"/>
                <a:ea typeface="Arial Unicode MS" pitchFamily="34" charset="-128"/>
                <a:cs typeface="Arial Unicode MS" pitchFamily="34" charset="-128"/>
                <a:hlinkClick r:id="rId4"/>
              </a:rPr>
              <a:t>http://www.cms.hhs.gov/NationalHealthExpendData/</a:t>
            </a:r>
            <a:r>
              <a:rPr lang="en-US" sz="1100" dirty="0">
                <a:latin typeface="+mj-lt"/>
                <a:ea typeface="Arial Unicode MS" pitchFamily="34" charset="-128"/>
                <a:cs typeface="Arial Unicode MS" pitchFamily="34" charset="-128"/>
              </a:rPr>
              <a:t> (see Historical; National Health Expenditures by type of service and source of funds, CY </a:t>
            </a:r>
            <a:r>
              <a:rPr lang="en-US" sz="1100" dirty="0" smtClean="0">
                <a:latin typeface="+mj-lt"/>
                <a:ea typeface="Arial Unicode MS" pitchFamily="34" charset="-128"/>
                <a:cs typeface="Arial Unicode MS" pitchFamily="34" charset="-128"/>
              </a:rPr>
              <a:t>1960-2012; </a:t>
            </a:r>
            <a:r>
              <a:rPr lang="en-US" sz="1100" dirty="0">
                <a:latin typeface="+mj-lt"/>
                <a:ea typeface="Arial Unicode MS" pitchFamily="34" charset="-128"/>
                <a:cs typeface="Arial Unicode MS" pitchFamily="34" charset="-128"/>
              </a:rPr>
              <a:t>file </a:t>
            </a:r>
            <a:r>
              <a:rPr lang="en-US" sz="1100" dirty="0" smtClean="0">
                <a:latin typeface="+mj-lt"/>
                <a:ea typeface="Arial Unicode MS" pitchFamily="34" charset="-128"/>
                <a:cs typeface="Arial Unicode MS" pitchFamily="34" charset="-128"/>
              </a:rPr>
              <a:t>nhe2012.zip). </a:t>
            </a:r>
            <a:endParaRPr lang="en-US" sz="1100" dirty="0">
              <a:latin typeface="+mj-lt"/>
              <a:ea typeface="Arial Unicode MS" pitchFamily="34" charset="-128"/>
              <a:cs typeface="Arial Unicode MS" pitchFamily="34" charset="-128"/>
            </a:endParaRPr>
          </a:p>
        </p:txBody>
      </p:sp>
    </p:spTree>
    <p:extLst>
      <p:ext uri="{BB962C8B-B14F-4D97-AF65-F5344CB8AC3E}">
        <p14:creationId xmlns:p14="http://schemas.microsoft.com/office/powerpoint/2010/main" val="785330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182</Words>
  <Application>Microsoft Office PowerPoint</Application>
  <PresentationFormat>On-screen Show (4:3)</PresentationFormat>
  <Paragraphs>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Annual Percent Change in National Health Expenditures, by Selected Sources of Funds, 1960-2012</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Percent Change in National Health Expenditures, by Selected Sources of Funds, 1960-2012</dc:title>
  <dc:creator>NirmitaP</dc:creator>
  <cp:lastModifiedBy>NirmitaP</cp:lastModifiedBy>
  <cp:revision>1</cp:revision>
  <dcterms:created xsi:type="dcterms:W3CDTF">2014-02-28T17:29:26Z</dcterms:created>
  <dcterms:modified xsi:type="dcterms:W3CDTF">2014-02-28T17:29:26Z</dcterms:modified>
</cp:coreProperties>
</file>