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332171893147808E-2"/>
          <c:y val="2.8322440087145979E-2"/>
          <c:w val="0.92566782810685244"/>
          <c:h val="0.8024286624855152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NHE as a Share of GDP</c:v>
                </c:pt>
              </c:strCache>
            </c:strRef>
          </c:tx>
          <c:spPr>
            <a:solidFill>
              <a:schemeClr val="accent1"/>
            </a:solidFill>
            <a:ln w="127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6569678407350699E-3"/>
                  <c:y val="5.68787707377983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8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Sheet1!$B$2:$L$2</c:f>
              <c:numCache>
                <c:formatCode>0.0%</c:formatCode>
                <c:ptCount val="11"/>
                <c:pt idx="0">
                  <c:v>0.14917378554124697</c:v>
                </c:pt>
                <c:pt idx="1">
                  <c:v>0.15444632650579385</c:v>
                </c:pt>
                <c:pt idx="2">
                  <c:v>0.15522896473079745</c:v>
                </c:pt>
                <c:pt idx="3">
                  <c:v>0.15542686744963879</c:v>
                </c:pt>
                <c:pt idx="4">
                  <c:v>0.15635348790220743</c:v>
                </c:pt>
                <c:pt idx="5">
                  <c:v>0.15903848677168292</c:v>
                </c:pt>
                <c:pt idx="6">
                  <c:v>0.16383450065555732</c:v>
                </c:pt>
                <c:pt idx="7">
                  <c:v>0.17368930288044723</c:v>
                </c:pt>
                <c:pt idx="8">
                  <c:v>0.17374969080711045</c:v>
                </c:pt>
                <c:pt idx="9">
                  <c:v>0.17334979206633278</c:v>
                </c:pt>
                <c:pt idx="10">
                  <c:v>0.17195831230070299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Average Annual Increase in National Health Expenditures</c:v>
                </c:pt>
              </c:strCache>
            </c:strRef>
          </c:tx>
          <c:spPr>
            <a:solidFill>
              <a:schemeClr val="accent5"/>
            </a:solidFill>
            <a:ln w="127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0"/>
              <c:layout>
                <c:manualLayout>
                  <c:x val="0"/>
                  <c:y val="2.84393853688991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8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Sheet1!$B$3:$L$3</c:f>
              <c:numCache>
                <c:formatCode>0.0%</c:formatCode>
                <c:ptCount val="11"/>
                <c:pt idx="0">
                  <c:v>9.6833164585442777E-2</c:v>
                </c:pt>
                <c:pt idx="1">
                  <c:v>8.5508297526554422E-2</c:v>
                </c:pt>
                <c:pt idx="2">
                  <c:v>7.1837895813144703E-2</c:v>
                </c:pt>
                <c:pt idx="3">
                  <c:v>6.8021131882213037E-2</c:v>
                </c:pt>
                <c:pt idx="4">
                  <c:v>6.4535464437300849E-2</c:v>
                </c:pt>
                <c:pt idx="5">
                  <c:v>6.2856902864268704E-2</c:v>
                </c:pt>
                <c:pt idx="6">
                  <c:v>4.7230370072842254E-2</c:v>
                </c:pt>
                <c:pt idx="7">
                  <c:v>3.8372214042168729E-2</c:v>
                </c:pt>
                <c:pt idx="8">
                  <c:v>3.7841895828466532E-2</c:v>
                </c:pt>
                <c:pt idx="9">
                  <c:v>3.6083493651404286E-2</c:v>
                </c:pt>
                <c:pt idx="10">
                  <c:v>3.7363974270466116E-2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50"/>
        <c:axId val="135521792"/>
        <c:axId val="135523328"/>
      </c:barChart>
      <c:catAx>
        <c:axId val="13552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3552332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35523328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35521792"/>
        <c:crosses val="autoZero"/>
        <c:crossBetween val="between"/>
      </c:valAx>
      <c:spPr>
        <a:noFill/>
        <a:ln w="25406">
          <a:noFill/>
        </a:ln>
      </c:spPr>
    </c:plotArea>
    <c:legend>
      <c:legendPos val="b"/>
      <c:layout>
        <c:manualLayout>
          <c:xMode val="edge"/>
          <c:yMode val="edge"/>
          <c:x val="0.20145376171044321"/>
          <c:y val="0.92566869257299289"/>
          <c:w val="0.67758595321570225"/>
          <c:h val="5.5810371287719006E-2"/>
        </c:manualLayout>
      </c:layout>
      <c:overlay val="0"/>
      <c:spPr>
        <a:solidFill>
          <a:schemeClr val="bg1"/>
        </a:solidFill>
        <a:ln w="3177">
          <a:noFill/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chemeClr val="tx1"/>
              </a:solidFill>
              <a:latin typeface="+mj-lt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33579-913C-467C-89B5-0BE359DB252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6B9E-C00A-48C6-A861-D1C43D81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7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1346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77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3037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4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bea.gov/national/index.htm" TargetMode="Externa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072562" cy="914400"/>
          </a:xfrm>
        </p:spPr>
        <p:txBody>
          <a:bodyPr/>
          <a:lstStyle/>
          <a:p>
            <a:r>
              <a:rPr lang="en-US" sz="2400" b="1" dirty="0" smtClean="0"/>
              <a:t>Annual Increase in National Health Expenditures and Their Share of Gross Domestic Product, 2002-2012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439757"/>
              </p:ext>
            </p:extLst>
          </p:nvPr>
        </p:nvGraphicFramePr>
        <p:xfrm>
          <a:off x="152400" y="1066800"/>
          <a:ext cx="86995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088559"/>
            <a:ext cx="8458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 smtClean="0">
                <a:latin typeface="+mj-lt"/>
              </a:rPr>
              <a:t>SOURCE: </a:t>
            </a:r>
            <a:r>
              <a:rPr lang="en-US" sz="1100" dirty="0">
                <a:latin typeface="+mj-lt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latin typeface="+mj-lt"/>
                <a:hlinkClick r:id="rId4"/>
              </a:rPr>
              <a:t>http://www.cms.hhs.gov/NationalHealthExpendData/</a:t>
            </a:r>
            <a:r>
              <a:rPr lang="en-US" sz="1100" dirty="0">
                <a:latin typeface="+mj-lt"/>
              </a:rPr>
              <a:t> (see Historical; National Health Expenditures by type of service and source of funds, CY </a:t>
            </a:r>
            <a:r>
              <a:rPr lang="en-US" sz="1100" dirty="0" smtClean="0">
                <a:latin typeface="+mj-lt"/>
              </a:rPr>
              <a:t>1960-2012; </a:t>
            </a:r>
            <a:r>
              <a:rPr lang="en-US" sz="1100" dirty="0">
                <a:latin typeface="+mj-lt"/>
              </a:rPr>
              <a:t>file </a:t>
            </a:r>
            <a:r>
              <a:rPr lang="en-US" sz="1100" dirty="0" smtClean="0">
                <a:latin typeface="+mj-lt"/>
              </a:rPr>
              <a:t>nhe2012.zip). 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Gross Domestic Product data from Bureau of Economic Analysis, at </a:t>
            </a:r>
            <a:r>
              <a:rPr lang="en-US" sz="1100" dirty="0">
                <a:solidFill>
                  <a:srgbClr val="000000"/>
                </a:solidFill>
                <a:latin typeface="+mj-lt"/>
                <a:hlinkClick r:id="rId5"/>
              </a:rPr>
              <a:t>http://bea.gov/national/index.htm#gdp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 (file gdplev.xls).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1619247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Annual Increase in National Health Expenditures and Their Share of Gross Domestic Product, 2002-2012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Increase in National Health Expenditures and Their Share of Gross Domestic Product, 2002-2012</dc:title>
  <dc:creator>NirmitaP</dc:creator>
  <cp:lastModifiedBy>NirmitaP</cp:lastModifiedBy>
  <cp:revision>1</cp:revision>
  <dcterms:created xsi:type="dcterms:W3CDTF">2014-02-28T17:29:32Z</dcterms:created>
  <dcterms:modified xsi:type="dcterms:W3CDTF">2014-02-28T17:29:32Z</dcterms:modified>
</cp:coreProperties>
</file>