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3042684866376114E-2"/>
          <c:y val="0.10267251749781278"/>
          <c:w val="0.91845198301310849"/>
          <c:h val="0.78264709098862639"/>
        </c:manualLayout>
      </c:layout>
      <c:lineChart>
        <c:grouping val="standard"/>
        <c:varyColors val="0"/>
        <c:ser>
          <c:idx val="0"/>
          <c:order val="0"/>
          <c:tx>
            <c:strRef>
              <c:f>Sheet1!$C$1</c:f>
              <c:strCache>
                <c:ptCount val="1"/>
                <c:pt idx="0">
                  <c:v>Favorable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chemeClr val="accent1"/>
                </a:solidFill>
                <a:prstDash val="solid"/>
              </a:ln>
            </c:spPr>
          </c:dPt>
          <c:dLbls>
            <c:dLbl>
              <c:idx val="0"/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Jul</a:t>
                    </a:r>
                  </a:p>
                  <a:p>
                    <a:r>
                      <a:rPr lang="en-US" sz="1200" dirty="0" smtClean="0"/>
                      <a:t>50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Jan</a:t>
                    </a:r>
                  </a:p>
                  <a:p>
                    <a:r>
                      <a:rPr lang="en-US" sz="1200" dirty="0" smtClean="0"/>
                      <a:t>41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Oct</a:t>
                    </a:r>
                  </a:p>
                  <a:p>
                    <a:r>
                      <a:rPr lang="en-US" sz="1200" dirty="0" smtClean="0"/>
                      <a:t>34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Sep</a:t>
                    </a:r>
                  </a:p>
                  <a:p>
                    <a:r>
                      <a:rPr lang="en-US" sz="1200" dirty="0" smtClean="0"/>
                      <a:t>45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Sep</a:t>
                    </a:r>
                  </a:p>
                  <a:p>
                    <a:r>
                      <a:rPr lang="en-US" dirty="0" smtClean="0"/>
                      <a:t>39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2.8348800482150827E-2"/>
                  <c:y val="4.9186251178396867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Nov</a:t>
                    </a:r>
                  </a:p>
                  <a:p>
                    <a:r>
                      <a:rPr lang="en-US" sz="1200" dirty="0" smtClean="0"/>
                      <a:t>33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delete val="1"/>
            </c:dLbl>
            <c:dLbl>
              <c:idx val="46"/>
              <c:layout>
                <c:manualLayout>
                  <c:x val="-2.6931254429482531E-2"/>
                  <c:y val="6.075948674978436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Jan</a:t>
                    </a:r>
                  </a:p>
                  <a:p>
                    <a:r>
                      <a:rPr lang="en-US" dirty="0" smtClean="0"/>
                      <a:t>34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delete val="1"/>
            </c:dLbl>
            <c:dLbl>
              <c:idx val="48"/>
              <c:layout>
                <c:manualLayout>
                  <c:x val="-1.9844082211197732E-2"/>
                  <c:y val="6.65461045354781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Mar</a:t>
                    </a:r>
                  </a:p>
                  <a:p>
                    <a:r>
                      <a:rPr lang="en-US" dirty="0" smtClean="0"/>
                      <a:t>38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1.991774415866337E-3"/>
                  <c:y val="6.6546104535478115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38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&quot;%&quot;" sourceLinked="0"/>
            <c:txPr>
              <a:bodyPr/>
              <a:lstStyle/>
              <a:p>
                <a:pPr>
                  <a:defRPr sz="1200">
                    <a:solidFill>
                      <a:schemeClr val="accent1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Sheet1!$C$2:$C$51</c:f>
              <c:numCache>
                <c:formatCode>General</c:formatCode>
                <c:ptCount val="50"/>
                <c:pt idx="1">
                  <c:v>46</c:v>
                </c:pt>
                <c:pt idx="2">
                  <c:v>41</c:v>
                </c:pt>
                <c:pt idx="3">
                  <c:v>48</c:v>
                </c:pt>
                <c:pt idx="4">
                  <c:v>50</c:v>
                </c:pt>
                <c:pt idx="5">
                  <c:v>43</c:v>
                </c:pt>
                <c:pt idx="6">
                  <c:v>49</c:v>
                </c:pt>
                <c:pt idx="7">
                  <c:v>42</c:v>
                </c:pt>
                <c:pt idx="8">
                  <c:v>42</c:v>
                </c:pt>
                <c:pt idx="9">
                  <c:v>42</c:v>
                </c:pt>
                <c:pt idx="10">
                  <c:v>41</c:v>
                </c:pt>
                <c:pt idx="11">
                  <c:v>43</c:v>
                </c:pt>
                <c:pt idx="12">
                  <c:v>42</c:v>
                </c:pt>
                <c:pt idx="13">
                  <c:v>41</c:v>
                </c:pt>
                <c:pt idx="14">
                  <c:v>42</c:v>
                </c:pt>
                <c:pt idx="15">
                  <c:v>42</c:v>
                </c:pt>
                <c:pt idx="16">
                  <c:v>42</c:v>
                </c:pt>
                <c:pt idx="17">
                  <c:v>39</c:v>
                </c:pt>
                <c:pt idx="18">
                  <c:v>41</c:v>
                </c:pt>
                <c:pt idx="19">
                  <c:v>34</c:v>
                </c:pt>
                <c:pt idx="20">
                  <c:v>37</c:v>
                </c:pt>
                <c:pt idx="21">
                  <c:v>41</c:v>
                </c:pt>
                <c:pt idx="22">
                  <c:v>37</c:v>
                </c:pt>
                <c:pt idx="23">
                  <c:v>42</c:v>
                </c:pt>
                <c:pt idx="24">
                  <c:v>41</c:v>
                </c:pt>
                <c:pt idx="25">
                  <c:v>42</c:v>
                </c:pt>
                <c:pt idx="26">
                  <c:v>37</c:v>
                </c:pt>
                <c:pt idx="27">
                  <c:v>41</c:v>
                </c:pt>
                <c:pt idx="28">
                  <c:v>38</c:v>
                </c:pt>
                <c:pt idx="29">
                  <c:v>38</c:v>
                </c:pt>
                <c:pt idx="30">
                  <c:v>45</c:v>
                </c:pt>
                <c:pt idx="31">
                  <c:v>38</c:v>
                </c:pt>
                <c:pt idx="32">
                  <c:v>43</c:v>
                </c:pt>
                <c:pt idx="35">
                  <c:v>36</c:v>
                </c:pt>
                <c:pt idx="36">
                  <c:v>37</c:v>
                </c:pt>
                <c:pt idx="37">
                  <c:v>35</c:v>
                </c:pt>
                <c:pt idx="39">
                  <c:v>35</c:v>
                </c:pt>
                <c:pt idx="41">
                  <c:v>37</c:v>
                </c:pt>
                <c:pt idx="42">
                  <c:v>39</c:v>
                </c:pt>
                <c:pt idx="43">
                  <c:v>38</c:v>
                </c:pt>
                <c:pt idx="44">
                  <c:v>33</c:v>
                </c:pt>
                <c:pt idx="45">
                  <c:v>34</c:v>
                </c:pt>
                <c:pt idx="46">
                  <c:v>34</c:v>
                </c:pt>
                <c:pt idx="47">
                  <c:v>35</c:v>
                </c:pt>
                <c:pt idx="48">
                  <c:v>38</c:v>
                </c:pt>
                <c:pt idx="49">
                  <c:v>38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Sheet1!$D$1</c:f>
              <c:strCache>
                <c:ptCount val="1"/>
                <c:pt idx="0">
                  <c:v>Unfavorable</c:v>
                </c:pt>
              </c:strCache>
            </c:strRef>
          </c:tx>
          <c:spPr>
            <a:ln>
              <a:solidFill>
                <a:schemeClr val="bg2"/>
              </a:solidFill>
            </a:ln>
          </c:spPr>
          <c:marker>
            <c:symbol val="none"/>
          </c:marker>
          <c:dPt>
            <c:idx val="35"/>
            <c:bubble3D val="0"/>
            <c:spPr>
              <a:ln>
                <a:solidFill>
                  <a:schemeClr val="bg2"/>
                </a:solidFill>
                <a:prstDash val="solid"/>
              </a:ln>
            </c:spPr>
          </c:dPt>
          <c:dLbls>
            <c:dLbl>
              <c:idx val="4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Jul</a:t>
                    </a:r>
                  </a:p>
                  <a:p>
                    <a:r>
                      <a:rPr lang="en-US" sz="1200" dirty="0" smtClean="0"/>
                      <a:t>35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Jan</a:t>
                    </a:r>
                  </a:p>
                  <a:p>
                    <a:r>
                      <a:rPr lang="en-US" sz="1200" dirty="0" smtClean="0"/>
                      <a:t>50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9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Oct</a:t>
                    </a:r>
                  </a:p>
                  <a:p>
                    <a:r>
                      <a:rPr lang="en-US" sz="1200" dirty="0" smtClean="0"/>
                      <a:t>51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0"/>
              <c:layout/>
              <c:tx>
                <c:rich>
                  <a:bodyPr/>
                  <a:lstStyle/>
                  <a:p>
                    <a:r>
                      <a:rPr lang="en-US" sz="1200" dirty="0" smtClean="0"/>
                      <a:t>Sep</a:t>
                    </a:r>
                  </a:p>
                  <a:p>
                    <a:r>
                      <a:rPr lang="en-US" sz="1200" dirty="0" smtClean="0"/>
                      <a:t>40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dLblPos val="b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2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Sep</a:t>
                    </a:r>
                  </a:p>
                  <a:p>
                    <a:r>
                      <a:rPr lang="en-US" dirty="0" smtClean="0"/>
                      <a:t>43</a:t>
                    </a:r>
                    <a:r>
                      <a:rPr lang="en-US" dirty="0"/>
                      <a:t>%</a:t>
                    </a:r>
                  </a:p>
                </c:rich>
              </c:tx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4"/>
              <c:layout>
                <c:manualLayout>
                  <c:x val="-2.9766234925807804E-2"/>
                  <c:y val="-5.2079560071243744E-2"/>
                </c:manualLayout>
              </c:layout>
              <c:tx>
                <c:rich>
                  <a:bodyPr/>
                  <a:lstStyle/>
                  <a:p>
                    <a:r>
                      <a:rPr lang="en-US" sz="1200" dirty="0" smtClean="0"/>
                      <a:t>Nov</a:t>
                    </a:r>
                  </a:p>
                  <a:p>
                    <a:r>
                      <a:rPr lang="en-US" sz="1200" dirty="0" smtClean="0"/>
                      <a:t>49</a:t>
                    </a:r>
                    <a:r>
                      <a:rPr lang="en-US" sz="1200" dirty="0"/>
                      <a:t>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5"/>
              <c:delete val="1"/>
            </c:dLbl>
            <c:dLbl>
              <c:idx val="46"/>
              <c:layout>
                <c:manualLayout>
                  <c:x val="-2.8348688873139512E-2"/>
                  <c:y val="-4.6292942285549997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Jan</a:t>
                    </a:r>
                  </a:p>
                  <a:p>
                    <a:r>
                      <a:rPr lang="en-US" dirty="0" smtClean="0"/>
                      <a:t>50</a:t>
                    </a:r>
                    <a:r>
                      <a:rPr lang="en-US" dirty="0"/>
                      <a:t>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7"/>
              <c:delete val="1"/>
            </c:dLbl>
            <c:dLbl>
              <c:idx val="48"/>
              <c:layout>
                <c:manualLayout>
                  <c:x val="-2.2678951098511695E-2"/>
                  <c:y val="-5.78661778569374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Mar</a:t>
                    </a:r>
                  </a:p>
                  <a:p>
                    <a:r>
                      <a:rPr lang="en-US" dirty="0" smtClean="0"/>
                      <a:t>46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9"/>
              <c:layout>
                <c:manualLayout>
                  <c:x val="-2.8348688873139618E-3"/>
                  <c:y val="-5.786617785693749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46</a:t>
                    </a:r>
                    <a:r>
                      <a:rPr lang="en-US" dirty="0"/>
                      <a:t>%</a:t>
                    </a:r>
                  </a:p>
                </c:rich>
              </c:tx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0&quot;%&quot;" sourceLinked="0"/>
            <c:txPr>
              <a:bodyPr/>
              <a:lstStyle/>
              <a:p>
                <a:pPr>
                  <a:defRPr sz="1200">
                    <a:solidFill>
                      <a:schemeClr val="bg2"/>
                    </a:solidFill>
                    <a:latin typeface="Calibri" pitchFamily="34" charset="0"/>
                  </a:defRPr>
                </a:pPr>
                <a:endParaRPr lang="en-US"/>
              </a:p>
            </c:txPr>
            <c:dLblPos val="t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Sheet1!$D$2:$D$51</c:f>
              <c:numCache>
                <c:formatCode>General</c:formatCode>
                <c:ptCount val="50"/>
                <c:pt idx="1">
                  <c:v>40</c:v>
                </c:pt>
                <c:pt idx="2">
                  <c:v>44</c:v>
                </c:pt>
                <c:pt idx="3">
                  <c:v>41</c:v>
                </c:pt>
                <c:pt idx="4">
                  <c:v>35</c:v>
                </c:pt>
                <c:pt idx="5">
                  <c:v>45</c:v>
                </c:pt>
                <c:pt idx="6">
                  <c:v>40</c:v>
                </c:pt>
                <c:pt idx="7">
                  <c:v>44</c:v>
                </c:pt>
                <c:pt idx="8">
                  <c:v>40</c:v>
                </c:pt>
                <c:pt idx="9">
                  <c:v>41</c:v>
                </c:pt>
                <c:pt idx="10">
                  <c:v>50</c:v>
                </c:pt>
                <c:pt idx="11">
                  <c:v>48</c:v>
                </c:pt>
                <c:pt idx="12">
                  <c:v>46</c:v>
                </c:pt>
                <c:pt idx="13">
                  <c:v>41</c:v>
                </c:pt>
                <c:pt idx="14">
                  <c:v>44</c:v>
                </c:pt>
                <c:pt idx="15">
                  <c:v>46</c:v>
                </c:pt>
                <c:pt idx="16">
                  <c:v>43</c:v>
                </c:pt>
                <c:pt idx="17">
                  <c:v>44</c:v>
                </c:pt>
                <c:pt idx="18">
                  <c:v>43</c:v>
                </c:pt>
                <c:pt idx="19">
                  <c:v>51</c:v>
                </c:pt>
                <c:pt idx="20">
                  <c:v>44</c:v>
                </c:pt>
                <c:pt idx="21">
                  <c:v>43</c:v>
                </c:pt>
                <c:pt idx="22">
                  <c:v>44</c:v>
                </c:pt>
                <c:pt idx="23">
                  <c:v>43</c:v>
                </c:pt>
                <c:pt idx="24">
                  <c:v>40</c:v>
                </c:pt>
                <c:pt idx="25">
                  <c:v>43</c:v>
                </c:pt>
                <c:pt idx="26">
                  <c:v>44</c:v>
                </c:pt>
                <c:pt idx="27">
                  <c:v>41</c:v>
                </c:pt>
                <c:pt idx="28">
                  <c:v>44</c:v>
                </c:pt>
                <c:pt idx="29">
                  <c:v>43</c:v>
                </c:pt>
                <c:pt idx="30">
                  <c:v>40</c:v>
                </c:pt>
                <c:pt idx="31">
                  <c:v>43</c:v>
                </c:pt>
                <c:pt idx="32">
                  <c:v>39</c:v>
                </c:pt>
                <c:pt idx="35">
                  <c:v>42</c:v>
                </c:pt>
                <c:pt idx="36">
                  <c:v>40</c:v>
                </c:pt>
                <c:pt idx="37">
                  <c:v>40</c:v>
                </c:pt>
                <c:pt idx="39">
                  <c:v>43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49</c:v>
                </c:pt>
                <c:pt idx="45">
                  <c:v>48</c:v>
                </c:pt>
                <c:pt idx="46">
                  <c:v>50</c:v>
                </c:pt>
                <c:pt idx="47">
                  <c:v>47</c:v>
                </c:pt>
                <c:pt idx="48">
                  <c:v>46</c:v>
                </c:pt>
                <c:pt idx="49">
                  <c:v>46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Sheet1!$E$1</c:f>
              <c:strCache>
                <c:ptCount val="1"/>
                <c:pt idx="0">
                  <c:v>Don't know/Refused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prstDash val="solid"/>
            </a:ln>
          </c:spPr>
          <c:marker>
            <c:symbol val="none"/>
          </c:marker>
          <c:dPt>
            <c:idx val="35"/>
            <c:bubble3D val="0"/>
          </c:dPt>
          <c:dLbls>
            <c:dLbl>
              <c:idx val="49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Apr</a:t>
                    </a:r>
                  </a:p>
                  <a:p>
                    <a:r>
                      <a:rPr lang="en-US" dirty="0" smtClean="0"/>
                      <a:t>16%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chemeClr val="bg1">
                        <a:lumMod val="65000"/>
                      </a:schemeClr>
                    </a:solidFill>
                  </a:defRPr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</c:dLbls>
          <c:cat>
            <c:multiLvlStrRef>
              <c:f>Sheet1!$A$2:$B$51</c:f>
              <c:multiLvlStrCache>
                <c:ptCount val="50"/>
                <c:lvl>
                  <c:pt idx="1">
                    <c:v>Apr</c:v>
                  </c:pt>
                  <c:pt idx="2">
                    <c:v>May</c:v>
                  </c:pt>
                  <c:pt idx="3">
                    <c:v>Jun</c:v>
                  </c:pt>
                  <c:pt idx="4">
                    <c:v>Jul</c:v>
                  </c:pt>
                  <c:pt idx="5">
                    <c:v>Aug</c:v>
                  </c:pt>
                  <c:pt idx="6">
                    <c:v>Sep</c:v>
                  </c:pt>
                  <c:pt idx="7">
                    <c:v>Oct</c:v>
                  </c:pt>
                  <c:pt idx="8">
                    <c:v>Nov</c:v>
                  </c:pt>
                  <c:pt idx="9">
                    <c:v>Dec</c:v>
                  </c:pt>
                  <c:pt idx="10">
                    <c:v>Jan</c:v>
                  </c:pt>
                  <c:pt idx="11">
                    <c:v>Feb</c:v>
                  </c:pt>
                  <c:pt idx="12">
                    <c:v>Mar</c:v>
                  </c:pt>
                  <c:pt idx="13">
                    <c:v>Apr</c:v>
                  </c:pt>
                  <c:pt idx="14">
                    <c:v>May</c:v>
                  </c:pt>
                  <c:pt idx="15">
                    <c:v>Jun</c:v>
                  </c:pt>
                  <c:pt idx="16">
                    <c:v>Jul</c:v>
                  </c:pt>
                  <c:pt idx="17">
                    <c:v>Aug</c:v>
                  </c:pt>
                  <c:pt idx="18">
                    <c:v>Sep</c:v>
                  </c:pt>
                  <c:pt idx="19">
                    <c:v>Oct</c:v>
                  </c:pt>
                  <c:pt idx="20">
                    <c:v>Nov</c:v>
                  </c:pt>
                  <c:pt idx="21">
                    <c:v>Dec</c:v>
                  </c:pt>
                  <c:pt idx="22">
                    <c:v>Jan</c:v>
                  </c:pt>
                  <c:pt idx="23">
                    <c:v>Feb</c:v>
                  </c:pt>
                  <c:pt idx="24">
                    <c:v>Mar</c:v>
                  </c:pt>
                  <c:pt idx="25">
                    <c:v>Apr</c:v>
                  </c:pt>
                  <c:pt idx="26">
                    <c:v>May</c:v>
                  </c:pt>
                  <c:pt idx="27">
                    <c:v>Jun</c:v>
                  </c:pt>
                  <c:pt idx="28">
                    <c:v>Jul</c:v>
                  </c:pt>
                  <c:pt idx="29">
                    <c:v>Aug</c:v>
                  </c:pt>
                  <c:pt idx="30">
                    <c:v>Sep</c:v>
                  </c:pt>
                  <c:pt idx="31">
                    <c:v>Oct</c:v>
                  </c:pt>
                  <c:pt idx="32">
                    <c:v>Nov</c:v>
                  </c:pt>
                  <c:pt idx="35">
                    <c:v>Feb</c:v>
                  </c:pt>
                  <c:pt idx="36">
                    <c:v>Mar</c:v>
                  </c:pt>
                  <c:pt idx="37">
                    <c:v>Apr</c:v>
                  </c:pt>
                  <c:pt idx="39">
                    <c:v>Jun</c:v>
                  </c:pt>
                  <c:pt idx="41">
                    <c:v>Aug</c:v>
                  </c:pt>
                  <c:pt idx="42">
                    <c:v>Sep</c:v>
                  </c:pt>
                  <c:pt idx="43">
                    <c:v>Oct</c:v>
                  </c:pt>
                  <c:pt idx="44">
                    <c:v>Nov</c:v>
                  </c:pt>
                  <c:pt idx="45">
                    <c:v>Dec</c:v>
                  </c:pt>
                  <c:pt idx="46">
                    <c:v>Jan</c:v>
                  </c:pt>
                  <c:pt idx="47">
                    <c:v>Feb</c:v>
                  </c:pt>
                  <c:pt idx="48">
                    <c:v>Mar</c:v>
                  </c:pt>
                  <c:pt idx="49">
                    <c:v>Apr</c:v>
                  </c:pt>
                </c:lvl>
                <c:lvl>
                  <c:pt idx="0">
                    <c:v>2010</c:v>
                  </c:pt>
                  <c:pt idx="10">
                    <c:v>2011</c:v>
                  </c:pt>
                  <c:pt idx="22">
                    <c:v>2012</c:v>
                  </c:pt>
                  <c:pt idx="34">
                    <c:v>2013</c:v>
                  </c:pt>
                  <c:pt idx="46">
                    <c:v>2014</c:v>
                  </c:pt>
                </c:lvl>
              </c:multiLvlStrCache>
            </c:multiLvlStrRef>
          </c:cat>
          <c:val>
            <c:numRef>
              <c:f>Sheet1!$E$2:$E$51</c:f>
              <c:numCache>
                <c:formatCode>General</c:formatCode>
                <c:ptCount val="50"/>
                <c:pt idx="1">
                  <c:v>14.000000000000002</c:v>
                </c:pt>
                <c:pt idx="2">
                  <c:v>14.000000000000002</c:v>
                </c:pt>
                <c:pt idx="3">
                  <c:v>10</c:v>
                </c:pt>
                <c:pt idx="4">
                  <c:v>14.000000000000002</c:v>
                </c:pt>
                <c:pt idx="5">
                  <c:v>12</c:v>
                </c:pt>
                <c:pt idx="6">
                  <c:v>11</c:v>
                </c:pt>
                <c:pt idx="7">
                  <c:v>15</c:v>
                </c:pt>
                <c:pt idx="8">
                  <c:v>18</c:v>
                </c:pt>
                <c:pt idx="9">
                  <c:v>18</c:v>
                </c:pt>
                <c:pt idx="10">
                  <c:v>9</c:v>
                </c:pt>
                <c:pt idx="11">
                  <c:v>8</c:v>
                </c:pt>
                <c:pt idx="12">
                  <c:v>13</c:v>
                </c:pt>
                <c:pt idx="13">
                  <c:v>18</c:v>
                </c:pt>
                <c:pt idx="14">
                  <c:v>14.000000000000002</c:v>
                </c:pt>
                <c:pt idx="15">
                  <c:v>12</c:v>
                </c:pt>
                <c:pt idx="16">
                  <c:v>15</c:v>
                </c:pt>
                <c:pt idx="17">
                  <c:v>17</c:v>
                </c:pt>
                <c:pt idx="18">
                  <c:v>16</c:v>
                </c:pt>
                <c:pt idx="19">
                  <c:v>15</c:v>
                </c:pt>
                <c:pt idx="20">
                  <c:v>19</c:v>
                </c:pt>
                <c:pt idx="21">
                  <c:v>17</c:v>
                </c:pt>
                <c:pt idx="22">
                  <c:v>19</c:v>
                </c:pt>
                <c:pt idx="23">
                  <c:v>15</c:v>
                </c:pt>
                <c:pt idx="24">
                  <c:v>19</c:v>
                </c:pt>
                <c:pt idx="25">
                  <c:v>15</c:v>
                </c:pt>
                <c:pt idx="26">
                  <c:v>19</c:v>
                </c:pt>
                <c:pt idx="27">
                  <c:v>18</c:v>
                </c:pt>
                <c:pt idx="28">
                  <c:v>17</c:v>
                </c:pt>
                <c:pt idx="29">
                  <c:v>19</c:v>
                </c:pt>
                <c:pt idx="30">
                  <c:v>14.000000000000002</c:v>
                </c:pt>
                <c:pt idx="31">
                  <c:v>19</c:v>
                </c:pt>
                <c:pt idx="32">
                  <c:v>19</c:v>
                </c:pt>
                <c:pt idx="35">
                  <c:v>23</c:v>
                </c:pt>
                <c:pt idx="36">
                  <c:v>23</c:v>
                </c:pt>
                <c:pt idx="37">
                  <c:v>24</c:v>
                </c:pt>
                <c:pt idx="39">
                  <c:v>23</c:v>
                </c:pt>
                <c:pt idx="41">
                  <c:v>20</c:v>
                </c:pt>
                <c:pt idx="42">
                  <c:v>17</c:v>
                </c:pt>
                <c:pt idx="43">
                  <c:v>18</c:v>
                </c:pt>
                <c:pt idx="44">
                  <c:v>18</c:v>
                </c:pt>
                <c:pt idx="45">
                  <c:v>18</c:v>
                </c:pt>
                <c:pt idx="46">
                  <c:v>16</c:v>
                </c:pt>
                <c:pt idx="47">
                  <c:v>18</c:v>
                </c:pt>
                <c:pt idx="48">
                  <c:v>15</c:v>
                </c:pt>
                <c:pt idx="49">
                  <c:v>16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2924416"/>
        <c:axId val="52925952"/>
      </c:lineChart>
      <c:catAx>
        <c:axId val="52924416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en-US"/>
          </a:p>
        </c:txPr>
        <c:crossAx val="52925952"/>
        <c:crosses val="autoZero"/>
        <c:auto val="1"/>
        <c:lblAlgn val="ctr"/>
        <c:lblOffset val="0"/>
        <c:noMultiLvlLbl val="0"/>
      </c:catAx>
      <c:valAx>
        <c:axId val="52925952"/>
        <c:scaling>
          <c:orientation val="minMax"/>
          <c:max val="80"/>
        </c:scaling>
        <c:delete val="0"/>
        <c:axPos val="l"/>
        <c:numFmt formatCode="0&quot;%&quot;" sourceLinked="0"/>
        <c:majorTickMark val="none"/>
        <c:minorTickMark val="none"/>
        <c:tickLblPos val="nextTo"/>
        <c:txPr>
          <a:bodyPr/>
          <a:lstStyle/>
          <a:p>
            <a:pPr>
              <a:defRPr sz="1050"/>
            </a:pPr>
            <a:endParaRPr lang="en-US"/>
          </a:p>
        </c:txPr>
        <c:crossAx val="52924416"/>
        <c:crosses val="autoZero"/>
        <c:crossBetween val="between"/>
        <c:majorUnit val="20"/>
      </c:valAx>
      <c:spPr>
        <a:ln>
          <a:noFill/>
        </a:ln>
      </c:spPr>
    </c:plotArea>
    <c:legend>
      <c:legendPos val="t"/>
      <c:layout>
        <c:manualLayout>
          <c:xMode val="edge"/>
          <c:yMode val="edge"/>
          <c:x val="0.22494178787547389"/>
          <c:y val="8.3333333333333329E-2"/>
          <c:w val="0.60875164041994756"/>
          <c:h val="6.8866196412948388E-2"/>
        </c:manualLayout>
      </c:layout>
      <c:overlay val="0"/>
      <c:spPr>
        <a:ln>
          <a:noFill/>
        </a:ln>
      </c:spPr>
      <c:txPr>
        <a:bodyPr/>
        <a:lstStyle/>
        <a:p>
          <a:pPr>
            <a:defRPr sz="1400">
              <a:latin typeface="Calibri" pitchFamily="34" charset="0"/>
            </a:defRPr>
          </a:pPr>
          <a:endParaRPr lang="en-US"/>
        </a:p>
      </c:txPr>
    </c:legend>
    <c:plotVisOnly val="1"/>
    <c:dispBlanksAs val="span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9F5D22-C874-47C1-9CD9-5DDACAD7933A}" type="datetimeFigureOut">
              <a:rPr lang="en-US" smtClean="0"/>
              <a:t>5/7/2014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C3C724-9810-4047-AEB0-38DBDB317C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97392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861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91440" y="6217920"/>
            <a:ext cx="8321040" cy="548640"/>
          </a:xfrm>
          <a:prstGeom prst="rect">
            <a:avLst/>
          </a:prstGeom>
        </p:spPr>
        <p:txBody>
          <a:bodyPr anchor="b" anchorCtr="0"/>
          <a:lstStyle>
            <a:lvl1pPr marL="0" indent="0" algn="l">
              <a:spcBef>
                <a:spcPts val="0"/>
              </a:spcBef>
              <a:buFont typeface="Arial" pitchFamily="34" charset="0"/>
              <a:buNone/>
              <a:defRPr sz="1100" baseline="0">
                <a:solidFill>
                  <a:schemeClr val="tx1"/>
                </a:solidFill>
                <a:latin typeface="Calibri" pitchFamily="34" charset="0"/>
                <a:cs typeface="Calibri" pitchFamily="34" charset="0"/>
              </a:defRPr>
            </a:lvl1pPr>
          </a:lstStyle>
          <a:p>
            <a:pPr algn="l">
              <a:spcBef>
                <a:spcPts val="0"/>
              </a:spcBef>
            </a:pPr>
            <a:r>
              <a:rPr lang="en-US" dirty="0" smtClean="0"/>
              <a:t>Insert Source Here</a:t>
            </a:r>
          </a:p>
        </p:txBody>
      </p:sp>
      <p:sp>
        <p:nvSpPr>
          <p:cNvPr id="6" name="Tit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>
              <a:defRPr>
                <a:latin typeface="Calibri" pitchFamily="34" charset="0"/>
              </a:defRPr>
            </a:lvl1pPr>
          </a:lstStyle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31233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85000"/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91440" y="91440"/>
            <a:ext cx="896112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l" rtl="0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mtClean="0"/>
              <a:t>Click to edit Master title style</a:t>
            </a:r>
            <a:endParaRPr lang="en-US" dirty="0" smtClean="0"/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503920" y="6217920"/>
            <a:ext cx="548640" cy="55143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4171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lang="en-US" sz="2800" b="1" i="0" dirty="0" smtClean="0">
          <a:solidFill>
            <a:srgbClr val="000000"/>
          </a:solidFill>
          <a:latin typeface="Calibri" pitchFamily="34" charset="0"/>
          <a:ea typeface="+mj-ea"/>
          <a:cs typeface="Calibri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Tahoma" pitchFamily="34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sz="1100" dirty="0" smtClean="0">
                <a:latin typeface="+mj-lt"/>
              </a:rPr>
              <a:t>SOURCE: Kaiser Family Foundation Health Tracking Polls</a:t>
            </a:r>
            <a:endParaRPr lang="en-US" sz="1100" dirty="0">
              <a:latin typeface="+mj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anchor="ctr"/>
          <a:lstStyle/>
          <a:p>
            <a:r>
              <a:rPr lang="en-US" sz="2600" dirty="0" smtClean="0">
                <a:solidFill>
                  <a:schemeClr val="tx1"/>
                </a:solidFill>
              </a:rPr>
              <a:t>Opinion Of ACA Unchanged From March To April</a:t>
            </a:r>
            <a:endParaRPr lang="en-US" sz="2600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899367062"/>
              </p:ext>
            </p:extLst>
          </p:nvPr>
        </p:nvGraphicFramePr>
        <p:xfrm>
          <a:off x="0" y="1803400"/>
          <a:ext cx="8959850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 Placeholder 3"/>
          <p:cNvSpPr txBox="1">
            <a:spLocks/>
          </p:cNvSpPr>
          <p:nvPr/>
        </p:nvSpPr>
        <p:spPr>
          <a:xfrm>
            <a:off x="91440" y="1097280"/>
            <a:ext cx="8991600" cy="548640"/>
          </a:xfrm>
          <a:prstGeom prst="rect">
            <a:avLst/>
          </a:prstGeom>
        </p:spPr>
        <p:txBody>
          <a:bodyPr anchor="t" anchorCtr="0"/>
          <a:lstStyle>
            <a:lvl1pPr marL="0" indent="0" algn="l" rtl="0" eaLnBrk="1" fontAlgn="base" hangingPunct="1">
              <a:spcBef>
                <a:spcPts val="0"/>
              </a:spcBef>
              <a:spcAft>
                <a:spcPct val="0"/>
              </a:spcAft>
              <a:buFont typeface="Arial" pitchFamily="34" charset="0"/>
              <a:buNone/>
              <a:defRPr sz="1200" baseline="0">
                <a:solidFill>
                  <a:schemeClr val="tx1"/>
                </a:solidFill>
                <a:latin typeface="Meta Offc Pro"/>
                <a:ea typeface="+mn-ea"/>
                <a:cs typeface="Meta Offc Pro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en-US" sz="1400" dirty="0" smtClean="0">
                <a:latin typeface="Calibri" pitchFamily="34" charset="0"/>
              </a:rPr>
              <a:t>As you may know, a health reform bill was signed into law in 2010. Given what you know about the health reform law, do you have a generally favorable or generally unfavorable opinion of it?</a:t>
            </a:r>
            <a:endParaRPr lang="en-US" sz="1400" dirty="0">
              <a:latin typeface="Calibri" pitchFamily="34" charset="0"/>
            </a:endParaRPr>
          </a:p>
        </p:txBody>
      </p:sp>
      <p:grpSp>
        <p:nvGrpSpPr>
          <p:cNvPr id="9" name="Group 45"/>
          <p:cNvGrpSpPr/>
          <p:nvPr/>
        </p:nvGrpSpPr>
        <p:grpSpPr>
          <a:xfrm>
            <a:off x="514350" y="1755788"/>
            <a:ext cx="1295153" cy="3922839"/>
            <a:chOff x="1038472" y="2865314"/>
            <a:chExt cx="1295153" cy="4023968"/>
          </a:xfrm>
        </p:grpSpPr>
        <p:cxnSp>
          <p:nvCxnSpPr>
            <p:cNvPr id="10" name="Straight Connector 9"/>
            <p:cNvCxnSpPr/>
            <p:nvPr/>
          </p:nvCxnSpPr>
          <p:spPr>
            <a:xfrm flipV="1">
              <a:off x="1190872" y="3314987"/>
              <a:ext cx="2411" cy="3574295"/>
            </a:xfrm>
            <a:prstGeom prst="line">
              <a:avLst/>
            </a:prstGeom>
            <a:ln w="28575"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ounded Rectangle 13"/>
            <p:cNvSpPr/>
            <p:nvPr/>
          </p:nvSpPr>
          <p:spPr>
            <a:xfrm>
              <a:off x="1038472" y="2865314"/>
              <a:ext cx="1295153" cy="447676"/>
            </a:xfrm>
            <a:prstGeom prst="roundRect">
              <a:avLst/>
            </a:prstGeom>
            <a:noFill/>
            <a:ln w="19050">
              <a:solidFill>
                <a:schemeClr val="tx1">
                  <a:lumMod val="50000"/>
                  <a:lumOff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45720" rIns="45720" rtlCol="0" anchor="ctr" anchorCtr="0"/>
            <a:lstStyle/>
            <a:p>
              <a:pPr algn="ctr" defTabSz="457200"/>
              <a:r>
                <a:rPr lang="en-US" sz="105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cs typeface="Calibri" pitchFamily="34" charset="0"/>
                </a:rPr>
                <a:t>ACA signed into law on March 23, 2010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903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Custom 2">
      <a:dk1>
        <a:srgbClr val="000000"/>
      </a:dk1>
      <a:lt1>
        <a:srgbClr val="FFFFFF"/>
      </a:lt1>
      <a:dk2>
        <a:srgbClr val="FF8811"/>
      </a:dk2>
      <a:lt2>
        <a:srgbClr val="E05C26"/>
      </a:lt2>
      <a:accent1>
        <a:srgbClr val="133559"/>
      </a:accent1>
      <a:accent2>
        <a:srgbClr val="025189"/>
      </a:accent2>
      <a:accent3>
        <a:srgbClr val="0072C0"/>
      </a:accent3>
      <a:accent4>
        <a:srgbClr val="31A3E3"/>
      </a:accent4>
      <a:accent5>
        <a:srgbClr val="7BC7ED"/>
      </a:accent5>
      <a:accent6>
        <a:srgbClr val="B0DDF4"/>
      </a:accent6>
      <a:hlink>
        <a:srgbClr val="ADA07A"/>
      </a:hlink>
      <a:folHlink>
        <a:srgbClr val="CDC6AF"/>
      </a:folHlink>
    </a:clrScheme>
    <a:fontScheme name="Calibri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 cmpd="sng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ctr">
          <a:defRPr dirty="0" err="1" smtClean="0">
            <a:latin typeface="Calibri" pitchFamily="34" charset="0"/>
            <a:cs typeface="Meta Offc Pro"/>
          </a:defRPr>
        </a:defPPr>
      </a:lstStyle>
    </a:tx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F7871B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E07A17"/>
        </a:accent6>
        <a:hlink>
          <a:srgbClr val="747894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6244D"/>
        </a:accent1>
        <a:accent2>
          <a:srgbClr val="465274"/>
        </a:accent2>
        <a:accent3>
          <a:srgbClr val="FFFFFF"/>
        </a:accent3>
        <a:accent4>
          <a:srgbClr val="000000"/>
        </a:accent4>
        <a:accent5>
          <a:srgbClr val="AAACB2"/>
        </a:accent5>
        <a:accent6>
          <a:srgbClr val="3F4968"/>
        </a:accent6>
        <a:hlink>
          <a:srgbClr val="F7871B"/>
        </a:hlink>
        <a:folHlink>
          <a:srgbClr val="FCB4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5">
        <a:dk1>
          <a:srgbClr val="000000"/>
        </a:dk1>
        <a:lt1>
          <a:srgbClr val="FFFFFF"/>
        </a:lt1>
        <a:dk2>
          <a:srgbClr val="000000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0000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6">
        <a:dk1>
          <a:srgbClr val="06244D"/>
        </a:dk1>
        <a:lt1>
          <a:srgbClr val="FFFFFF"/>
        </a:lt1>
        <a:dk2>
          <a:srgbClr val="06244D"/>
        </a:dk2>
        <a:lt2>
          <a:srgbClr val="B5B8C9"/>
        </a:lt2>
        <a:accent1>
          <a:srgbClr val="465274"/>
        </a:accent1>
        <a:accent2>
          <a:srgbClr val="06244D"/>
        </a:accent2>
        <a:accent3>
          <a:srgbClr val="FFFFFF"/>
        </a:accent3>
        <a:accent4>
          <a:srgbClr val="041D40"/>
        </a:accent4>
        <a:accent5>
          <a:srgbClr val="B0B3BC"/>
        </a:accent5>
        <a:accent6>
          <a:srgbClr val="052045"/>
        </a:accent6>
        <a:hlink>
          <a:srgbClr val="FCB460"/>
        </a:hlink>
        <a:folHlink>
          <a:srgbClr val="F7871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121</Words>
  <Application>Microsoft Office PowerPoint</Application>
  <PresentationFormat>On-screen Show (4:3)</PresentationFormat>
  <Paragraphs>42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blank</vt:lpstr>
      <vt:lpstr>Opinion Of ACA Unchanged From March To April</vt:lpstr>
    </vt:vector>
  </TitlesOfParts>
  <Company>Kaiser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Opinion Of ACA Unchanged From March To April</dc:title>
  <dc:creator>Jamie Firth</dc:creator>
  <cp:lastModifiedBy>Jamie Firth</cp:lastModifiedBy>
  <cp:revision>1</cp:revision>
  <dcterms:created xsi:type="dcterms:W3CDTF">2014-05-07T18:45:27Z</dcterms:created>
  <dcterms:modified xsi:type="dcterms:W3CDTF">2014-05-07T18:45:29Z</dcterms:modified>
</cp:coreProperties>
</file>