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17050342665499E-2"/>
          <c:y val="0.10267251749781278"/>
          <c:w val="0.92412265431106821"/>
          <c:h val="0.78264709098862639"/>
        </c:manualLayout>
      </c:layout>
      <c:lineChart>
        <c:grouping val="standard"/>
        <c:varyColors val="0"/>
        <c:ser>
          <c:idx val="3"/>
          <c:order val="0"/>
          <c:tx>
            <c:strRef>
              <c:f>Sheet1!$C$1</c:f>
              <c:strCache>
                <c:ptCount val="1"/>
                <c:pt idx="0">
                  <c:v>EXPAND law or KEEP law as is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54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49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/>
                      <a:t>49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Sheet1!$A$2:$B$36</c:f>
              <c:multiLvlStrCache>
                <c:ptCount val="35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8">
                    <c:v>Sep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2">
                    <c:v>Nov</c:v>
                  </c:pt>
                  <c:pt idx="33">
                    <c:v>Oct</c:v>
                  </c:pt>
                  <c:pt idx="34">
                    <c:v>Dec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Sheet1!$C$2:$C$36</c:f>
              <c:numCache>
                <c:formatCode>0%</c:formatCode>
                <c:ptCount val="35"/>
                <c:pt idx="0">
                  <c:v>0.47</c:v>
                </c:pt>
                <c:pt idx="1">
                  <c:v>0.5</c:v>
                </c:pt>
                <c:pt idx="2">
                  <c:v>0.51</c:v>
                </c:pt>
                <c:pt idx="3">
                  <c:v>0.52</c:v>
                </c:pt>
                <c:pt idx="4">
                  <c:v>0.51</c:v>
                </c:pt>
                <c:pt idx="5">
                  <c:v>0.51</c:v>
                </c:pt>
                <c:pt idx="6">
                  <c:v>0.53</c:v>
                </c:pt>
                <c:pt idx="8">
                  <c:v>0.52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0.54</c:v>
                </c:pt>
                <c:pt idx="14">
                  <c:v>0.47</c:v>
                </c:pt>
                <c:pt idx="16">
                  <c:v>0.47</c:v>
                </c:pt>
                <c:pt idx="17">
                  <c:v>0.53</c:v>
                </c:pt>
                <c:pt idx="18">
                  <c:v>0.45</c:v>
                </c:pt>
                <c:pt idx="19">
                  <c:v>0.49</c:v>
                </c:pt>
                <c:pt idx="22">
                  <c:v>0.49</c:v>
                </c:pt>
                <c:pt idx="33">
                  <c:v>0.47</c:v>
                </c:pt>
                <c:pt idx="34">
                  <c:v>0.43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REPEAL law and REPLACE with Republican alternative or REPEAL law and NOT REPLACE it</c:v>
                </c:pt>
              </c:strCache>
            </c:strRef>
          </c:tx>
          <c:spPr>
            <a:ln>
              <a:solidFill>
                <a:schemeClr val="bg2"/>
              </a:solidFill>
              <a:prstDash val="solid"/>
            </a:ln>
          </c:spPr>
          <c:marker>
            <c:symbol val="none"/>
          </c:marker>
          <c:dPt>
            <c:idx val="28"/>
            <c:bubble3D val="0"/>
          </c:dPt>
          <c:dPt>
            <c:idx val="35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46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Sheet1!$A$2:$B$36</c:f>
              <c:multiLvlStrCache>
                <c:ptCount val="35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8">
                    <c:v>Sep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2">
                    <c:v>Nov</c:v>
                  </c:pt>
                  <c:pt idx="33">
                    <c:v>Oct</c:v>
                  </c:pt>
                  <c:pt idx="34">
                    <c:v>Dec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Sheet1!$D$2:$D$36</c:f>
              <c:numCache>
                <c:formatCode>0%</c:formatCode>
                <c:ptCount val="35"/>
                <c:pt idx="0">
                  <c:v>0.43</c:v>
                </c:pt>
                <c:pt idx="1">
                  <c:v>0.39</c:v>
                </c:pt>
                <c:pt idx="2">
                  <c:v>0.39</c:v>
                </c:pt>
                <c:pt idx="3">
                  <c:v>0.35</c:v>
                </c:pt>
                <c:pt idx="4">
                  <c:v>0.38</c:v>
                </c:pt>
                <c:pt idx="5">
                  <c:v>0.38</c:v>
                </c:pt>
                <c:pt idx="6">
                  <c:v>0.37</c:v>
                </c:pt>
                <c:pt idx="8">
                  <c:v>0.37</c:v>
                </c:pt>
                <c:pt idx="10">
                  <c:v>0.39</c:v>
                </c:pt>
                <c:pt idx="11">
                  <c:v>0.38</c:v>
                </c:pt>
                <c:pt idx="12">
                  <c:v>0.4</c:v>
                </c:pt>
                <c:pt idx="13">
                  <c:v>0.37</c:v>
                </c:pt>
                <c:pt idx="14">
                  <c:v>0.41</c:v>
                </c:pt>
                <c:pt idx="16">
                  <c:v>0.39</c:v>
                </c:pt>
                <c:pt idx="17">
                  <c:v>0.38</c:v>
                </c:pt>
                <c:pt idx="18">
                  <c:v>0.46</c:v>
                </c:pt>
                <c:pt idx="19">
                  <c:v>0.4</c:v>
                </c:pt>
                <c:pt idx="22">
                  <c:v>0.33</c:v>
                </c:pt>
                <c:pt idx="33">
                  <c:v>0.37</c:v>
                </c:pt>
                <c:pt idx="34">
                  <c:v>0.42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chemeClr val="bg1">
                    <a:lumMod val="65000"/>
                  </a:schemeClr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chemeClr val="bg1">
                    <a:lumMod val="65000"/>
                  </a:schemeClr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Sheet1!$A$2:$B$36</c:f>
              <c:multiLvlStrCache>
                <c:ptCount val="35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8">
                    <c:v>Sep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2">
                    <c:v>Nov</c:v>
                  </c:pt>
                  <c:pt idx="33">
                    <c:v>Oct</c:v>
                  </c:pt>
                  <c:pt idx="34">
                    <c:v>Dec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Sheet1!$E$2:$E$36</c:f>
              <c:numCache>
                <c:formatCode>0%</c:formatCode>
                <c:ptCount val="35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0.14000000000000001</c:v>
                </c:pt>
                <c:pt idx="4">
                  <c:v>0.1</c:v>
                </c:pt>
                <c:pt idx="5">
                  <c:v>0.12</c:v>
                </c:pt>
                <c:pt idx="6">
                  <c:v>0.1</c:v>
                </c:pt>
                <c:pt idx="8">
                  <c:v>0.12</c:v>
                </c:pt>
                <c:pt idx="10">
                  <c:v>0.11</c:v>
                </c:pt>
                <c:pt idx="11">
                  <c:v>0.11</c:v>
                </c:pt>
                <c:pt idx="12">
                  <c:v>0.11</c:v>
                </c:pt>
                <c:pt idx="13">
                  <c:v>0.09</c:v>
                </c:pt>
                <c:pt idx="14">
                  <c:v>0.12</c:v>
                </c:pt>
                <c:pt idx="16">
                  <c:v>0.13</c:v>
                </c:pt>
                <c:pt idx="17">
                  <c:v>0.1</c:v>
                </c:pt>
                <c:pt idx="18">
                  <c:v>0.1</c:v>
                </c:pt>
                <c:pt idx="19">
                  <c:v>0.11</c:v>
                </c:pt>
                <c:pt idx="22">
                  <c:v>0.18</c:v>
                </c:pt>
                <c:pt idx="33">
                  <c:v>0.16</c:v>
                </c:pt>
                <c:pt idx="34">
                  <c:v>0.15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499520"/>
        <c:axId val="153501056"/>
      </c:lineChart>
      <c:catAx>
        <c:axId val="1534995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153501056"/>
        <c:crosses val="autoZero"/>
        <c:auto val="1"/>
        <c:lblAlgn val="ctr"/>
        <c:lblOffset val="0"/>
        <c:noMultiLvlLbl val="0"/>
      </c:catAx>
      <c:valAx>
        <c:axId val="153501056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5349952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6.6211589622725733E-2"/>
          <c:y val="4.5717592592592594E-2"/>
          <c:w val="0.89781310818290583"/>
          <c:h val="0.14028825823855351"/>
        </c:manualLayout>
      </c:layout>
      <c:overlay val="0"/>
      <c:txPr>
        <a:bodyPr/>
        <a:lstStyle/>
        <a:p>
          <a:pPr>
            <a:defRPr sz="13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3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716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892483"/>
              </p:ext>
            </p:extLst>
          </p:nvPr>
        </p:nvGraphicFramePr>
        <p:xfrm>
          <a:off x="91440" y="1687830"/>
          <a:ext cx="896112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+mn-lt"/>
              </a:rPr>
              <a:t>SOURCE: Kaiser Family Foundation Health Tracking Polls</a:t>
            </a:r>
            <a:endParaRPr lang="en-US" sz="11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>
                <a:latin typeface="+mj-lt"/>
              </a:rPr>
              <a:t>Americans Divided On Next Steps With ACA</a:t>
            </a:r>
            <a:endParaRPr lang="en-US" dirty="0">
              <a:latin typeface="+mj-lt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307777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What would you like to see Congress do when it comes to the health care law? 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83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Americans Divided On Next Steps With ACA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Americans Divided On Next Steps With ACA</dc:title>
  <dc:creator>Jamie Firth</dc:creator>
  <cp:lastModifiedBy>Jamie Firth</cp:lastModifiedBy>
  <cp:revision>1</cp:revision>
  <dcterms:created xsi:type="dcterms:W3CDTF">2013-12-18T20:02:16Z</dcterms:created>
  <dcterms:modified xsi:type="dcterms:W3CDTF">2013-12-18T20:02:17Z</dcterms:modified>
</cp:coreProperties>
</file>