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  <p:sldMasterId id="2147483681" r:id="rId4"/>
    <p:sldMasterId id="2147483688" r:id="rId5"/>
  </p:sldMasterIdLst>
  <p:notesMasterIdLst>
    <p:notesMasterId r:id="rId14"/>
  </p:notesMasterIdLst>
  <p:sldIdLst>
    <p:sldId id="288" r:id="rId6"/>
    <p:sldId id="278" r:id="rId7"/>
    <p:sldId id="280" r:id="rId8"/>
    <p:sldId id="284" r:id="rId9"/>
    <p:sldId id="282" r:id="rId10"/>
    <p:sldId id="285" r:id="rId11"/>
    <p:sldId id="286" r:id="rId12"/>
    <p:sldId id="28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B1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230240695660226"/>
          <c:y val="0.22501241013351592"/>
          <c:w val="0.54214986477988636"/>
          <c:h val="0.75171730571722017"/>
        </c:manualLayout>
      </c:layout>
      <c:pieChart>
        <c:varyColors val="1"/>
        <c:ser>
          <c:idx val="0"/>
          <c:order val="0"/>
          <c:spPr>
            <a:solidFill>
              <a:srgbClr val="DDDDDD"/>
            </a:solidFill>
            <a:ln w="12695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1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2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3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4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5"/>
            <c:bubble3D val="0"/>
            <c:spPr>
              <a:noFill/>
              <a:ln w="12695">
                <a:noFill/>
                <a:prstDash val="solid"/>
              </a:ln>
            </c:spPr>
          </c:dPt>
          <c:dPt>
            <c:idx val="6"/>
            <c:bubble3D val="0"/>
            <c:spPr>
              <a:solidFill>
                <a:srgbClr val="F79647"/>
              </a:solidFill>
              <a:ln w="12695">
                <a:solidFill>
                  <a:srgbClr val="E46C0B"/>
                </a:solidFill>
                <a:prstDash val="solid"/>
              </a:ln>
            </c:spPr>
          </c:dPt>
          <c:dPt>
            <c:idx val="7"/>
            <c:bubble3D val="0"/>
            <c:spPr>
              <a:pattFill prst="wdUpDiag">
                <a:fgClr>
                  <a:srgbClr val="FCE0C8"/>
                </a:fgClr>
                <a:bgClr>
                  <a:srgbClr val="F79647"/>
                </a:bgClr>
              </a:pattFill>
              <a:ln w="12695">
                <a:noFill/>
                <a:prstDash val="solid"/>
              </a:ln>
            </c:spPr>
          </c:dPt>
          <c:dLbls>
            <c:delete val="1"/>
          </c:dLbls>
          <c:cat>
            <c:strRef>
              <c:f>Sheet1!$B$1:$I$1</c:f>
              <c:strCache>
                <c:ptCount val="8"/>
                <c:pt idx="0">
                  <c:v>Medicare Advantage</c:v>
                </c:pt>
                <c:pt idx="1">
                  <c:v>Medicaid</c:v>
                </c:pt>
                <c:pt idx="2">
                  <c:v>Employer-Sponsored</c:v>
                </c:pt>
                <c:pt idx="3">
                  <c:v>Other Public / Private</c:v>
                </c:pt>
                <c:pt idx="4">
                  <c:v>Multiple sources of coverage (no Medigap_</c:v>
                </c:pt>
                <c:pt idx="5">
                  <c:v>No Supplemental Coverage</c:v>
                </c:pt>
                <c:pt idx="6">
                  <c:v>Medigap</c:v>
                </c:pt>
                <c:pt idx="7">
                  <c:v>Medigap + other</c:v>
                </c:pt>
              </c:strCache>
            </c:strRef>
          </c:cat>
          <c:val>
            <c:numRef>
              <c:f>Sheet1!$B$2:$I$2</c:f>
              <c:numCache>
                <c:formatCode>0%</c:formatCode>
                <c:ptCount val="8"/>
                <c:pt idx="0">
                  <c:v>0.12849482964461259</c:v>
                </c:pt>
                <c:pt idx="1">
                  <c:v>0.14421903794373733</c:v>
                </c:pt>
                <c:pt idx="2">
                  <c:v>0.26000533552928023</c:v>
                </c:pt>
                <c:pt idx="3">
                  <c:v>1.0983452614996897E-2</c:v>
                </c:pt>
                <c:pt idx="4">
                  <c:v>8.8541695720904326E-2</c:v>
                </c:pt>
                <c:pt idx="5">
                  <c:v>0.14189790486921494</c:v>
                </c:pt>
                <c:pt idx="6">
                  <c:v>0.14995419051791758</c:v>
                </c:pt>
                <c:pt idx="7" formatCode="General">
                  <c:v>7.5903553159336126E-2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131"/>
      </c:pieChart>
      <c:spPr>
        <a:noFill/>
        <a:ln w="2539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+mj-lt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230240695660226"/>
          <c:y val="0.22501241013351592"/>
          <c:w val="0.54214986477988636"/>
          <c:h val="0.75171730571722017"/>
        </c:manualLayout>
      </c:layout>
      <c:pieChart>
        <c:varyColors val="1"/>
        <c:ser>
          <c:idx val="0"/>
          <c:order val="0"/>
          <c:spPr>
            <a:solidFill>
              <a:srgbClr val="DDDDDD"/>
            </a:solidFill>
            <a:ln w="12700">
              <a:solidFill>
                <a:srgbClr val="000000"/>
              </a:solidFill>
              <a:prstDash val="solid"/>
            </a:ln>
          </c:spPr>
          <c:explosion val="1"/>
          <c:dPt>
            <c:idx val="0"/>
            <c:bubble3D val="0"/>
            <c:explosion val="0"/>
            <c:spPr>
              <a:solidFill>
                <a:srgbClr val="13355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explosion val="0"/>
            <c:spPr>
              <a:solidFill>
                <a:srgbClr val="0072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explosion val="0"/>
            <c:spPr>
              <a:solidFill>
                <a:srgbClr val="31A3E3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explosion val="0"/>
            <c:spPr>
              <a:solidFill>
                <a:srgbClr val="B0DDF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explosion val="0"/>
            <c:spPr>
              <a:pattFill prst="wdUpDiag">
                <a:fgClr>
                  <a:srgbClr val="FFFFFF">
                    <a:lumMod val="85000"/>
                  </a:srgbClr>
                </a:fgClr>
                <a:bgClr>
                  <a:srgbClr val="0072C0"/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explosion val="0"/>
            <c:spPr>
              <a:solidFill>
                <a:srgbClr val="FFFFFF">
                  <a:lumMod val="75000"/>
                </a:srgb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explosion val="20"/>
            <c:spPr>
              <a:noFill/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noFill/>
              <a:ln w="12700">
                <a:solidFill>
                  <a:srgbClr val="003466"/>
                </a:solidFill>
                <a:prstDash val="solid"/>
              </a:ln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0.27874910785588353"/>
                  <c:y val="-4.5366740842177337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1600">
                        <a:solidFill>
                          <a:srgbClr val="FFFFFF"/>
                        </a:solidFill>
                      </a:defRPr>
                    </a:pPr>
                    <a:r>
                      <a:rPr lang="en-US" dirty="0">
                        <a:solidFill>
                          <a:srgbClr val="FFFFFF"/>
                        </a:solidFill>
                      </a:rPr>
                      <a:t>Medicare </a:t>
                    </a:r>
                    <a:r>
                      <a:rPr lang="en-US" dirty="0" smtClean="0">
                        <a:solidFill>
                          <a:srgbClr val="FFFFFF"/>
                        </a:solidFill>
                      </a:rPr>
                      <a:t>Advantage only</a:t>
                    </a:r>
                    <a:r>
                      <a:rPr lang="en-US" dirty="0">
                        <a:solidFill>
                          <a:srgbClr val="FFFFFF"/>
                        </a:solidFill>
                      </a:rPr>
                      <a:t>
</a:t>
                    </a:r>
                    <a:r>
                      <a:rPr lang="en-US" sz="2000" dirty="0" smtClean="0">
                        <a:solidFill>
                          <a:srgbClr val="FFFFFF"/>
                        </a:solidFill>
                      </a:rPr>
                      <a:t>13%</a:t>
                    </a:r>
                    <a:endParaRPr lang="en-US" dirty="0">
                      <a:solidFill>
                        <a:srgbClr val="FFFFFF"/>
                      </a:solidFill>
                    </a:endParaRPr>
                  </a:p>
                </c:rich>
              </c:tx>
              <c:numFmt formatCode="0%" sourceLinked="0"/>
              <c:spPr>
                <a:noFill/>
                <a:ln w="3102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5870875400741494"/>
                  <c:y val="0.30656645840465596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1600">
                        <a:solidFill>
                          <a:srgbClr val="FFFFFF"/>
                        </a:solidFill>
                      </a:defRPr>
                    </a:pPr>
                    <a:r>
                      <a:rPr lang="en-US" sz="1600" dirty="0" smtClean="0">
                        <a:solidFill>
                          <a:srgbClr val="FFFFFF"/>
                        </a:solidFill>
                      </a:rPr>
                      <a:t>Medicaid </a:t>
                    </a:r>
                  </a:p>
                  <a:p>
                    <a:pPr>
                      <a:lnSpc>
                        <a:spcPct val="85000"/>
                      </a:lnSpc>
                      <a:defRPr sz="1600">
                        <a:solidFill>
                          <a:srgbClr val="FFFFFF"/>
                        </a:solidFill>
                      </a:defRPr>
                    </a:pPr>
                    <a:r>
                      <a:rPr lang="en-US" sz="1600" dirty="0" smtClean="0">
                        <a:solidFill>
                          <a:srgbClr val="FFFFFF"/>
                        </a:solidFill>
                      </a:rPr>
                      <a:t>only</a:t>
                    </a:r>
                    <a:r>
                      <a:rPr lang="en-US" sz="1600" dirty="0">
                        <a:solidFill>
                          <a:srgbClr val="FFFFFF"/>
                        </a:solidFill>
                      </a:rPr>
                      <a:t>
</a:t>
                    </a:r>
                    <a:r>
                      <a:rPr lang="en-US" sz="2000" dirty="0" smtClean="0">
                        <a:solidFill>
                          <a:srgbClr val="FFFFFF"/>
                        </a:solidFill>
                      </a:rPr>
                      <a:t>14%</a:t>
                    </a:r>
                    <a:endParaRPr lang="en-US" sz="1600" dirty="0">
                      <a:solidFill>
                        <a:srgbClr val="FFFFFF"/>
                      </a:solidFill>
                    </a:endParaRPr>
                  </a:p>
                </c:rich>
              </c:tx>
              <c:numFmt formatCode="0%" sourceLinked="0"/>
              <c:spPr>
                <a:noFill/>
                <a:ln w="31027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8051441511996167E-2"/>
                  <c:y val="0.3981658678534748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0000"/>
                        </a:solidFill>
                      </a:rPr>
                      <a:t> Employer-Sponsored only </a:t>
                    </a:r>
                    <a:r>
                      <a:rPr lang="en-US" dirty="0">
                        <a:solidFill>
                          <a:srgbClr val="000000"/>
                        </a:solidFill>
                      </a:rPr>
                      <a:t>
</a:t>
                    </a:r>
                    <a:r>
                      <a:rPr lang="en-US" sz="2000" dirty="0" smtClean="0">
                        <a:solidFill>
                          <a:srgbClr val="000000"/>
                        </a:solidFill>
                      </a:rPr>
                      <a:t>26%</a:t>
                    </a:r>
                    <a:endParaRPr lang="en-US" sz="20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4734902992588938E-3"/>
                  <c:y val="-1.0190217391304348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1600">
                        <a:solidFill>
                          <a:srgbClr val="FFFFFF"/>
                        </a:solidFill>
                      </a:defRPr>
                    </a:pPr>
                    <a:r>
                      <a:rPr lang="en-US" dirty="0" smtClean="0">
                        <a:solidFill>
                          <a:srgbClr val="FFFFFF"/>
                        </a:solidFill>
                      </a:rPr>
                      <a:t>      </a:t>
                    </a:r>
                    <a:endParaRPr lang="en-US" dirty="0">
                      <a:solidFill>
                        <a:srgbClr val="FFFFFF"/>
                      </a:solidFill>
                    </a:endParaRPr>
                  </a:p>
                </c:rich>
              </c:tx>
              <c:spPr>
                <a:noFill/>
                <a:ln w="3102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719336283356548E-3"/>
                  <c:y val="-3.343247175624785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 Supplemental Coverage
</a:t>
                    </a:r>
                    <a:r>
                      <a:rPr lang="en-US" sz="2000" dirty="0" smtClean="0"/>
                      <a:t>14%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8064573873390766"/>
                  <c:y val="2.2485450188291681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2800">
                        <a:solidFill>
                          <a:srgbClr val="000000"/>
                        </a:solidFill>
                      </a:defRPr>
                    </a:pPr>
                    <a:r>
                      <a:rPr lang="en-US" sz="2000" dirty="0"/>
                      <a:t>Medigap
</a:t>
                    </a:r>
                    <a:r>
                      <a:rPr lang="en-US" sz="2800" dirty="0" smtClean="0"/>
                      <a:t>23%</a:t>
                    </a:r>
                    <a:endParaRPr lang="en-US" sz="2800" dirty="0"/>
                  </a:p>
                </c:rich>
              </c:tx>
              <c:numFmt formatCode="0%" sourceLinked="0"/>
              <c:spPr>
                <a:noFill/>
                <a:ln w="3102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delete val="1"/>
            </c:dLbl>
            <c:numFmt formatCode="0%" sourceLinked="0"/>
            <c:spPr>
              <a:noFill/>
              <a:ln w="31027">
                <a:noFill/>
              </a:ln>
            </c:spPr>
            <c:txPr>
              <a:bodyPr/>
              <a:lstStyle/>
              <a:p>
                <a:pPr>
                  <a:lnSpc>
                    <a:spcPct val="85000"/>
                  </a:lnSpc>
                  <a:defRPr sz="16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Sheet1!$B$1:$H$1</c:f>
              <c:strCache>
                <c:ptCount val="7"/>
                <c:pt idx="0">
                  <c:v>Medicare Advantage</c:v>
                </c:pt>
                <c:pt idx="1">
                  <c:v>Medicaid</c:v>
                </c:pt>
                <c:pt idx="2">
                  <c:v>Employer-Sponsored</c:v>
                </c:pt>
                <c:pt idx="3">
                  <c:v>Other Public / Private</c:v>
                </c:pt>
                <c:pt idx="4">
                  <c:v>Multiple sources of coverage (no Medigap_</c:v>
                </c:pt>
                <c:pt idx="5">
                  <c:v>No Supplemental Coverage</c:v>
                </c:pt>
                <c:pt idx="6">
                  <c:v>Medigap</c:v>
                </c:pt>
              </c:strCache>
            </c:strRef>
          </c:cat>
          <c:val>
            <c:numRef>
              <c:f>Sheet1!$B$2:$H$2</c:f>
              <c:numCache>
                <c:formatCode>0%</c:formatCode>
                <c:ptCount val="7"/>
                <c:pt idx="0">
                  <c:v>0.12849482964461259</c:v>
                </c:pt>
                <c:pt idx="1">
                  <c:v>0.14421903794373733</c:v>
                </c:pt>
                <c:pt idx="2">
                  <c:v>0.26000533552928023</c:v>
                </c:pt>
                <c:pt idx="3">
                  <c:v>1.0983452614996897E-2</c:v>
                </c:pt>
                <c:pt idx="4">
                  <c:v>8.8541695720904326E-2</c:v>
                </c:pt>
                <c:pt idx="5">
                  <c:v>0.14189790486921494</c:v>
                </c:pt>
                <c:pt idx="6">
                  <c:v>0.2258577436772537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31"/>
      </c:pieChart>
      <c:spPr>
        <a:noFill/>
        <a:ln w="2539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+mj-lt"/>
          <a:ea typeface="Times New Roman"/>
          <a:cs typeface="Times New Roman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6081871345029239E-2"/>
          <c:y val="2.9993923922355028E-2"/>
          <c:w val="0.80643303180298775"/>
          <c:h val="0.8113988604210313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Less than $10,000</c:v>
                </c:pt>
              </c:strCache>
            </c:strRef>
          </c:tx>
          <c:spPr>
            <a:solidFill>
              <a:srgbClr val="FF8811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All Medicare Beneficiaries</c:v>
                </c:pt>
                <c:pt idx="1">
                  <c:v>Medigap 
Policyholders</c:v>
                </c:pt>
                <c:pt idx="2">
                  <c:v>Employer</c:v>
                </c:pt>
                <c:pt idx="3">
                  <c:v>Medicare Advantage</c:v>
                </c:pt>
                <c:pt idx="4">
                  <c:v>Medicaid</c:v>
                </c:pt>
                <c:pt idx="5">
                  <c:v>No supp Cov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0.16949110977538401</c:v>
                </c:pt>
                <c:pt idx="1">
                  <c:v>7.3857766213341031E-2</c:v>
                </c:pt>
                <c:pt idx="2">
                  <c:v>4.5741394953490049E-2</c:v>
                </c:pt>
                <c:pt idx="3">
                  <c:v>0.17280555394739908</c:v>
                </c:pt>
                <c:pt idx="4">
                  <c:v>0.52804423736288586</c:v>
                </c:pt>
                <c:pt idx="5">
                  <c:v>0.1187760656971049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$10,000-$20,000</c:v>
                </c:pt>
              </c:strCache>
            </c:strRef>
          </c:tx>
          <c:spPr>
            <a:solidFill>
              <a:srgbClr val="FF8811">
                <a:lumMod val="60000"/>
                <a:lumOff val="40000"/>
              </a:srgbClr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All Medicare Beneficiaries</c:v>
                </c:pt>
                <c:pt idx="1">
                  <c:v>Medigap 
Policyholders</c:v>
                </c:pt>
                <c:pt idx="2">
                  <c:v>Employer</c:v>
                </c:pt>
                <c:pt idx="3">
                  <c:v>Medicare Advantage</c:v>
                </c:pt>
                <c:pt idx="4">
                  <c:v>Medicaid</c:v>
                </c:pt>
                <c:pt idx="5">
                  <c:v>No supp Cov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0.36809764427293373</c:v>
                </c:pt>
                <c:pt idx="1">
                  <c:v>0.39490755337038186</c:v>
                </c:pt>
                <c:pt idx="2">
                  <c:v>0.26924386938402117</c:v>
                </c:pt>
                <c:pt idx="3">
                  <c:v>0.41516295957832289</c:v>
                </c:pt>
                <c:pt idx="4">
                  <c:v>0.40584922368385989</c:v>
                </c:pt>
                <c:pt idx="5">
                  <c:v>0.43525793393891316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$20,000-$40,000</c:v>
                </c:pt>
              </c:strCache>
            </c:strRef>
          </c:tx>
          <c:spPr>
            <a:solidFill>
              <a:srgbClr val="31A3E3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All Medicare Beneficiaries</c:v>
                </c:pt>
                <c:pt idx="1">
                  <c:v>Medigap 
Policyholders</c:v>
                </c:pt>
                <c:pt idx="2">
                  <c:v>Employer</c:v>
                </c:pt>
                <c:pt idx="3">
                  <c:v>Medicare Advantage</c:v>
                </c:pt>
                <c:pt idx="4">
                  <c:v>Medicaid</c:v>
                </c:pt>
                <c:pt idx="5">
                  <c:v>No supp Cov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0.31612890210278566</c:v>
                </c:pt>
                <c:pt idx="1">
                  <c:v>0.38853835606322035</c:v>
                </c:pt>
                <c:pt idx="2">
                  <c:v>0.43445819462657476</c:v>
                </c:pt>
                <c:pt idx="3">
                  <c:v>0.30516627762976956</c:v>
                </c:pt>
                <c:pt idx="4">
                  <c:v>5.4008883233319323E-2</c:v>
                </c:pt>
                <c:pt idx="5">
                  <c:v>0.30270790022555616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$40,000 or more</c:v>
                </c:pt>
              </c:strCache>
            </c:strRef>
          </c:tx>
          <c:spPr>
            <a:solidFill>
              <a:srgbClr val="133559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3"/>
              <c:layout/>
              <c:spPr/>
              <c:txPr>
                <a:bodyPr/>
                <a:lstStyle/>
                <a:p>
                  <a:pPr algn="ctr">
                    <a:defRPr sz="1800" b="1" i="0" u="none" strike="noStrike" kern="1200" baseline="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2367115520907158E-2"/>
                  <c:y val="-2.6711182499842782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All Medicare Beneficiaries</c:v>
                </c:pt>
                <c:pt idx="1">
                  <c:v>Medigap 
Policyholders</c:v>
                </c:pt>
                <c:pt idx="2">
                  <c:v>Employer</c:v>
                </c:pt>
                <c:pt idx="3">
                  <c:v>Medicare Advantage</c:v>
                </c:pt>
                <c:pt idx="4">
                  <c:v>Medicaid</c:v>
                </c:pt>
                <c:pt idx="5">
                  <c:v>No supp Cov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0.14628234384889688</c:v>
                </c:pt>
                <c:pt idx="1">
                  <c:v>0.14269632435305682</c:v>
                </c:pt>
                <c:pt idx="2">
                  <c:v>0.25055654103591402</c:v>
                </c:pt>
                <c:pt idx="3">
                  <c:v>0.10686520884450841</c:v>
                </c:pt>
                <c:pt idx="4">
                  <c:v>1.2097655719934885E-2</c:v>
                </c:pt>
                <c:pt idx="5">
                  <c:v>0.14325810013842596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9420416"/>
        <c:axId val="79426304"/>
      </c:barChart>
      <c:catAx>
        <c:axId val="794204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450" b="1">
                <a:solidFill>
                  <a:srgbClr val="000000"/>
                </a:solidFill>
              </a:defRPr>
            </a:pPr>
            <a:endParaRPr lang="en-US"/>
          </a:p>
        </c:txPr>
        <c:crossAx val="79426304"/>
        <c:crosses val="autoZero"/>
        <c:auto val="1"/>
        <c:lblAlgn val="ctr"/>
        <c:lblOffset val="0"/>
        <c:noMultiLvlLbl val="0"/>
      </c:catAx>
      <c:valAx>
        <c:axId val="794263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79420416"/>
        <c:crosses val="autoZero"/>
        <c:crossBetween val="between"/>
      </c:valAx>
    </c:plotArea>
    <c:legend>
      <c:legendPos val="r"/>
      <c:layout/>
      <c:overlay val="0"/>
      <c:spPr>
        <a:ln>
          <a:solidFill>
            <a:srgbClr val="000000"/>
          </a:solidFill>
        </a:ln>
      </c:spPr>
      <c:txPr>
        <a:bodyPr/>
        <a:lstStyle/>
        <a:p>
          <a:pPr>
            <a:defRPr sz="1400" b="1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36713813551084"/>
          <c:y val="0.18315925251709131"/>
          <c:w val="0.44726584524156726"/>
          <c:h val="0.813267585263062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Policyholders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rgbClr val="000000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rgbClr val="000000"/>
                </a:solidFill>
              </a:ln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rgbClr val="000000"/>
                </a:solidFill>
              </a:ln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rgbClr val="000000"/>
                </a:solidFill>
              </a:ln>
            </c:spPr>
          </c:dPt>
          <c:dPt>
            <c:idx val="5"/>
            <c:bubble3D val="0"/>
            <c:spPr>
              <a:solidFill>
                <a:srgbClr val="92D050"/>
              </a:solidFill>
              <a:ln>
                <a:solidFill>
                  <a:srgbClr val="000000"/>
                </a:solidFill>
              </a:ln>
            </c:spPr>
          </c:dPt>
          <c:dPt>
            <c:idx val="6"/>
            <c:bubble3D val="0"/>
            <c:spPr>
              <a:solidFill>
                <a:schemeClr val="bg2"/>
              </a:solidFill>
              <a:ln>
                <a:solidFill>
                  <a:srgbClr val="000000"/>
                </a:solidFill>
              </a:ln>
            </c:spPr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</c:spPr>
          </c:dPt>
          <c:dPt>
            <c:idx val="8"/>
            <c:bubble3D val="0"/>
            <c:spPr>
              <a:solidFill>
                <a:schemeClr val="tx2"/>
              </a:solidFill>
              <a:ln>
                <a:solidFill>
                  <a:srgbClr val="000000"/>
                </a:solidFill>
              </a:ln>
            </c:spPr>
          </c:dPt>
          <c:dPt>
            <c:idx val="9"/>
            <c:bubble3D val="0"/>
            <c:spPr>
              <a:solidFill>
                <a:srgbClr val="FF5B11"/>
              </a:solidFill>
              <a:ln>
                <a:solidFill>
                  <a:srgbClr val="000000"/>
                </a:solidFill>
              </a:ln>
            </c:spPr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rgbClr val="000000"/>
                </a:solidFill>
              </a:ln>
            </c:spPr>
          </c:dPt>
          <c:dPt>
            <c:idx val="11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00"/>
                </a:solidFill>
              </a:ln>
            </c:spPr>
          </c:dPt>
          <c:dPt>
            <c:idx val="12"/>
            <c:bubble3D val="0"/>
            <c:spPr>
              <a:solidFill>
                <a:srgbClr val="000000"/>
              </a:solidFill>
              <a:ln>
                <a:solidFill>
                  <a:srgbClr val="000000"/>
                </a:solidFill>
              </a:ln>
            </c:spPr>
          </c:dPt>
          <c:dPt>
            <c:idx val="13"/>
            <c:bubble3D val="0"/>
            <c:spPr>
              <a:solidFill>
                <a:schemeClr val="accent5"/>
              </a:solidFill>
              <a:ln>
                <a:solidFill>
                  <a:srgbClr val="000000"/>
                </a:solidFill>
              </a:ln>
            </c:spPr>
          </c:dPt>
          <c:dPt>
            <c:idx val="14"/>
            <c:bubble3D val="0"/>
            <c:spPr>
              <a:solidFill>
                <a:srgbClr val="C0C0C0"/>
              </a:solidFill>
              <a:ln>
                <a:solidFill>
                  <a:srgbClr val="000000"/>
                </a:solidFill>
              </a:ln>
            </c:spPr>
          </c:dPt>
          <c:dPt>
            <c:idx val="15"/>
            <c:bubble3D val="0"/>
            <c:spPr>
              <a:solidFill>
                <a:srgbClr val="777777"/>
              </a:solidFill>
              <a:ln>
                <a:solidFill>
                  <a:srgbClr val="000000"/>
                </a:solidFill>
              </a:ln>
            </c:spPr>
          </c:dPt>
          <c:dPt>
            <c:idx val="16"/>
            <c:bubble3D val="0"/>
            <c:spPr>
              <a:solidFill>
                <a:srgbClr val="000000"/>
              </a:solidFill>
              <a:ln>
                <a:solidFill>
                  <a:srgbClr val="000000"/>
                </a:solidFill>
              </a:ln>
            </c:spPr>
          </c:dPt>
          <c:dLbls>
            <c:dLbl>
              <c:idx val="0"/>
              <c:layout>
                <c:manualLayout>
                  <c:x val="1.0802347623213766E-2"/>
                  <c:y val="-3.39506172839506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5493827160493825E-2"/>
                  <c:y val="-6.173082531350255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5617283950617287E-2"/>
                  <c:y val="0.1571357052590648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5432098765432266E-2"/>
                  <c:y val="-4.48965225743120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6975308641975308E-2"/>
                  <c:y val="4.74200447166326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6.9444444444444448E-2"/>
                  <c:y val="-8.8386798872363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3889010401477565E-2"/>
                  <c:y val="-5.04593175853018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7.8703703703703706E-2"/>
                  <c:y val="-4.79765723728978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7.716049382716049E-2"/>
                  <c:y val="0.11559735588606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8.0246913580246909E-2"/>
                  <c:y val="-4.43292505103528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Plans </a:t>
                    </a:r>
                    <a:r>
                      <a:rPr lang="en-US" dirty="0"/>
                      <a:t>H, I, K, L, </a:t>
                    </a:r>
                    <a:r>
                      <a:rPr lang="en-US" dirty="0" smtClean="0"/>
                      <a:t>M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Each </a:t>
                    </a:r>
                    <a:r>
                      <a:rPr lang="en-US" baseline="0" dirty="0" smtClean="0"/>
                      <a:t>1</a:t>
                    </a:r>
                    <a:r>
                      <a:rPr lang="en-US" dirty="0" smtClean="0"/>
                      <a:t>% or less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5.4012345679012343E-2"/>
                  <c:y val="-5.44274326820258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2.9321109166909692E-2"/>
                  <c:y val="-0.119251239428404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MA, MN, and WI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4.6296174783707594E-2"/>
                  <c:y val="0.1521821230679498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0.10185185185185185"/>
                  <c:y val="-0.2034232526489744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 b="1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3.5493827160493825E-2"/>
                  <c:y val="-0.2006172839506172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1.3888888888888888E-2"/>
                  <c:y val="-0.1203703703703703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5.2469135802469077E-2"/>
                  <c:y val="0.1697530864197530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txPr>
              <a:bodyPr/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</c:dLbls>
          <c:cat>
            <c:strRef>
              <c:f>Sheet1!$A$2:$A$14</c:f>
              <c:strCache>
                <c:ptCount val="13"/>
                <c:pt idx="0">
                  <c:v>Plan A</c:v>
                </c:pt>
                <c:pt idx="1">
                  <c:v>Plan B</c:v>
                </c:pt>
                <c:pt idx="2">
                  <c:v>Plan C</c:v>
                </c:pt>
                <c:pt idx="3">
                  <c:v>Plan D</c:v>
                </c:pt>
                <c:pt idx="4">
                  <c:v>Plan E</c:v>
                </c:pt>
                <c:pt idx="5">
                  <c:v>Plan F</c:v>
                </c:pt>
                <c:pt idx="6">
                  <c:v>Plan G</c:v>
                </c:pt>
                <c:pt idx="7">
                  <c:v>Plan J</c:v>
                </c:pt>
                <c:pt idx="8">
                  <c:v>Plan N</c:v>
                </c:pt>
                <c:pt idx="9">
                  <c:v>Plans H, I, K, L, and M</c:v>
                </c:pt>
                <c:pt idx="10">
                  <c:v>PreStandardization</c:v>
                </c:pt>
                <c:pt idx="11">
                  <c:v>Other</c:v>
                </c:pt>
                <c:pt idx="12">
                  <c:v>SELECT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174791</c:v>
                </c:pt>
                <c:pt idx="1">
                  <c:v>260919</c:v>
                </c:pt>
                <c:pt idx="2">
                  <c:v>1244864</c:v>
                </c:pt>
                <c:pt idx="3">
                  <c:v>272889</c:v>
                </c:pt>
                <c:pt idx="4">
                  <c:v>127128</c:v>
                </c:pt>
                <c:pt idx="5">
                  <c:v>3738483</c:v>
                </c:pt>
                <c:pt idx="6">
                  <c:v>312838</c:v>
                </c:pt>
                <c:pt idx="7">
                  <c:v>768324</c:v>
                </c:pt>
                <c:pt idx="8">
                  <c:v>143921</c:v>
                </c:pt>
                <c:pt idx="9">
                  <c:v>260600</c:v>
                </c:pt>
                <c:pt idx="10">
                  <c:v>709554</c:v>
                </c:pt>
                <c:pt idx="11">
                  <c:v>412397</c:v>
                </c:pt>
                <c:pt idx="12">
                  <c:v>863436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 b="1">
          <a:latin typeface="Calibri" pitchFamily="34" charset="0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799352750809062E-2"/>
          <c:y val="3.4659318990280005E-2"/>
          <c:w val="0.96440129449838186"/>
          <c:h val="0.8824600028481673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National Average</c:v>
                </c:pt>
              </c:strCache>
            </c:strRef>
          </c:tx>
          <c:spPr>
            <a:solidFill>
              <a:schemeClr val="accent6"/>
            </a:solidFill>
            <a:ln w="38100">
              <a:solidFill>
                <a:schemeClr val="accent1"/>
              </a:solidFill>
            </a:ln>
          </c:spPr>
          <c:invertIfNegative val="0"/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5"/>
            <c:invertIfNegative val="0"/>
            <c:bubble3D val="0"/>
          </c:dPt>
          <c:dLbls>
            <c:spPr>
              <a:solidFill>
                <a:srgbClr val="FFFFFF">
                  <a:alpha val="50000"/>
                </a:srgbClr>
              </a:solidFill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</c:strCache>
            </c:strRef>
          </c:cat>
          <c:val>
            <c:numRef>
              <c:f>Sheet1!$C$2:$C$11</c:f>
              <c:numCache>
                <c:formatCode>_("$"* #,##0_);_("$"* \(#,##0\);_("$"* "-"??_);_(@_)</c:formatCode>
                <c:ptCount val="10"/>
                <c:pt idx="0">
                  <c:v>139.81259968793344</c:v>
                </c:pt>
                <c:pt idx="1">
                  <c:v>168.94781777652386</c:v>
                </c:pt>
                <c:pt idx="2">
                  <c:v>176.82972408722523</c:v>
                </c:pt>
                <c:pt idx="3">
                  <c:v>186.99615505082565</c:v>
                </c:pt>
                <c:pt idx="4">
                  <c:v>174.65263989450375</c:v>
                </c:pt>
                <c:pt idx="5">
                  <c:v>181.36786833728365</c:v>
                </c:pt>
                <c:pt idx="6">
                  <c:v>168.58284374295076</c:v>
                </c:pt>
                <c:pt idx="7">
                  <c:v>186.30193444909344</c:v>
                </c:pt>
                <c:pt idx="8">
                  <c:v>196.04567919944361</c:v>
                </c:pt>
                <c:pt idx="9">
                  <c:v>195.30021525260449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59321088"/>
        <c:axId val="1593351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10th percentil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marker>
          <c:dPt>
            <c:idx val="2"/>
            <c:bubble3D val="0"/>
          </c:dPt>
          <c:dPt>
            <c:idx val="5"/>
            <c:bubble3D val="0"/>
          </c:dPt>
          <c:cat>
            <c:strRef>
              <c:f>Sheet1!$A$2:$A$11</c:f>
              <c:strCache>
                <c:ptCount val="10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</c:strCache>
            </c:strRef>
          </c:cat>
          <c:val>
            <c:numRef>
              <c:f>Sheet1!$B$2:$B$11</c:f>
              <c:numCache>
                <c:formatCode>_("$"* #,##0_);_("$"* \(#,##0\);_("$"* "-"??_);_(@_)</c:formatCode>
                <c:ptCount val="10"/>
                <c:pt idx="0">
                  <c:v>89</c:v>
                </c:pt>
                <c:pt idx="1">
                  <c:v>130</c:v>
                </c:pt>
                <c:pt idx="2">
                  <c:v>161</c:v>
                </c:pt>
                <c:pt idx="3">
                  <c:v>149</c:v>
                </c:pt>
                <c:pt idx="4">
                  <c:v>145</c:v>
                </c:pt>
                <c:pt idx="5">
                  <c:v>155</c:v>
                </c:pt>
                <c:pt idx="6">
                  <c:v>140</c:v>
                </c:pt>
                <c:pt idx="7">
                  <c:v>149</c:v>
                </c:pt>
                <c:pt idx="8">
                  <c:v>151</c:v>
                </c:pt>
                <c:pt idx="9">
                  <c:v>157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90th percentile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chemeClr val="accent1"/>
              </a:solidFill>
              <a:ln>
                <a:solidFill>
                  <a:srgbClr val="000000"/>
                </a:solidFill>
              </a:ln>
            </c:spPr>
          </c:marker>
          <c:dPt>
            <c:idx val="2"/>
            <c:bubble3D val="0"/>
          </c:dPt>
          <c:dPt>
            <c:idx val="5"/>
            <c:bubble3D val="0"/>
          </c:dPt>
          <c:cat>
            <c:strRef>
              <c:f>Sheet1!$A$2:$A$11</c:f>
              <c:strCache>
                <c:ptCount val="10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</c:strCache>
            </c:strRef>
          </c:cat>
          <c:val>
            <c:numRef>
              <c:f>Sheet1!$D$2:$D$11</c:f>
              <c:numCache>
                <c:formatCode>_("$"* #,##0_);_("$"* \(#,##0\);_("$"* "-"??_);_(@_)</c:formatCode>
                <c:ptCount val="10"/>
                <c:pt idx="0">
                  <c:v>168</c:v>
                </c:pt>
                <c:pt idx="1">
                  <c:v>198</c:v>
                </c:pt>
                <c:pt idx="2">
                  <c:v>213</c:v>
                </c:pt>
                <c:pt idx="3">
                  <c:v>205</c:v>
                </c:pt>
                <c:pt idx="4">
                  <c:v>206</c:v>
                </c:pt>
                <c:pt idx="5">
                  <c:v>197</c:v>
                </c:pt>
                <c:pt idx="6">
                  <c:v>195</c:v>
                </c:pt>
                <c:pt idx="7">
                  <c:v>208</c:v>
                </c:pt>
                <c:pt idx="8">
                  <c:v>215</c:v>
                </c:pt>
                <c:pt idx="9">
                  <c:v>211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8100">
              <a:solidFill>
                <a:srgbClr val="B2B2B2"/>
              </a:solidFill>
            </a:ln>
          </c:spPr>
        </c:hiLowLines>
        <c:marker val="1"/>
        <c:smooth val="0"/>
        <c:axId val="159321088"/>
        <c:axId val="159335168"/>
      </c:lineChart>
      <c:catAx>
        <c:axId val="159321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59335168"/>
        <c:crosses val="autoZero"/>
        <c:auto val="1"/>
        <c:lblAlgn val="ctr"/>
        <c:lblOffset val="0"/>
        <c:noMultiLvlLbl val="0"/>
      </c:catAx>
      <c:valAx>
        <c:axId val="159335168"/>
        <c:scaling>
          <c:orientation val="minMax"/>
          <c:max val="230"/>
          <c:min val="0"/>
        </c:scaling>
        <c:delete val="1"/>
        <c:axPos val="l"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59321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solidFill>
            <a:srgbClr val="000000"/>
          </a:solidFill>
          <a:latin typeface="Calibri" pitchFamily="34" charset="0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33475" y="0"/>
            <a:ext cx="9139238" cy="6856413"/>
          </a:xfrm>
        </p:spPr>
      </p:sp>
      <p:sp>
        <p:nvSpPr>
          <p:cNvPr id="1536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67723" y="6858001"/>
            <a:ext cx="6574321" cy="2265947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No change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NAIC results 1-17-2011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DE5FD-4BAA-4E53-B9C0-A423068171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301">
              <a:defRPr/>
            </a:pPr>
            <a:r>
              <a:rPr lang="en-US" dirty="0" smtClean="0"/>
              <a:t>NAIC results 1-17-2011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DE5FD-4BAA-4E53-B9C0-A4230681712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DE5FD-4BAA-4E53-B9C0-A4230681712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14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DE5FD-4BAA-4E53-B9C0-A4230681712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77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33475" y="0"/>
            <a:ext cx="9139238" cy="6856413"/>
          </a:xfrm>
        </p:spPr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897301">
              <a:defRPr/>
            </a:pPr>
            <a:r>
              <a:rPr lang="en-US" dirty="0" smtClean="0"/>
              <a:t>No change</a:t>
            </a:r>
          </a:p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37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01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69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458200" y="6172200"/>
            <a:ext cx="6858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5C84"/>
              </a:solidFill>
            </a:endParaRPr>
          </a:p>
        </p:txBody>
      </p:sp>
      <p:pic>
        <p:nvPicPr>
          <p:cNvPr id="5" name="Picture 1" descr="L:\MEDICARE\Presentations\KFF logo BLACK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"/>
          </a:blip>
          <a:stretch>
            <a:fillRect/>
          </a:stretch>
        </p:blipFill>
        <p:spPr bwMode="auto">
          <a:xfrm>
            <a:off x="8500844" y="6221878"/>
            <a:ext cx="609600" cy="61095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1524913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1344217"/>
            <a:ext cx="9141114" cy="4841081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fld id="{3028438B-2BD6-4C10-856C-DD16F6E71485}" type="slidenum">
              <a:rPr lang="en-US">
                <a:solidFill>
                  <a:srgbClr val="0034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3466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08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1591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458200" y="6172200"/>
            <a:ext cx="6858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5C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1" descr="L:\MEDICARE\Presentations\KFF logo BLACK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"/>
          </a:blip>
          <a:stretch>
            <a:fillRect/>
          </a:stretch>
        </p:blipFill>
        <p:spPr bwMode="auto">
          <a:xfrm>
            <a:off x="8500844" y="6221878"/>
            <a:ext cx="609600" cy="61095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03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24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20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8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458200" y="6172200"/>
            <a:ext cx="6858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5C84"/>
              </a:solidFill>
            </a:endParaRPr>
          </a:p>
        </p:txBody>
      </p:sp>
      <p:pic>
        <p:nvPicPr>
          <p:cNvPr id="8" name="Picture 1" descr="L:\MEDICARE\Presentations\KFF logo BLACK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"/>
          </a:blip>
          <a:stretch>
            <a:fillRect/>
          </a:stretch>
        </p:blipFill>
        <p:spPr bwMode="auto">
          <a:xfrm>
            <a:off x="8500844" y="6221878"/>
            <a:ext cx="609600" cy="61095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34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458200" y="6172200"/>
            <a:ext cx="6858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5C84"/>
              </a:solidFill>
            </a:endParaRPr>
          </a:p>
        </p:txBody>
      </p:sp>
      <p:pic>
        <p:nvPicPr>
          <p:cNvPr id="6" name="Picture 1" descr="L:\MEDICARE\Presentations\KFF logo BLACK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"/>
          </a:blip>
          <a:stretch>
            <a:fillRect/>
          </a:stretch>
        </p:blipFill>
        <p:spPr bwMode="auto">
          <a:xfrm>
            <a:off x="8500844" y="6221878"/>
            <a:ext cx="609600" cy="61095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77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458200" y="6172200"/>
            <a:ext cx="685800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25C84"/>
              </a:solidFill>
            </a:endParaRPr>
          </a:p>
        </p:txBody>
      </p:sp>
      <p:pic>
        <p:nvPicPr>
          <p:cNvPr id="5" name="Picture 1" descr="L:\MEDICARE\Presentations\KFF logo BLACK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-1000"/>
          </a:blip>
          <a:stretch>
            <a:fillRect/>
          </a:stretch>
        </p:blipFill>
        <p:spPr bwMode="auto">
          <a:xfrm>
            <a:off x="8500844" y="6221878"/>
            <a:ext cx="609600" cy="610955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2806146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1344217"/>
            <a:ext cx="9141114" cy="4841081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fld id="{3028438B-2BD6-4C10-856C-DD16F6E71485}" type="slidenum">
              <a:rPr lang="en-US">
                <a:solidFill>
                  <a:srgbClr val="003466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3466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8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1344217"/>
            <a:ext cx="9141114" cy="4841081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60378" tIns="30189" rIns="60378" bIns="30189"/>
          <a:lstStyle>
            <a:lvl1pPr>
              <a:defRPr/>
            </a:lvl1pPr>
          </a:lstStyle>
          <a:p>
            <a:pPr>
              <a:defRPr/>
            </a:pPr>
            <a:fld id="{3028438B-2BD6-4C10-856C-DD16F6E71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-10218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1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9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8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220054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-10218"/>
            <a:ext cx="9144000" cy="238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5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8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87"/>
            <a:ext cx="9144000" cy="1082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-10218"/>
            <a:ext cx="9144000" cy="2381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‹#›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FFFF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4339086" y="3377565"/>
            <a:ext cx="2214114" cy="606425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19600" y="4063365"/>
            <a:ext cx="1943100" cy="914400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723646" y="2450465"/>
            <a:ext cx="91440" cy="0"/>
          </a:xfrm>
          <a:prstGeom prst="line">
            <a:avLst/>
          </a:prstGeom>
          <a:ln w="63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15086" y="2450465"/>
            <a:ext cx="1098279" cy="1533525"/>
          </a:xfrm>
          <a:prstGeom prst="line">
            <a:avLst/>
          </a:prstGeom>
          <a:ln w="63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493757"/>
              </p:ext>
            </p:extLst>
          </p:nvPr>
        </p:nvGraphicFramePr>
        <p:xfrm>
          <a:off x="1167261" y="1196340"/>
          <a:ext cx="6480175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 smtClean="0"/>
              <a:t>SOURCE: Kaiser Family Foundation analysis of the CMS Medicare Current Beneficiary Survey Cost and Use File, 2010.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one in four Medicare beneficiaries had a Medigap policy as a supplemental source of coverage in 2010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7140" y="1885315"/>
            <a:ext cx="1547946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Other </a:t>
            </a:r>
          </a:p>
          <a:p>
            <a:pPr algn="ctr">
              <a:lnSpc>
                <a:spcPct val="85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Public/Private Coverage only</a:t>
            </a:r>
          </a:p>
          <a:p>
            <a:pPr algn="ctr">
              <a:lnSpc>
                <a:spcPct val="85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1%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25583"/>
              </p:ext>
            </p:extLst>
          </p:nvPr>
        </p:nvGraphicFramePr>
        <p:xfrm>
          <a:off x="6507480" y="3072003"/>
          <a:ext cx="2590800" cy="2751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704"/>
                <a:gridCol w="1952096"/>
              </a:tblGrid>
              <a:tr h="548640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15%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Medigap only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 smtClean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2874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4%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Medigap + Employer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2874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2%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Medigap +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Medicare Advantage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2874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2%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Other coverage combinations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(including Medigap)</a:t>
                      </a:r>
                    </a:p>
                  </a:txBody>
                  <a:tcPr marL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885234" y="5988019"/>
            <a:ext cx="5373532" cy="40008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13" tIns="45706" rIns="91413" bIns="45706">
            <a:spAutoFit/>
          </a:bodyPr>
          <a:lstStyle/>
          <a:p>
            <a:pPr marL="0" marR="0" lvl="0" indent="0" algn="ctr" defTabSz="912813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Total Medicare Beneficiaries,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2010 = 48.4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Million</a:t>
            </a:r>
          </a:p>
        </p:txBody>
      </p:sp>
      <p:sp>
        <p:nvSpPr>
          <p:cNvPr id="47" name="Left Brace 46"/>
          <p:cNvSpPr/>
          <p:nvPr/>
        </p:nvSpPr>
        <p:spPr>
          <a:xfrm>
            <a:off x="6438900" y="4101465"/>
            <a:ext cx="228600" cy="1676400"/>
          </a:xfrm>
          <a:prstGeom prst="leftBrace">
            <a:avLst>
              <a:gd name="adj1" fmla="val 60822"/>
              <a:gd name="adj2" fmla="val 50454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266811"/>
              </p:ext>
            </p:extLst>
          </p:nvPr>
        </p:nvGraphicFramePr>
        <p:xfrm>
          <a:off x="838200" y="1183640"/>
          <a:ext cx="6480175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566854" y="1280315"/>
            <a:ext cx="1700346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Multiple Sources of Coverage</a:t>
            </a:r>
          </a:p>
          <a:p>
            <a:pPr algn="ctr">
              <a:lnSpc>
                <a:spcPct val="85000"/>
              </a:lnSpc>
            </a:pPr>
            <a:r>
              <a:rPr lang="en-US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(without Medigap)</a:t>
            </a:r>
          </a:p>
          <a:p>
            <a:pPr algn="ctr">
              <a:lnSpc>
                <a:spcPct val="85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9%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0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1000" b="1" dirty="0">
                <a:solidFill>
                  <a:srgbClr val="000000"/>
                </a:solidFill>
              </a:rPr>
              <a:t>NOTE:  </a:t>
            </a:r>
            <a:r>
              <a:rPr lang="en-US" sz="1000" dirty="0">
                <a:solidFill>
                  <a:srgbClr val="000000"/>
                </a:solidFill>
              </a:rPr>
              <a:t>Analysis excludes California, as the majority of health insurers do not report their data to the NAIC. Analysis includes standardized plans A-N, policies existing prior to federal standardization, plans in Massachusetts, Minnesota, and Wisconsin that are not part of the federal standardization program, and plans that identified as Medicare Select;  excludes plans where number of covered lives was less than 20. Number of Medigap policyholders as of December 31, 2010, as reported in the NAIC data.</a:t>
            </a:r>
            <a:endParaRPr lang="en-US" sz="1000" b="1" dirty="0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000" b="1" dirty="0">
                <a:solidFill>
                  <a:srgbClr val="000000"/>
                </a:solidFill>
              </a:rPr>
              <a:t>SOURCE: </a:t>
            </a:r>
            <a:r>
              <a:rPr lang="en-US" sz="1000" dirty="0">
                <a:solidFill>
                  <a:srgbClr val="000000"/>
                </a:solidFill>
              </a:rPr>
              <a:t> K. Desmond, T. Rice, and Kaiser Family Foundation analysis of 2010 National Association of Insurance Commissioners (NAIC) Medicare Supplement data. Kaiser Family foundation and </a:t>
            </a:r>
            <a:r>
              <a:rPr lang="en-US" sz="1000" dirty="0" err="1">
                <a:solidFill>
                  <a:srgbClr val="000000"/>
                </a:solidFill>
              </a:rPr>
              <a:t>Mathematica</a:t>
            </a:r>
            <a:r>
              <a:rPr lang="en-US" sz="1000" dirty="0">
                <a:solidFill>
                  <a:srgbClr val="000000"/>
                </a:solidFill>
              </a:rPr>
              <a:t> Policy Research analysis of CMS State/County Market Penetration Files. 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of Medicare Beneficiaries with Medigap by State, </a:t>
            </a:r>
            <a:br>
              <a:rPr lang="en-US" dirty="0" smtClean="0"/>
            </a:br>
            <a:r>
              <a:rPr lang="en-US" dirty="0" smtClean="0"/>
              <a:t>All Plans, 2010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3352800" y="1143000"/>
            <a:ext cx="243840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National Average = 23%  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0" name="Shape - New Jersey"/>
          <p:cNvSpPr>
            <a:spLocks noChangeAspect="1"/>
          </p:cNvSpPr>
          <p:nvPr/>
        </p:nvSpPr>
        <p:spPr bwMode="auto">
          <a:xfrm>
            <a:off x="7465449" y="2424062"/>
            <a:ext cx="189135" cy="370645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1" name="Shape - West Virginia"/>
          <p:cNvSpPr>
            <a:spLocks noChangeAspect="1"/>
          </p:cNvSpPr>
          <p:nvPr/>
        </p:nvSpPr>
        <p:spPr bwMode="auto">
          <a:xfrm>
            <a:off x="6698231" y="2719968"/>
            <a:ext cx="529273" cy="544527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2" name="Shape - South Carolina"/>
          <p:cNvSpPr>
            <a:spLocks noChangeAspect="1"/>
          </p:cNvSpPr>
          <p:nvPr/>
        </p:nvSpPr>
        <p:spPr bwMode="auto">
          <a:xfrm>
            <a:off x="6711958" y="3546672"/>
            <a:ext cx="620791" cy="483516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" name="Shape - North Dakota"/>
          <p:cNvSpPr>
            <a:spLocks noChangeAspect="1"/>
          </p:cNvSpPr>
          <p:nvPr/>
        </p:nvSpPr>
        <p:spPr bwMode="auto">
          <a:xfrm>
            <a:off x="4134849" y="1641591"/>
            <a:ext cx="841957" cy="486566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" name="Shape - Kentucky"/>
          <p:cNvSpPr>
            <a:spLocks noChangeAspect="1"/>
          </p:cNvSpPr>
          <p:nvPr/>
        </p:nvSpPr>
        <p:spPr bwMode="auto">
          <a:xfrm>
            <a:off x="5866950" y="3035702"/>
            <a:ext cx="919747" cy="504869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5" name="Shape - Illinois"/>
          <p:cNvSpPr>
            <a:spLocks noChangeAspect="1"/>
          </p:cNvSpPr>
          <p:nvPr/>
        </p:nvSpPr>
        <p:spPr bwMode="auto">
          <a:xfrm>
            <a:off x="5572063" y="2573540"/>
            <a:ext cx="526224" cy="852635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6" name="Shape - Texas"/>
          <p:cNvSpPr>
            <a:spLocks noChangeAspect="1"/>
          </p:cNvSpPr>
          <p:nvPr/>
        </p:nvSpPr>
        <p:spPr bwMode="auto">
          <a:xfrm>
            <a:off x="3701046" y="3583279"/>
            <a:ext cx="1744926" cy="1596974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7" name="Shape - Virginia"/>
          <p:cNvGrpSpPr>
            <a:grpSpLocks/>
          </p:cNvGrpSpPr>
          <p:nvPr/>
        </p:nvGrpSpPr>
        <p:grpSpPr bwMode="auto">
          <a:xfrm>
            <a:off x="6632643" y="2834364"/>
            <a:ext cx="970081" cy="573507"/>
            <a:chOff x="3911" y="1540"/>
            <a:chExt cx="636" cy="376"/>
          </a:xfrm>
          <a:solidFill>
            <a:schemeClr val="accent5"/>
          </a:solidFill>
        </p:grpSpPr>
        <p:sp>
          <p:nvSpPr>
            <p:cNvPr id="165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" name="Shape - Wyoming"/>
          <p:cNvSpPr>
            <a:spLocks noChangeAspect="1"/>
          </p:cNvSpPr>
          <p:nvPr/>
        </p:nvSpPr>
        <p:spPr bwMode="auto">
          <a:xfrm>
            <a:off x="3280067" y="2199846"/>
            <a:ext cx="861786" cy="692479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8" name="Shape - Washington"/>
          <p:cNvSpPr>
            <a:spLocks noChangeAspect="1"/>
          </p:cNvSpPr>
          <p:nvPr/>
        </p:nvSpPr>
        <p:spPr bwMode="auto">
          <a:xfrm>
            <a:off x="2007980" y="1382293"/>
            <a:ext cx="802300" cy="579608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9" name="Shape - Vermont"/>
          <p:cNvSpPr>
            <a:spLocks noChangeAspect="1"/>
          </p:cNvSpPr>
          <p:nvPr/>
        </p:nvSpPr>
        <p:spPr bwMode="auto">
          <a:xfrm>
            <a:off x="7492904" y="1810898"/>
            <a:ext cx="212015" cy="38589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0" name="Shape - Utah"/>
          <p:cNvSpPr>
            <a:spLocks noChangeAspect="1"/>
          </p:cNvSpPr>
          <p:nvPr/>
        </p:nvSpPr>
        <p:spPr bwMode="auto">
          <a:xfrm>
            <a:off x="2860614" y="2616248"/>
            <a:ext cx="666549" cy="851109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Shape - Tennessee"/>
          <p:cNvSpPr>
            <a:spLocks noChangeAspect="1"/>
          </p:cNvSpPr>
          <p:nvPr/>
        </p:nvSpPr>
        <p:spPr bwMode="auto">
          <a:xfrm>
            <a:off x="5807465" y="3362113"/>
            <a:ext cx="1057022" cy="381321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" name="Shape - South Dakota"/>
          <p:cNvSpPr>
            <a:spLocks noChangeAspect="1"/>
          </p:cNvSpPr>
          <p:nvPr/>
        </p:nvSpPr>
        <p:spPr bwMode="auto">
          <a:xfrm>
            <a:off x="4114399" y="2108329"/>
            <a:ext cx="884665" cy="570457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" name="Shape - Rhode Island"/>
          <p:cNvSpPr>
            <a:spLocks noChangeAspect="1"/>
          </p:cNvSpPr>
          <p:nvPr/>
        </p:nvSpPr>
        <p:spPr bwMode="auto">
          <a:xfrm>
            <a:off x="7791860" y="2245604"/>
            <a:ext cx="115922" cy="97618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1" name="Shape - Pennsylvania"/>
          <p:cNvSpPr>
            <a:spLocks noChangeAspect="1"/>
          </p:cNvSpPr>
          <p:nvPr/>
        </p:nvSpPr>
        <p:spPr bwMode="auto">
          <a:xfrm>
            <a:off x="6815678" y="2370678"/>
            <a:ext cx="716884" cy="463687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2" name="Shape - Oregon"/>
          <p:cNvSpPr>
            <a:spLocks noChangeAspect="1"/>
          </p:cNvSpPr>
          <p:nvPr/>
        </p:nvSpPr>
        <p:spPr bwMode="auto">
          <a:xfrm>
            <a:off x="1815794" y="1801746"/>
            <a:ext cx="1003637" cy="753491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3" name="Shape - Ohio"/>
          <p:cNvSpPr>
            <a:spLocks noChangeAspect="1"/>
          </p:cNvSpPr>
          <p:nvPr/>
        </p:nvSpPr>
        <p:spPr bwMode="auto">
          <a:xfrm>
            <a:off x="6330637" y="2498802"/>
            <a:ext cx="526224" cy="594861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" name="Shape - North Carolina"/>
          <p:cNvSpPr>
            <a:spLocks noChangeAspect="1"/>
          </p:cNvSpPr>
          <p:nvPr/>
        </p:nvSpPr>
        <p:spPr bwMode="auto">
          <a:xfrm>
            <a:off x="6588411" y="3214160"/>
            <a:ext cx="1069224" cy="460636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5" name="Shape - New York"/>
          <p:cNvGrpSpPr>
            <a:grpSpLocks/>
          </p:cNvGrpSpPr>
          <p:nvPr/>
        </p:nvGrpSpPr>
        <p:grpSpPr bwMode="auto">
          <a:xfrm>
            <a:off x="6876689" y="1845980"/>
            <a:ext cx="1003637" cy="672650"/>
            <a:chOff x="4071" y="893"/>
            <a:chExt cx="658" cy="440"/>
          </a:xfrm>
          <a:solidFill>
            <a:schemeClr val="accent1"/>
          </a:solidFill>
        </p:grpSpPr>
        <p:sp>
          <p:nvSpPr>
            <p:cNvPr id="186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8" name="Shape - New Mexico"/>
          <p:cNvSpPr>
            <a:spLocks noChangeAspect="1"/>
          </p:cNvSpPr>
          <p:nvPr/>
        </p:nvSpPr>
        <p:spPr bwMode="auto">
          <a:xfrm>
            <a:off x="3357857" y="3459731"/>
            <a:ext cx="863311" cy="843482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" name="Shape - New Hampshire"/>
          <p:cNvSpPr>
            <a:spLocks noChangeAspect="1"/>
          </p:cNvSpPr>
          <p:nvPr/>
        </p:nvSpPr>
        <p:spPr bwMode="auto">
          <a:xfrm>
            <a:off x="7648483" y="1737684"/>
            <a:ext cx="247096" cy="430130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Shape - Nevada"/>
          <p:cNvSpPr>
            <a:spLocks noChangeAspect="1"/>
          </p:cNvSpPr>
          <p:nvPr/>
        </p:nvSpPr>
        <p:spPr bwMode="auto">
          <a:xfrm>
            <a:off x="2197115" y="2485074"/>
            <a:ext cx="799249" cy="119124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1" name="Shape - Nebraska"/>
          <p:cNvSpPr>
            <a:spLocks noChangeAspect="1"/>
          </p:cNvSpPr>
          <p:nvPr/>
        </p:nvSpPr>
        <p:spPr bwMode="auto">
          <a:xfrm>
            <a:off x="4106772" y="2582692"/>
            <a:ext cx="1052447" cy="4682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" name="Shape - Montana"/>
          <p:cNvSpPr>
            <a:spLocks noChangeAspect="1"/>
          </p:cNvSpPr>
          <p:nvPr/>
        </p:nvSpPr>
        <p:spPr bwMode="auto">
          <a:xfrm>
            <a:off x="2882590" y="1519569"/>
            <a:ext cx="1255309" cy="771794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3" name="Shape - Mississippi"/>
          <p:cNvSpPr>
            <a:spLocks noChangeAspect="1"/>
          </p:cNvSpPr>
          <p:nvPr/>
        </p:nvSpPr>
        <p:spPr bwMode="auto">
          <a:xfrm>
            <a:off x="5697644" y="3720555"/>
            <a:ext cx="433181" cy="744339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" name="Shape - Minnesota"/>
          <p:cNvSpPr>
            <a:spLocks noChangeAspect="1"/>
          </p:cNvSpPr>
          <p:nvPr/>
        </p:nvSpPr>
        <p:spPr bwMode="auto">
          <a:xfrm>
            <a:off x="4848060" y="1582105"/>
            <a:ext cx="823654" cy="919747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" name="Shape - Massachusetts"/>
          <p:cNvSpPr>
            <a:spLocks noChangeAspect="1"/>
          </p:cNvSpPr>
          <p:nvPr/>
        </p:nvSpPr>
        <p:spPr bwMode="auto">
          <a:xfrm>
            <a:off x="7595099" y="2108329"/>
            <a:ext cx="449959" cy="202862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6" name="Shape - Maryland"/>
          <p:cNvSpPr>
            <a:spLocks noChangeAspect="1"/>
          </p:cNvSpPr>
          <p:nvPr/>
        </p:nvSpPr>
        <p:spPr bwMode="auto">
          <a:xfrm>
            <a:off x="6992611" y="2739797"/>
            <a:ext cx="610114" cy="248621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7" name="Shape - Maine"/>
          <p:cNvSpPr>
            <a:spLocks noChangeAspect="1"/>
          </p:cNvSpPr>
          <p:nvPr/>
        </p:nvSpPr>
        <p:spPr bwMode="auto">
          <a:xfrm>
            <a:off x="7700343" y="1353312"/>
            <a:ext cx="472838" cy="680277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" name="Shape - Kansas"/>
          <p:cNvSpPr>
            <a:spLocks noChangeAspect="1"/>
          </p:cNvSpPr>
          <p:nvPr/>
        </p:nvSpPr>
        <p:spPr bwMode="auto">
          <a:xfrm>
            <a:off x="4329463" y="3037227"/>
            <a:ext cx="928899" cy="466737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9" name="Shape - Iowa"/>
          <p:cNvSpPr>
            <a:spLocks noChangeAspect="1"/>
          </p:cNvSpPr>
          <p:nvPr/>
        </p:nvSpPr>
        <p:spPr bwMode="auto">
          <a:xfrm>
            <a:off x="4985336" y="2474397"/>
            <a:ext cx="729086" cy="4682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" name="Shape - Indiana"/>
          <p:cNvSpPr>
            <a:spLocks noChangeAspect="1"/>
          </p:cNvSpPr>
          <p:nvPr/>
        </p:nvSpPr>
        <p:spPr bwMode="auto">
          <a:xfrm>
            <a:off x="6016428" y="2633027"/>
            <a:ext cx="405726" cy="660448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1" name="Shape - Idaho"/>
          <p:cNvSpPr>
            <a:spLocks noChangeAspect="1"/>
          </p:cNvSpPr>
          <p:nvPr/>
        </p:nvSpPr>
        <p:spPr bwMode="auto">
          <a:xfrm>
            <a:off x="2636397" y="1508891"/>
            <a:ext cx="721460" cy="115006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2" name="Shape - Hawaii"/>
          <p:cNvGrpSpPr/>
          <p:nvPr/>
        </p:nvGrpSpPr>
        <p:grpSpPr>
          <a:xfrm>
            <a:off x="1756308" y="4066795"/>
            <a:ext cx="597912" cy="459111"/>
            <a:chOff x="2322512" y="5000625"/>
            <a:chExt cx="622300" cy="477838"/>
          </a:xfrm>
          <a:solidFill>
            <a:schemeClr val="accent1"/>
          </a:solidFill>
        </p:grpSpPr>
        <p:sp>
          <p:nvSpPr>
            <p:cNvPr id="203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" name="Shape - Georgia"/>
          <p:cNvSpPr>
            <a:spLocks noChangeAspect="1"/>
          </p:cNvSpPr>
          <p:nvPr/>
        </p:nvSpPr>
        <p:spPr bwMode="auto">
          <a:xfrm>
            <a:off x="6425205" y="3641240"/>
            <a:ext cx="680277" cy="694005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" name="Shape - Florida"/>
          <p:cNvSpPr>
            <a:spLocks noChangeAspect="1"/>
          </p:cNvSpPr>
          <p:nvPr/>
        </p:nvSpPr>
        <p:spPr bwMode="auto">
          <a:xfrm>
            <a:off x="6271151" y="4236101"/>
            <a:ext cx="1159217" cy="77789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" name="Shape - Delaware"/>
          <p:cNvSpPr>
            <a:spLocks noChangeAspect="1"/>
          </p:cNvSpPr>
          <p:nvPr/>
        </p:nvSpPr>
        <p:spPr bwMode="auto">
          <a:xfrm>
            <a:off x="7451722" y="2727594"/>
            <a:ext cx="147952" cy="183034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" name="Shape - Connecticut"/>
          <p:cNvSpPr>
            <a:spLocks noChangeAspect="1"/>
          </p:cNvSpPr>
          <p:nvPr/>
        </p:nvSpPr>
        <p:spPr bwMode="auto">
          <a:xfrm>
            <a:off x="7610352" y="2259331"/>
            <a:ext cx="233368" cy="178459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" name="Shape - Colorado"/>
          <p:cNvSpPr>
            <a:spLocks noChangeAspect="1"/>
          </p:cNvSpPr>
          <p:nvPr/>
        </p:nvSpPr>
        <p:spPr bwMode="auto">
          <a:xfrm>
            <a:off x="3457000" y="2846567"/>
            <a:ext cx="892292" cy="655873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6" name="Shape - California"/>
          <p:cNvSpPr>
            <a:spLocks noChangeAspect="1"/>
          </p:cNvSpPr>
          <p:nvPr/>
        </p:nvSpPr>
        <p:spPr bwMode="auto">
          <a:xfrm>
            <a:off x="1736479" y="2387455"/>
            <a:ext cx="1055497" cy="1607651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" name="Shape - Arkansas"/>
          <p:cNvSpPr>
            <a:spLocks noChangeAspect="1"/>
          </p:cNvSpPr>
          <p:nvPr/>
        </p:nvSpPr>
        <p:spPr bwMode="auto">
          <a:xfrm>
            <a:off x="5265988" y="3517692"/>
            <a:ext cx="608589" cy="559779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8" name="Shape - Arizona"/>
          <p:cNvSpPr>
            <a:spLocks noChangeAspect="1"/>
          </p:cNvSpPr>
          <p:nvPr/>
        </p:nvSpPr>
        <p:spPr bwMode="auto">
          <a:xfrm>
            <a:off x="2651650" y="3397194"/>
            <a:ext cx="811452" cy="890767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" name="Shape - Alaska"/>
          <p:cNvSpPr>
            <a:spLocks noChangeAspect="1"/>
          </p:cNvSpPr>
          <p:nvPr/>
        </p:nvSpPr>
        <p:spPr bwMode="auto">
          <a:xfrm>
            <a:off x="403381" y="3673271"/>
            <a:ext cx="1554265" cy="1514609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0" name="Shape - Alabama"/>
          <p:cNvSpPr>
            <a:spLocks noChangeAspect="1"/>
          </p:cNvSpPr>
          <p:nvPr/>
        </p:nvSpPr>
        <p:spPr bwMode="auto">
          <a:xfrm>
            <a:off x="6109471" y="3676322"/>
            <a:ext cx="489616" cy="755016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1" name="Shape - District of Columbia (box)"/>
          <p:cNvSpPr>
            <a:spLocks noChangeArrowheads="1"/>
          </p:cNvSpPr>
          <p:nvPr/>
        </p:nvSpPr>
        <p:spPr bwMode="auto">
          <a:xfrm>
            <a:off x="7752203" y="3098240"/>
            <a:ext cx="144903" cy="146427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" name="Line - Vermont"/>
          <p:cNvSpPr>
            <a:spLocks noChangeShapeType="1"/>
          </p:cNvSpPr>
          <p:nvPr/>
        </p:nvSpPr>
        <p:spPr bwMode="auto">
          <a:xfrm>
            <a:off x="7369357" y="1728532"/>
            <a:ext cx="199812" cy="1281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3" name="Line - Rhode Island"/>
          <p:cNvSpPr>
            <a:spLocks noChangeShapeType="1"/>
          </p:cNvSpPr>
          <p:nvPr/>
        </p:nvSpPr>
        <p:spPr bwMode="auto">
          <a:xfrm>
            <a:off x="7860498" y="2312717"/>
            <a:ext cx="266924" cy="64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4" name="Line - New Jersey"/>
          <p:cNvSpPr>
            <a:spLocks noChangeShapeType="1"/>
          </p:cNvSpPr>
          <p:nvPr/>
        </p:nvSpPr>
        <p:spPr bwMode="auto">
          <a:xfrm flipV="1">
            <a:off x="7585947" y="2668108"/>
            <a:ext cx="253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" name="Line - New Hampshire"/>
          <p:cNvSpPr>
            <a:spLocks noChangeShapeType="1"/>
          </p:cNvSpPr>
          <p:nvPr/>
        </p:nvSpPr>
        <p:spPr bwMode="auto">
          <a:xfrm flipV="1">
            <a:off x="7727798" y="1989356"/>
            <a:ext cx="346240" cy="64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" name="Line - Massachusetts"/>
          <p:cNvSpPr>
            <a:spLocks noChangeShapeType="1"/>
          </p:cNvSpPr>
          <p:nvPr/>
        </p:nvSpPr>
        <p:spPr bwMode="auto">
          <a:xfrm flipV="1">
            <a:off x="7860498" y="2207472"/>
            <a:ext cx="399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" name="Line - Maryland"/>
          <p:cNvSpPr>
            <a:spLocks noChangeShapeType="1"/>
          </p:cNvSpPr>
          <p:nvPr/>
        </p:nvSpPr>
        <p:spPr bwMode="auto">
          <a:xfrm flipV="1">
            <a:off x="7546290" y="2947236"/>
            <a:ext cx="253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8" name="Line - Hawaii"/>
          <p:cNvSpPr>
            <a:spLocks noChangeShapeType="1"/>
          </p:cNvSpPr>
          <p:nvPr/>
        </p:nvSpPr>
        <p:spPr bwMode="auto">
          <a:xfrm flipH="1" flipV="1">
            <a:off x="2250501" y="4403883"/>
            <a:ext cx="257774" cy="64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9" name="Line - District of Columbia"/>
          <p:cNvSpPr>
            <a:spLocks noChangeShapeType="1"/>
          </p:cNvSpPr>
          <p:nvPr/>
        </p:nvSpPr>
        <p:spPr bwMode="auto">
          <a:xfrm flipH="1" flipV="1">
            <a:off x="7327408" y="2928931"/>
            <a:ext cx="423269" cy="2379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0" name="Line - Delaware"/>
          <p:cNvSpPr>
            <a:spLocks noChangeShapeType="1"/>
          </p:cNvSpPr>
          <p:nvPr/>
        </p:nvSpPr>
        <p:spPr bwMode="auto">
          <a:xfrm flipV="1">
            <a:off x="7540188" y="2828263"/>
            <a:ext cx="253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1" name="Line - Connecticut"/>
          <p:cNvSpPr>
            <a:spLocks noChangeShapeType="1"/>
          </p:cNvSpPr>
          <p:nvPr/>
        </p:nvSpPr>
        <p:spPr bwMode="auto">
          <a:xfrm>
            <a:off x="7718646" y="2349324"/>
            <a:ext cx="208965" cy="9151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2" name="Shape - Wisconsin"/>
          <p:cNvSpPr>
            <a:spLocks noChangeAspect="1"/>
          </p:cNvSpPr>
          <p:nvPr/>
        </p:nvSpPr>
        <p:spPr bwMode="auto">
          <a:xfrm>
            <a:off x="5381910" y="1900890"/>
            <a:ext cx="628417" cy="72298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33" name="Shape - Michigan"/>
          <p:cNvGrpSpPr>
            <a:grpSpLocks/>
          </p:cNvGrpSpPr>
          <p:nvPr/>
        </p:nvGrpSpPr>
        <p:grpSpPr bwMode="auto">
          <a:xfrm>
            <a:off x="5629006" y="1797170"/>
            <a:ext cx="951778" cy="848059"/>
            <a:chOff x="3254" y="860"/>
            <a:chExt cx="623" cy="557"/>
          </a:xfrm>
          <a:solidFill>
            <a:schemeClr val="accent5"/>
          </a:solidFill>
        </p:grpSpPr>
        <p:sp>
          <p:nvSpPr>
            <p:cNvPr id="234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" name="Shape - Oklahoma"/>
          <p:cNvSpPr>
            <a:spLocks noChangeAspect="1"/>
          </p:cNvSpPr>
          <p:nvPr/>
        </p:nvSpPr>
        <p:spPr bwMode="auto">
          <a:xfrm>
            <a:off x="4207441" y="3491762"/>
            <a:ext cx="1081427" cy="514022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7" name="Shape - Missouri"/>
          <p:cNvSpPr>
            <a:spLocks noChangeAspect="1"/>
          </p:cNvSpPr>
          <p:nvPr/>
        </p:nvSpPr>
        <p:spPr bwMode="auto">
          <a:xfrm>
            <a:off x="5105834" y="2919780"/>
            <a:ext cx="829755" cy="674176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8" name="Shape - Louisiana"/>
          <p:cNvSpPr>
            <a:spLocks noChangeAspect="1"/>
          </p:cNvSpPr>
          <p:nvPr/>
        </p:nvSpPr>
        <p:spPr bwMode="auto">
          <a:xfrm>
            <a:off x="5354455" y="4057643"/>
            <a:ext cx="742814" cy="58571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9" name="Shape - District of Columbia (star)"/>
          <p:cNvSpPr>
            <a:spLocks noChangeArrowheads="1"/>
          </p:cNvSpPr>
          <p:nvPr/>
        </p:nvSpPr>
        <p:spPr bwMode="auto">
          <a:xfrm>
            <a:off x="7192424" y="2806909"/>
            <a:ext cx="199812" cy="193711"/>
          </a:xfrm>
          <a:prstGeom prst="star5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28" y="1559951"/>
            <a:ext cx="7853691" cy="314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10460"/>
              </p:ext>
            </p:extLst>
          </p:nvPr>
        </p:nvGraphicFramePr>
        <p:xfrm>
          <a:off x="1062036" y="5276088"/>
          <a:ext cx="7019928" cy="58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988"/>
                <a:gridCol w="1169988"/>
                <a:gridCol w="1169988"/>
                <a:gridCol w="1169988"/>
                <a:gridCol w="1169988"/>
                <a:gridCol w="1169988"/>
              </a:tblGrid>
              <a:tr h="18669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B11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0%-15%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16%-20%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21%-25%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26%-30%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31%-40%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More than 40%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(6 states, DC)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(12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(13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(10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(3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(5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8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471537"/>
              </p:ext>
            </p:extLst>
          </p:nvPr>
        </p:nvGraphicFramePr>
        <p:xfrm>
          <a:off x="92075" y="13716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NOTE:</a:t>
            </a:r>
            <a:r>
              <a:rPr lang="en-US" dirty="0" smtClean="0">
                <a:solidFill>
                  <a:srgbClr val="000000"/>
                </a:solidFill>
              </a:rPr>
              <a:t> Numbers do not sum due to rounding.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SOURCE</a:t>
            </a:r>
            <a:r>
              <a:rPr lang="en-US" b="1" dirty="0">
                <a:solidFill>
                  <a:srgbClr val="000000"/>
                </a:solidFill>
              </a:rPr>
              <a:t>:  </a:t>
            </a:r>
            <a:r>
              <a:rPr lang="en-US" dirty="0">
                <a:solidFill>
                  <a:srgbClr val="000000"/>
                </a:solidFill>
              </a:rPr>
              <a:t>Kaiser Family Foundation analysis of the CMS Medicare Current Beneficiary Survey Cost and Use File, </a:t>
            </a:r>
            <a:r>
              <a:rPr lang="en-US" dirty="0" smtClean="0">
                <a:solidFill>
                  <a:srgbClr val="000000"/>
                </a:solidFill>
              </a:rPr>
              <a:t>2010.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b="1" dirty="0" smtClean="0">
                <a:ea typeface="+mn-ea"/>
                <a:cs typeface="+mn-cs"/>
              </a:rPr>
              <a:t>Distribution of Income of Medicare Beneficiaries, </a:t>
            </a:r>
            <a:br>
              <a:rPr lang="en-US" b="1" dirty="0" smtClean="0">
                <a:ea typeface="+mn-ea"/>
                <a:cs typeface="+mn-cs"/>
              </a:rPr>
            </a:br>
            <a:r>
              <a:rPr lang="en-US" b="1" dirty="0" smtClean="0">
                <a:ea typeface="+mn-ea"/>
                <a:cs typeface="+mn-cs"/>
              </a:rPr>
              <a:t>by Source of Supplemental Coverage, 2010</a:t>
            </a:r>
            <a:endParaRPr lang="en-US" b="1" dirty="0">
              <a:ea typeface="+mn-ea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56563" y="1419225"/>
            <a:ext cx="0" cy="4876800"/>
          </a:xfrm>
          <a:prstGeom prst="line">
            <a:avLst/>
          </a:prstGeom>
          <a:ln w="28575">
            <a:solidFill>
              <a:srgbClr val="0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0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SOURCE: </a:t>
            </a:r>
            <a:r>
              <a:rPr lang="en-US" dirty="0">
                <a:solidFill>
                  <a:srgbClr val="000000"/>
                </a:solidFill>
              </a:rPr>
              <a:t>K. Desmond, T. Rice, and  Kaiser Family Foundation analysis of 2010 National Association of Insurance Commissioners (NAIC) Medicare Supplement data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/>
              <a:t>Share of Medicare Beneficiaries with</a:t>
            </a:r>
            <a:br>
              <a:rPr lang="en-US" dirty="0" smtClean="0"/>
            </a:br>
            <a:r>
              <a:rPr lang="en-US" dirty="0" smtClean="0"/>
              <a:t>Medigap Plans C and F, 2010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3352800" y="1349718"/>
            <a:ext cx="243840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National Average = 12%  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2" name="Rectangle 7"/>
          <p:cNvSpPr>
            <a:spLocks noChangeArrowheads="1"/>
          </p:cNvSpPr>
          <p:nvPr/>
        </p:nvSpPr>
        <p:spPr bwMode="auto">
          <a:xfrm>
            <a:off x="0" y="-10218"/>
            <a:ext cx="9144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12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EXHIBIT </a:t>
            </a:r>
            <a:fld id="{8D276AF3-6808-4BFE-9DC9-25A921D4CD0B}" type="slidenum">
              <a:rPr lang="en-US" sz="1200" b="1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pPr algn="ctr" eaLnBrk="0" hangingPunct="0"/>
              <a:t>4</a:t>
            </a:fld>
            <a:endParaRPr lang="en-US" sz="1200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6" name="Shape - New Jersey"/>
          <p:cNvSpPr>
            <a:spLocks noChangeAspect="1"/>
          </p:cNvSpPr>
          <p:nvPr/>
        </p:nvSpPr>
        <p:spPr bwMode="auto">
          <a:xfrm>
            <a:off x="7502524" y="2694647"/>
            <a:ext cx="196850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07" name="Shape - West Virginia"/>
          <p:cNvSpPr>
            <a:spLocks noChangeAspect="1"/>
          </p:cNvSpPr>
          <p:nvPr/>
        </p:nvSpPr>
        <p:spPr bwMode="auto">
          <a:xfrm>
            <a:off x="6704012" y="3002622"/>
            <a:ext cx="550862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08" name="Shape - South Carolina"/>
          <p:cNvSpPr>
            <a:spLocks noChangeAspect="1"/>
          </p:cNvSpPr>
          <p:nvPr/>
        </p:nvSpPr>
        <p:spPr bwMode="auto">
          <a:xfrm>
            <a:off x="6718299" y="3863047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09" name="Shape - North Dakota"/>
          <p:cNvSpPr>
            <a:spLocks noChangeAspect="1"/>
          </p:cNvSpPr>
          <p:nvPr/>
        </p:nvSpPr>
        <p:spPr bwMode="auto">
          <a:xfrm>
            <a:off x="4036071" y="1880260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10" name="Shape - Kentucky"/>
          <p:cNvSpPr>
            <a:spLocks noChangeAspect="1"/>
          </p:cNvSpPr>
          <p:nvPr/>
        </p:nvSpPr>
        <p:spPr bwMode="auto">
          <a:xfrm>
            <a:off x="5838824" y="3331235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11" name="Shape - Illinois"/>
          <p:cNvSpPr>
            <a:spLocks noChangeAspect="1"/>
          </p:cNvSpPr>
          <p:nvPr/>
        </p:nvSpPr>
        <p:spPr bwMode="auto">
          <a:xfrm>
            <a:off x="5531908" y="2850222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12" name="Shape - Texas"/>
          <p:cNvSpPr>
            <a:spLocks noChangeAspect="1"/>
          </p:cNvSpPr>
          <p:nvPr/>
        </p:nvSpPr>
        <p:spPr bwMode="auto">
          <a:xfrm>
            <a:off x="3584574" y="3901147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grpSp>
        <p:nvGrpSpPr>
          <p:cNvPr id="313" name="Shape - Virginia"/>
          <p:cNvGrpSpPr>
            <a:grpSpLocks/>
          </p:cNvGrpSpPr>
          <p:nvPr/>
        </p:nvGrpSpPr>
        <p:grpSpPr bwMode="auto">
          <a:xfrm>
            <a:off x="6635749" y="3121685"/>
            <a:ext cx="1009650" cy="596900"/>
            <a:chOff x="3911" y="1540"/>
            <a:chExt cx="636" cy="376"/>
          </a:xfrm>
          <a:solidFill>
            <a:schemeClr val="accent5"/>
          </a:solidFill>
        </p:grpSpPr>
        <p:sp>
          <p:nvSpPr>
            <p:cNvPr id="314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15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</p:grpSp>
      <p:sp>
        <p:nvSpPr>
          <p:cNvPr id="316" name="Shape - Wyoming"/>
          <p:cNvSpPr>
            <a:spLocks noChangeAspect="1"/>
          </p:cNvSpPr>
          <p:nvPr/>
        </p:nvSpPr>
        <p:spPr bwMode="auto">
          <a:xfrm>
            <a:off x="3146424" y="2461285"/>
            <a:ext cx="896938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17" name="Shape - Washington"/>
          <p:cNvSpPr>
            <a:spLocks noChangeAspect="1"/>
          </p:cNvSpPr>
          <p:nvPr/>
        </p:nvSpPr>
        <p:spPr bwMode="auto">
          <a:xfrm>
            <a:off x="1822449" y="1610385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18" name="Shape - Vermont"/>
          <p:cNvSpPr>
            <a:spLocks noChangeAspect="1"/>
          </p:cNvSpPr>
          <p:nvPr/>
        </p:nvSpPr>
        <p:spPr bwMode="auto">
          <a:xfrm>
            <a:off x="7531099" y="2056472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19" name="Shape - Utah"/>
          <p:cNvSpPr>
            <a:spLocks noChangeAspect="1"/>
          </p:cNvSpPr>
          <p:nvPr/>
        </p:nvSpPr>
        <p:spPr bwMode="auto">
          <a:xfrm>
            <a:off x="2709862" y="2894672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20" name="Shape - Tennessee"/>
          <p:cNvSpPr>
            <a:spLocks noChangeAspect="1"/>
          </p:cNvSpPr>
          <p:nvPr/>
        </p:nvSpPr>
        <p:spPr bwMode="auto">
          <a:xfrm>
            <a:off x="5776912" y="3670960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21" name="Shape - South Dakota"/>
          <p:cNvSpPr>
            <a:spLocks noChangeAspect="1"/>
          </p:cNvSpPr>
          <p:nvPr/>
        </p:nvSpPr>
        <p:spPr bwMode="auto">
          <a:xfrm>
            <a:off x="4014787" y="2366035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22" name="Shape - Rhode Island"/>
          <p:cNvSpPr>
            <a:spLocks noChangeAspect="1"/>
          </p:cNvSpPr>
          <p:nvPr/>
        </p:nvSpPr>
        <p:spPr bwMode="auto">
          <a:xfrm>
            <a:off x="7842249" y="2508910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23" name="Shape - Pennsylvania"/>
          <p:cNvSpPr>
            <a:spLocks noChangeAspect="1"/>
          </p:cNvSpPr>
          <p:nvPr/>
        </p:nvSpPr>
        <p:spPr bwMode="auto">
          <a:xfrm>
            <a:off x="6826249" y="2639085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24" name="Shape - Oregon"/>
          <p:cNvSpPr>
            <a:spLocks noChangeAspect="1"/>
          </p:cNvSpPr>
          <p:nvPr/>
        </p:nvSpPr>
        <p:spPr bwMode="auto">
          <a:xfrm>
            <a:off x="1622424" y="2046947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25" name="Shape - Ohio"/>
          <p:cNvSpPr>
            <a:spLocks noChangeAspect="1"/>
          </p:cNvSpPr>
          <p:nvPr/>
        </p:nvSpPr>
        <p:spPr bwMode="auto">
          <a:xfrm>
            <a:off x="6321424" y="2772435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26" name="Shape - North Carolina"/>
          <p:cNvSpPr>
            <a:spLocks noChangeAspect="1"/>
          </p:cNvSpPr>
          <p:nvPr/>
        </p:nvSpPr>
        <p:spPr bwMode="auto">
          <a:xfrm>
            <a:off x="6589712" y="3516972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grpSp>
        <p:nvGrpSpPr>
          <p:cNvPr id="327" name="Shape - New York"/>
          <p:cNvGrpSpPr>
            <a:grpSpLocks/>
          </p:cNvGrpSpPr>
          <p:nvPr/>
        </p:nvGrpSpPr>
        <p:grpSpPr bwMode="auto">
          <a:xfrm>
            <a:off x="6889749" y="2092985"/>
            <a:ext cx="1044575" cy="700087"/>
            <a:chOff x="4071" y="893"/>
            <a:chExt cx="658" cy="440"/>
          </a:xfrm>
          <a:solidFill>
            <a:schemeClr val="accent3"/>
          </a:solidFill>
        </p:grpSpPr>
        <p:sp>
          <p:nvSpPr>
            <p:cNvPr id="328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rgbClr val="003466"/>
                </a:solidFill>
              </a:endParaRPr>
            </a:p>
          </p:txBody>
        </p:sp>
        <p:sp>
          <p:nvSpPr>
            <p:cNvPr id="329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rgbClr val="003466"/>
                </a:solidFill>
              </a:endParaRPr>
            </a:p>
          </p:txBody>
        </p:sp>
      </p:grpSp>
      <p:sp>
        <p:nvSpPr>
          <p:cNvPr id="330" name="Shape - New Mexico"/>
          <p:cNvSpPr>
            <a:spLocks noChangeAspect="1"/>
          </p:cNvSpPr>
          <p:nvPr/>
        </p:nvSpPr>
        <p:spPr bwMode="auto">
          <a:xfrm>
            <a:off x="3227387" y="3772560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1" name="Shape - New Hampshire"/>
          <p:cNvSpPr>
            <a:spLocks noChangeAspect="1"/>
          </p:cNvSpPr>
          <p:nvPr/>
        </p:nvSpPr>
        <p:spPr bwMode="auto">
          <a:xfrm>
            <a:off x="7693024" y="1980272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2" name="Shape - Nevada"/>
          <p:cNvSpPr>
            <a:spLocks noChangeAspect="1"/>
          </p:cNvSpPr>
          <p:nvPr/>
        </p:nvSpPr>
        <p:spPr bwMode="auto">
          <a:xfrm>
            <a:off x="2019299" y="2758147"/>
            <a:ext cx="831850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3" name="Shape - Nebraska"/>
          <p:cNvSpPr>
            <a:spLocks noChangeAspect="1"/>
          </p:cNvSpPr>
          <p:nvPr/>
        </p:nvSpPr>
        <p:spPr bwMode="auto">
          <a:xfrm>
            <a:off x="4006849" y="2859747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4" name="Shape - Montana"/>
          <p:cNvSpPr>
            <a:spLocks noChangeAspect="1"/>
          </p:cNvSpPr>
          <p:nvPr/>
        </p:nvSpPr>
        <p:spPr bwMode="auto">
          <a:xfrm>
            <a:off x="2732734" y="1753260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5" name="Shape - Mississippi"/>
          <p:cNvSpPr>
            <a:spLocks noChangeAspect="1"/>
          </p:cNvSpPr>
          <p:nvPr/>
        </p:nvSpPr>
        <p:spPr bwMode="auto">
          <a:xfrm>
            <a:off x="5662612" y="4044022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6" name="Shape - Minnesota"/>
          <p:cNvSpPr>
            <a:spLocks noChangeAspect="1"/>
          </p:cNvSpPr>
          <p:nvPr/>
        </p:nvSpPr>
        <p:spPr bwMode="auto">
          <a:xfrm>
            <a:off x="4778374" y="1818347"/>
            <a:ext cx="857250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7" name="Shape - Massachusetts"/>
          <p:cNvSpPr>
            <a:spLocks noChangeAspect="1"/>
          </p:cNvSpPr>
          <p:nvPr/>
        </p:nvSpPr>
        <p:spPr bwMode="auto">
          <a:xfrm>
            <a:off x="7637462" y="2366035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8" name="Shape - Maryland"/>
          <p:cNvSpPr>
            <a:spLocks noChangeAspect="1"/>
          </p:cNvSpPr>
          <p:nvPr/>
        </p:nvSpPr>
        <p:spPr bwMode="auto">
          <a:xfrm>
            <a:off x="7010399" y="3023260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39" name="Shape - Maine"/>
          <p:cNvSpPr>
            <a:spLocks noChangeAspect="1"/>
          </p:cNvSpPr>
          <p:nvPr/>
        </p:nvSpPr>
        <p:spPr bwMode="auto">
          <a:xfrm>
            <a:off x="7746999" y="1580222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40" name="Shape - Kansas"/>
          <p:cNvSpPr>
            <a:spLocks noChangeAspect="1"/>
          </p:cNvSpPr>
          <p:nvPr/>
        </p:nvSpPr>
        <p:spPr bwMode="auto">
          <a:xfrm>
            <a:off x="4238624" y="3332822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41" name="Shape - Iowa"/>
          <p:cNvSpPr>
            <a:spLocks noChangeAspect="1"/>
          </p:cNvSpPr>
          <p:nvPr/>
        </p:nvSpPr>
        <p:spPr bwMode="auto">
          <a:xfrm>
            <a:off x="4921249" y="2747035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42" name="Shape - Indiana"/>
          <p:cNvSpPr>
            <a:spLocks noChangeAspect="1"/>
          </p:cNvSpPr>
          <p:nvPr/>
        </p:nvSpPr>
        <p:spPr bwMode="auto">
          <a:xfrm>
            <a:off x="5994399" y="2912135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43" name="Shape - Idaho"/>
          <p:cNvSpPr>
            <a:spLocks noChangeAspect="1"/>
          </p:cNvSpPr>
          <p:nvPr/>
        </p:nvSpPr>
        <p:spPr bwMode="auto">
          <a:xfrm>
            <a:off x="2476499" y="1742147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grpSp>
        <p:nvGrpSpPr>
          <p:cNvPr id="344" name="Shape - Hawaii"/>
          <p:cNvGrpSpPr/>
          <p:nvPr/>
        </p:nvGrpSpPr>
        <p:grpSpPr>
          <a:xfrm>
            <a:off x="1560512" y="4404385"/>
            <a:ext cx="622300" cy="477838"/>
            <a:chOff x="2322512" y="5000625"/>
            <a:chExt cx="622300" cy="477838"/>
          </a:xfrm>
          <a:solidFill>
            <a:schemeClr val="accent1"/>
          </a:solidFill>
        </p:grpSpPr>
        <p:sp>
          <p:nvSpPr>
            <p:cNvPr id="345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46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47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48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49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50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51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52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</p:grpSp>
      <p:sp>
        <p:nvSpPr>
          <p:cNvPr id="353" name="Shape - Georgia"/>
          <p:cNvSpPr>
            <a:spLocks noChangeAspect="1"/>
          </p:cNvSpPr>
          <p:nvPr/>
        </p:nvSpPr>
        <p:spPr bwMode="auto">
          <a:xfrm>
            <a:off x="6419849" y="3961472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4" name="Shape - Florida"/>
          <p:cNvSpPr>
            <a:spLocks noChangeAspect="1"/>
          </p:cNvSpPr>
          <p:nvPr/>
        </p:nvSpPr>
        <p:spPr bwMode="auto">
          <a:xfrm>
            <a:off x="6259512" y="4580597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5" name="Shape - Delaware"/>
          <p:cNvSpPr>
            <a:spLocks noChangeAspect="1"/>
          </p:cNvSpPr>
          <p:nvPr/>
        </p:nvSpPr>
        <p:spPr bwMode="auto">
          <a:xfrm>
            <a:off x="7488237" y="3010560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6" name="Shape - Connecticut"/>
          <p:cNvSpPr>
            <a:spLocks noChangeAspect="1"/>
          </p:cNvSpPr>
          <p:nvPr/>
        </p:nvSpPr>
        <p:spPr bwMode="auto">
          <a:xfrm>
            <a:off x="7653337" y="2523197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7" name="Shape - Colorado"/>
          <p:cNvSpPr>
            <a:spLocks noChangeAspect="1"/>
          </p:cNvSpPr>
          <p:nvPr/>
        </p:nvSpPr>
        <p:spPr bwMode="auto">
          <a:xfrm>
            <a:off x="3330574" y="3134385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8" name="Shape - California"/>
          <p:cNvSpPr>
            <a:spLocks noChangeAspect="1"/>
          </p:cNvSpPr>
          <p:nvPr/>
        </p:nvSpPr>
        <p:spPr bwMode="auto">
          <a:xfrm>
            <a:off x="1539874" y="2656547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969696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59" name="Shape - Arkansas"/>
          <p:cNvSpPr>
            <a:spLocks noChangeAspect="1"/>
          </p:cNvSpPr>
          <p:nvPr/>
        </p:nvSpPr>
        <p:spPr bwMode="auto">
          <a:xfrm>
            <a:off x="5213349" y="3832885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60" name="Shape - Arizona"/>
          <p:cNvSpPr>
            <a:spLocks noChangeAspect="1"/>
          </p:cNvSpPr>
          <p:nvPr/>
        </p:nvSpPr>
        <p:spPr bwMode="auto">
          <a:xfrm>
            <a:off x="2492374" y="3707472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1" name="Shape - Alaska"/>
          <p:cNvSpPr>
            <a:spLocks noChangeAspect="1"/>
          </p:cNvSpPr>
          <p:nvPr/>
        </p:nvSpPr>
        <p:spPr bwMode="auto">
          <a:xfrm>
            <a:off x="152400" y="3994810"/>
            <a:ext cx="1617662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2" name="Shape - Alabama"/>
          <p:cNvSpPr>
            <a:spLocks noChangeAspect="1"/>
          </p:cNvSpPr>
          <p:nvPr/>
        </p:nvSpPr>
        <p:spPr bwMode="auto">
          <a:xfrm>
            <a:off x="6091237" y="3997985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3" name="Shape - District of Columbia (box)"/>
          <p:cNvSpPr>
            <a:spLocks noChangeArrowheads="1"/>
          </p:cNvSpPr>
          <p:nvPr/>
        </p:nvSpPr>
        <p:spPr bwMode="auto">
          <a:xfrm>
            <a:off x="7800974" y="3396324"/>
            <a:ext cx="150813" cy="152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4" name="Line - Vermont"/>
          <p:cNvSpPr>
            <a:spLocks noChangeShapeType="1"/>
          </p:cNvSpPr>
          <p:nvPr/>
        </p:nvSpPr>
        <p:spPr bwMode="auto">
          <a:xfrm>
            <a:off x="7402512" y="1970747"/>
            <a:ext cx="207962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5" name="Line - Rhode Island"/>
          <p:cNvSpPr>
            <a:spLocks noChangeShapeType="1"/>
          </p:cNvSpPr>
          <p:nvPr/>
        </p:nvSpPr>
        <p:spPr bwMode="auto">
          <a:xfrm>
            <a:off x="7913687" y="2578760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6" name="Line - New Jersey"/>
          <p:cNvSpPr>
            <a:spLocks noChangeShapeType="1"/>
          </p:cNvSpPr>
          <p:nvPr/>
        </p:nvSpPr>
        <p:spPr bwMode="auto">
          <a:xfrm flipV="1">
            <a:off x="7627937" y="2948647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7" name="Line - New Hampshire"/>
          <p:cNvSpPr>
            <a:spLocks noChangeShapeType="1"/>
          </p:cNvSpPr>
          <p:nvPr/>
        </p:nvSpPr>
        <p:spPr bwMode="auto">
          <a:xfrm flipV="1">
            <a:off x="7775574" y="2242210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8" name="Line - Massachusetts"/>
          <p:cNvSpPr>
            <a:spLocks noChangeShapeType="1"/>
          </p:cNvSpPr>
          <p:nvPr/>
        </p:nvSpPr>
        <p:spPr bwMode="auto">
          <a:xfrm flipV="1">
            <a:off x="7913687" y="2469222"/>
            <a:ext cx="415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69" name="Line - Maryland"/>
          <p:cNvSpPr>
            <a:spLocks noChangeShapeType="1"/>
          </p:cNvSpPr>
          <p:nvPr/>
        </p:nvSpPr>
        <p:spPr bwMode="auto">
          <a:xfrm flipV="1">
            <a:off x="7586662" y="3239160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0" name="Line - Hawaii"/>
          <p:cNvSpPr>
            <a:spLocks noChangeShapeType="1"/>
          </p:cNvSpPr>
          <p:nvPr/>
        </p:nvSpPr>
        <p:spPr bwMode="auto">
          <a:xfrm flipH="1" flipV="1">
            <a:off x="2074862" y="4755223"/>
            <a:ext cx="268288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1" name="Line - District of Columbia"/>
          <p:cNvSpPr>
            <a:spLocks noChangeShapeType="1"/>
          </p:cNvSpPr>
          <p:nvPr/>
        </p:nvSpPr>
        <p:spPr bwMode="auto">
          <a:xfrm flipH="1" flipV="1">
            <a:off x="7358852" y="3220109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2" name="Line - Delaware"/>
          <p:cNvSpPr>
            <a:spLocks noChangeShapeType="1"/>
          </p:cNvSpPr>
          <p:nvPr/>
        </p:nvSpPr>
        <p:spPr bwMode="auto">
          <a:xfrm flipV="1">
            <a:off x="7580312" y="3115335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3" name="Line - Connecticut"/>
          <p:cNvSpPr>
            <a:spLocks noChangeShapeType="1"/>
          </p:cNvSpPr>
          <p:nvPr/>
        </p:nvSpPr>
        <p:spPr bwMode="auto">
          <a:xfrm>
            <a:off x="7766049" y="2616860"/>
            <a:ext cx="217488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4" name="Shape - Wisconsin"/>
          <p:cNvSpPr>
            <a:spLocks noChangeAspect="1"/>
          </p:cNvSpPr>
          <p:nvPr/>
        </p:nvSpPr>
        <p:spPr bwMode="auto">
          <a:xfrm>
            <a:off x="5333999" y="2150135"/>
            <a:ext cx="654050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grpSp>
        <p:nvGrpSpPr>
          <p:cNvPr id="375" name="Shape - Michigan"/>
          <p:cNvGrpSpPr>
            <a:grpSpLocks/>
          </p:cNvGrpSpPr>
          <p:nvPr/>
        </p:nvGrpSpPr>
        <p:grpSpPr bwMode="auto">
          <a:xfrm>
            <a:off x="5591174" y="2042185"/>
            <a:ext cx="990600" cy="882650"/>
            <a:chOff x="3254" y="860"/>
            <a:chExt cx="623" cy="557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76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  <p:sp>
          <p:nvSpPr>
            <p:cNvPr id="377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kern="0" smtClean="0">
                <a:solidFill>
                  <a:srgbClr val="003466"/>
                </a:solidFill>
              </a:endParaRPr>
            </a:p>
          </p:txBody>
        </p:sp>
      </p:grpSp>
      <p:sp>
        <p:nvSpPr>
          <p:cNvPr id="378" name="Shape - Oklahoma"/>
          <p:cNvSpPr>
            <a:spLocks noChangeAspect="1"/>
          </p:cNvSpPr>
          <p:nvPr/>
        </p:nvSpPr>
        <p:spPr bwMode="auto">
          <a:xfrm>
            <a:off x="4111624" y="3805897"/>
            <a:ext cx="1125538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79" name="Shape - Missouri"/>
          <p:cNvSpPr>
            <a:spLocks noChangeAspect="1"/>
          </p:cNvSpPr>
          <p:nvPr/>
        </p:nvSpPr>
        <p:spPr bwMode="auto">
          <a:xfrm>
            <a:off x="5046662" y="3210585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sp>
        <p:nvSpPr>
          <p:cNvPr id="380" name="Shape - Louisiana"/>
          <p:cNvSpPr>
            <a:spLocks noChangeAspect="1"/>
          </p:cNvSpPr>
          <p:nvPr/>
        </p:nvSpPr>
        <p:spPr bwMode="auto">
          <a:xfrm>
            <a:off x="5305424" y="4394860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kern="0" smtClean="0">
              <a:solidFill>
                <a:srgbClr val="003466"/>
              </a:solidFill>
            </a:endParaRPr>
          </a:p>
        </p:txBody>
      </p:sp>
      <p:sp>
        <p:nvSpPr>
          <p:cNvPr id="381" name="Shape - District of Columbia (star)"/>
          <p:cNvSpPr>
            <a:spLocks noChangeArrowheads="1"/>
          </p:cNvSpPr>
          <p:nvPr/>
        </p:nvSpPr>
        <p:spPr bwMode="auto">
          <a:xfrm>
            <a:off x="7218362" y="3093110"/>
            <a:ext cx="207962" cy="201612"/>
          </a:xfrm>
          <a:prstGeom prst="star5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kern="0">
              <a:solidFill>
                <a:srgbClr val="003466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" y="1761198"/>
            <a:ext cx="8247063" cy="329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47322"/>
              </p:ext>
            </p:extLst>
          </p:nvPr>
        </p:nvGraphicFramePr>
        <p:xfrm>
          <a:off x="1062036" y="5665470"/>
          <a:ext cx="7019928" cy="58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988"/>
                <a:gridCol w="1169988"/>
                <a:gridCol w="1169988"/>
                <a:gridCol w="1169988"/>
                <a:gridCol w="1169988"/>
                <a:gridCol w="1169988"/>
              </a:tblGrid>
              <a:tr h="18669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B11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0%-5%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6%-10%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11%-15%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16%-20%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21%-30%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More than 30%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(5 states, DC)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(13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(16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(8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(2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(5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8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487676"/>
              </p:ext>
            </p:extLst>
          </p:nvPr>
        </p:nvGraphicFramePr>
        <p:xfrm>
          <a:off x="92075" y="8382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of Medigap Policyholders by All Plan Types, 2010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681246"/>
            <a:ext cx="533400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Total Number of Medigap Policyholders, 2010= 9.3 million 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67517"/>
            <a:ext cx="9144000" cy="590483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9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NOTE:  </a:t>
            </a:r>
            <a:r>
              <a:rPr lang="en-US" sz="9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Analysis excludes California, as the majority of health insurers do not report their data to the NAIC. Analysis includes standardized plans A-N, policies existing prior to federal </a:t>
            </a:r>
            <a:r>
              <a:rPr lang="en-US" sz="9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standardization (</a:t>
            </a:r>
            <a:r>
              <a:rPr lang="en-US" sz="9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PreStandardization</a:t>
            </a:r>
            <a:r>
              <a:rPr lang="en-US" sz="9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n-US" sz="9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and plans in Massachusetts, Minnesota, and Wisconsin that are not part of the federal </a:t>
            </a:r>
            <a:r>
              <a:rPr lang="en-US" sz="9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standardization program; includes plans </a:t>
            </a:r>
            <a:r>
              <a:rPr lang="en-US" sz="9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that identified as Medicare Select;  excludes plans where number of covered lives was less than 20. Number of Medigap policyholders as of December 31, 2010, as reported in the NAIC data</a:t>
            </a:r>
            <a:r>
              <a:rPr lang="en-US" sz="9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9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9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SOURCE: </a:t>
            </a:r>
            <a:r>
              <a:rPr lang="en-US" sz="9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K. Desmond, T</a:t>
            </a:r>
            <a:r>
              <a:rPr lang="en-US" sz="9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Rice</a:t>
            </a:r>
            <a:r>
              <a:rPr lang="en-US" sz="9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and Kaiser Family Foundation analysis of 2010 National Association of Insurance Commissioners (NAIC) Medicare Supplement data. </a:t>
            </a:r>
            <a:endParaRPr lang="en-US" sz="9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046191"/>
              </p:ext>
            </p:extLst>
          </p:nvPr>
        </p:nvGraphicFramePr>
        <p:xfrm>
          <a:off x="1068892" y="1066800"/>
          <a:ext cx="7983032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1000" b="1" smtClean="0">
                <a:solidFill>
                  <a:srgbClr val="000000"/>
                </a:solidFill>
              </a:rPr>
              <a:t>NOTE: </a:t>
            </a:r>
            <a:r>
              <a:rPr lang="en-US" sz="1000" smtClean="0">
                <a:solidFill>
                  <a:srgbClr val="000000"/>
                </a:solidFill>
              </a:rPr>
              <a:t>Analysis excludes California, as the majority of health insurers do not report their data to the NAIC. Analysis includes standardized plans A-J; excludes plans K-L because of the small number of policyholders enrolled in these plans; excludes policies existing prior to federal standardization; excludes plans in Massachusetts, Minnesota, and Wisconsin; excludes plans that identified as Medicare Select;  excludes plans where number of covered lives was less than 20.</a:t>
            </a:r>
          </a:p>
          <a:p>
            <a:pPr>
              <a:lnSpc>
                <a:spcPct val="85000"/>
              </a:lnSpc>
            </a:pPr>
            <a:r>
              <a:rPr lang="en-US" sz="1000" b="1" smtClean="0">
                <a:solidFill>
                  <a:srgbClr val="000000"/>
                </a:solidFill>
              </a:rPr>
              <a:t>SOURCE:  </a:t>
            </a:r>
            <a:r>
              <a:rPr lang="en-US" sz="1000" smtClean="0">
                <a:solidFill>
                  <a:srgbClr val="000000"/>
                </a:solidFill>
              </a:rPr>
              <a:t>K. Desmond, T. Rice, and Kaiser Family Foundation analysis of 2008-2009 National Association of Insurance Commissioners (NAIC) Medicare Supplement data.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Distribution</a:t>
            </a:r>
            <a:r>
              <a:rPr lang="en-US" smtClean="0"/>
              <a:t> of Monthly Medigap Premiums, Plans A – J, 2010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048" y="1752600"/>
            <a:ext cx="95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90</a:t>
            </a:r>
            <a:r>
              <a:rPr lang="en-US" sz="1400" b="1" baseline="30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percentile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48" y="2329978"/>
            <a:ext cx="950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National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average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premium</a:t>
            </a:r>
            <a:endParaRPr lang="en-U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48" y="3256052"/>
            <a:ext cx="95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en-US" sz="1400" b="1" baseline="30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percentil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</a:t>
            </a:r>
          </a:p>
        </p:txBody>
      </p:sp>
      <p:sp>
        <p:nvSpPr>
          <p:cNvPr id="5" name="Right Arrow 4"/>
          <p:cNvSpPr/>
          <p:nvPr/>
        </p:nvSpPr>
        <p:spPr>
          <a:xfrm>
            <a:off x="954592" y="2077584"/>
            <a:ext cx="228600" cy="152400"/>
          </a:xfrm>
          <a:prstGeom prst="rightArrow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954592" y="3326256"/>
            <a:ext cx="228600" cy="152400"/>
          </a:xfrm>
          <a:prstGeom prst="rightArrow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54592" y="2530430"/>
            <a:ext cx="228600" cy="152400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97010"/>
              </p:ext>
            </p:extLst>
          </p:nvPr>
        </p:nvGraphicFramePr>
        <p:xfrm>
          <a:off x="76204" y="5181600"/>
          <a:ext cx="89153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6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r>
                        <a:rPr lang="en-US" sz="1200" b="1" baseline="3000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th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percentile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$89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$130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$161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$149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$145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$155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$140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$149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$151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$157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90</a:t>
                      </a:r>
                      <a:r>
                        <a:rPr lang="en-US" sz="1200" b="1" baseline="3000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th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percentile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$168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$198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$213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$205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$206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$197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$195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$208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$215</a:t>
                      </a:r>
                      <a:endParaRPr lang="en-US" sz="1600" b="1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$211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5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94"/>
          <p:cNvSpPr txBox="1"/>
          <p:nvPr/>
        </p:nvSpPr>
        <p:spPr>
          <a:xfrm>
            <a:off x="3352800" y="1185446"/>
            <a:ext cx="2438400" cy="33855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National Average = $181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sz="1000" b="1" dirty="0">
                <a:solidFill>
                  <a:srgbClr val="000000"/>
                </a:solidFill>
              </a:rPr>
              <a:t>NOTE:  </a:t>
            </a:r>
            <a:r>
              <a:rPr lang="en-US" sz="1000" dirty="0">
                <a:solidFill>
                  <a:srgbClr val="000000"/>
                </a:solidFill>
              </a:rPr>
              <a:t>Analysis excludes California, as the majority of health insurers do not report their data to the NAIC.  Analysis includes standardized plan F; excludes plans that identified as Medicare Select; excludes plans where number of covered lives was less than 20.</a:t>
            </a:r>
            <a:endParaRPr lang="en-US" sz="1000" b="1" dirty="0">
              <a:solidFill>
                <a:srgbClr val="0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sz="1000" b="1" dirty="0">
                <a:solidFill>
                  <a:srgbClr val="000000"/>
                </a:solidFill>
              </a:rPr>
              <a:t>SOURCE: </a:t>
            </a:r>
            <a:r>
              <a:rPr lang="en-US" sz="1000" dirty="0">
                <a:solidFill>
                  <a:srgbClr val="000000"/>
                </a:solidFill>
              </a:rPr>
              <a:t> K. Desmond, T. Rice, and Kaiser Family Foundation analysis of 2008-2009 National Association of Insurance Commissioners (NAIC) Medicare Supplement data. 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Monthly Medigap Premiums for Plan F, 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 smtClean="0"/>
              <a:t>State</a:t>
            </a:r>
            <a:r>
              <a:rPr lang="en-US" dirty="0"/>
              <a:t>,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97" name="Shape - New Jersey"/>
          <p:cNvSpPr>
            <a:spLocks noChangeAspect="1"/>
          </p:cNvSpPr>
          <p:nvPr/>
        </p:nvSpPr>
        <p:spPr bwMode="auto">
          <a:xfrm>
            <a:off x="7502524" y="2561480"/>
            <a:ext cx="196850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99" name="Shape - West Virginia"/>
          <p:cNvSpPr>
            <a:spLocks noChangeAspect="1"/>
          </p:cNvSpPr>
          <p:nvPr/>
        </p:nvSpPr>
        <p:spPr bwMode="auto">
          <a:xfrm>
            <a:off x="6704012" y="2869455"/>
            <a:ext cx="550862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01" name="Shape - South Carolina"/>
          <p:cNvSpPr>
            <a:spLocks noChangeAspect="1"/>
          </p:cNvSpPr>
          <p:nvPr/>
        </p:nvSpPr>
        <p:spPr bwMode="auto">
          <a:xfrm>
            <a:off x="6718299" y="3729880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04" name="Shape - North Dakota"/>
          <p:cNvSpPr>
            <a:spLocks noChangeAspect="1"/>
          </p:cNvSpPr>
          <p:nvPr/>
        </p:nvSpPr>
        <p:spPr bwMode="auto">
          <a:xfrm>
            <a:off x="4044949" y="1747093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05" name="Shape - Kentucky"/>
          <p:cNvSpPr>
            <a:spLocks noChangeAspect="1"/>
          </p:cNvSpPr>
          <p:nvPr/>
        </p:nvSpPr>
        <p:spPr bwMode="auto">
          <a:xfrm>
            <a:off x="5838824" y="3198068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06" name="Shape - Illinois"/>
          <p:cNvSpPr>
            <a:spLocks noChangeAspect="1"/>
          </p:cNvSpPr>
          <p:nvPr/>
        </p:nvSpPr>
        <p:spPr bwMode="auto">
          <a:xfrm>
            <a:off x="5531908" y="2717055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107" name="Shape - Texas"/>
          <p:cNvSpPr>
            <a:spLocks noChangeAspect="1"/>
          </p:cNvSpPr>
          <p:nvPr/>
        </p:nvSpPr>
        <p:spPr bwMode="auto">
          <a:xfrm>
            <a:off x="3584574" y="3767980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grpSp>
        <p:nvGrpSpPr>
          <p:cNvPr id="108" name="Shape - Virginia"/>
          <p:cNvGrpSpPr>
            <a:grpSpLocks/>
          </p:cNvGrpSpPr>
          <p:nvPr/>
        </p:nvGrpSpPr>
        <p:grpSpPr bwMode="auto">
          <a:xfrm>
            <a:off x="6635749" y="2988518"/>
            <a:ext cx="1009650" cy="596900"/>
            <a:chOff x="3911" y="1540"/>
            <a:chExt cx="636" cy="376"/>
          </a:xfrm>
          <a:solidFill>
            <a:schemeClr val="accent3"/>
          </a:solidFill>
        </p:grpSpPr>
        <p:sp>
          <p:nvSpPr>
            <p:cNvPr id="109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10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</p:grpSp>
      <p:sp>
        <p:nvSpPr>
          <p:cNvPr id="111" name="Shape - Wyoming"/>
          <p:cNvSpPr>
            <a:spLocks noChangeAspect="1"/>
          </p:cNvSpPr>
          <p:nvPr/>
        </p:nvSpPr>
        <p:spPr bwMode="auto">
          <a:xfrm>
            <a:off x="3146424" y="2328118"/>
            <a:ext cx="896938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2" name="Shape - Washington"/>
          <p:cNvSpPr>
            <a:spLocks noChangeAspect="1"/>
          </p:cNvSpPr>
          <p:nvPr/>
        </p:nvSpPr>
        <p:spPr bwMode="auto">
          <a:xfrm>
            <a:off x="1822449" y="1477218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3" name="Shape - Vermont"/>
          <p:cNvSpPr>
            <a:spLocks noChangeAspect="1"/>
          </p:cNvSpPr>
          <p:nvPr/>
        </p:nvSpPr>
        <p:spPr bwMode="auto">
          <a:xfrm>
            <a:off x="7531099" y="1923305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4" name="Shape - Utah"/>
          <p:cNvSpPr>
            <a:spLocks noChangeAspect="1"/>
          </p:cNvSpPr>
          <p:nvPr/>
        </p:nvSpPr>
        <p:spPr bwMode="auto">
          <a:xfrm>
            <a:off x="2709862" y="2761505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5" name="Shape - Tennessee"/>
          <p:cNvSpPr>
            <a:spLocks noChangeAspect="1"/>
          </p:cNvSpPr>
          <p:nvPr/>
        </p:nvSpPr>
        <p:spPr bwMode="auto">
          <a:xfrm>
            <a:off x="5776912" y="3537793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6" name="Shape - South Dakota"/>
          <p:cNvSpPr>
            <a:spLocks noChangeAspect="1"/>
          </p:cNvSpPr>
          <p:nvPr/>
        </p:nvSpPr>
        <p:spPr bwMode="auto">
          <a:xfrm>
            <a:off x="4014787" y="2232868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7" name="Shape - Rhode Island"/>
          <p:cNvSpPr>
            <a:spLocks noChangeAspect="1"/>
          </p:cNvSpPr>
          <p:nvPr/>
        </p:nvSpPr>
        <p:spPr bwMode="auto">
          <a:xfrm>
            <a:off x="7842249" y="2375743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18" name="Shape - Pennsylvania"/>
          <p:cNvSpPr>
            <a:spLocks noChangeAspect="1"/>
          </p:cNvSpPr>
          <p:nvPr/>
        </p:nvSpPr>
        <p:spPr bwMode="auto">
          <a:xfrm>
            <a:off x="6826249" y="2505918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119" name="Shape - Oregon"/>
          <p:cNvSpPr>
            <a:spLocks noChangeAspect="1"/>
          </p:cNvSpPr>
          <p:nvPr/>
        </p:nvSpPr>
        <p:spPr bwMode="auto">
          <a:xfrm>
            <a:off x="1622424" y="1913780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120" name="Shape - Ohio"/>
          <p:cNvSpPr>
            <a:spLocks noChangeAspect="1"/>
          </p:cNvSpPr>
          <p:nvPr/>
        </p:nvSpPr>
        <p:spPr bwMode="auto">
          <a:xfrm>
            <a:off x="6321424" y="2639268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121" name="Shape - North Carolina"/>
          <p:cNvSpPr>
            <a:spLocks noChangeAspect="1"/>
          </p:cNvSpPr>
          <p:nvPr/>
        </p:nvSpPr>
        <p:spPr bwMode="auto">
          <a:xfrm>
            <a:off x="6589712" y="3383805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grpSp>
        <p:nvGrpSpPr>
          <p:cNvPr id="123" name="Shape - New York"/>
          <p:cNvGrpSpPr>
            <a:grpSpLocks/>
          </p:cNvGrpSpPr>
          <p:nvPr/>
        </p:nvGrpSpPr>
        <p:grpSpPr bwMode="auto">
          <a:xfrm>
            <a:off x="6889749" y="1959818"/>
            <a:ext cx="1044575" cy="700087"/>
            <a:chOff x="4071" y="893"/>
            <a:chExt cx="658" cy="440"/>
          </a:xfrm>
          <a:solidFill>
            <a:srgbClr val="FF5B11"/>
          </a:solidFill>
        </p:grpSpPr>
        <p:sp>
          <p:nvSpPr>
            <p:cNvPr id="124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25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3466"/>
                </a:solidFill>
              </a:endParaRPr>
            </a:p>
          </p:txBody>
        </p:sp>
      </p:grpSp>
      <p:sp>
        <p:nvSpPr>
          <p:cNvPr id="126" name="Shape - New Mexico"/>
          <p:cNvSpPr>
            <a:spLocks noChangeAspect="1"/>
          </p:cNvSpPr>
          <p:nvPr/>
        </p:nvSpPr>
        <p:spPr bwMode="auto">
          <a:xfrm>
            <a:off x="3227387" y="3639393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27" name="Shape - New Hampshire"/>
          <p:cNvSpPr>
            <a:spLocks noChangeAspect="1"/>
          </p:cNvSpPr>
          <p:nvPr/>
        </p:nvSpPr>
        <p:spPr bwMode="auto">
          <a:xfrm>
            <a:off x="7693024" y="1847105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28" name="Shape - Nevada"/>
          <p:cNvSpPr>
            <a:spLocks noChangeAspect="1"/>
          </p:cNvSpPr>
          <p:nvPr/>
        </p:nvSpPr>
        <p:spPr bwMode="auto">
          <a:xfrm>
            <a:off x="2019299" y="2624980"/>
            <a:ext cx="831850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29" name="Shape - Nebraska"/>
          <p:cNvSpPr>
            <a:spLocks noChangeAspect="1"/>
          </p:cNvSpPr>
          <p:nvPr/>
        </p:nvSpPr>
        <p:spPr bwMode="auto">
          <a:xfrm>
            <a:off x="4006849" y="2726580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0" name="Shape - Montana"/>
          <p:cNvSpPr>
            <a:spLocks noChangeAspect="1"/>
          </p:cNvSpPr>
          <p:nvPr/>
        </p:nvSpPr>
        <p:spPr bwMode="auto">
          <a:xfrm>
            <a:off x="2741612" y="1620093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1" name="Shape - Mississippi"/>
          <p:cNvSpPr>
            <a:spLocks noChangeAspect="1"/>
          </p:cNvSpPr>
          <p:nvPr/>
        </p:nvSpPr>
        <p:spPr bwMode="auto">
          <a:xfrm>
            <a:off x="5662612" y="3910855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2" name="Shape - Minnesota"/>
          <p:cNvSpPr>
            <a:spLocks noChangeAspect="1"/>
          </p:cNvSpPr>
          <p:nvPr/>
        </p:nvSpPr>
        <p:spPr bwMode="auto">
          <a:xfrm>
            <a:off x="4778374" y="1685180"/>
            <a:ext cx="857250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3" name="Shape - Massachusetts"/>
          <p:cNvSpPr>
            <a:spLocks noChangeAspect="1"/>
          </p:cNvSpPr>
          <p:nvPr/>
        </p:nvSpPr>
        <p:spPr bwMode="auto">
          <a:xfrm>
            <a:off x="7637462" y="2232868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4" name="Shape - Maryland"/>
          <p:cNvSpPr>
            <a:spLocks noChangeAspect="1"/>
          </p:cNvSpPr>
          <p:nvPr/>
        </p:nvSpPr>
        <p:spPr bwMode="auto">
          <a:xfrm>
            <a:off x="7010399" y="2890093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5" name="Shape - Maine"/>
          <p:cNvSpPr>
            <a:spLocks noChangeAspect="1"/>
          </p:cNvSpPr>
          <p:nvPr/>
        </p:nvSpPr>
        <p:spPr bwMode="auto">
          <a:xfrm>
            <a:off x="7746999" y="1447055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6" name="Shape - Kansas"/>
          <p:cNvSpPr>
            <a:spLocks noChangeAspect="1"/>
          </p:cNvSpPr>
          <p:nvPr/>
        </p:nvSpPr>
        <p:spPr bwMode="auto">
          <a:xfrm>
            <a:off x="4238624" y="3199655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7" name="Shape - Iowa"/>
          <p:cNvSpPr>
            <a:spLocks noChangeAspect="1"/>
          </p:cNvSpPr>
          <p:nvPr/>
        </p:nvSpPr>
        <p:spPr bwMode="auto">
          <a:xfrm>
            <a:off x="4921249" y="2613868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8" name="Shape - Indiana"/>
          <p:cNvSpPr>
            <a:spLocks noChangeAspect="1"/>
          </p:cNvSpPr>
          <p:nvPr/>
        </p:nvSpPr>
        <p:spPr bwMode="auto">
          <a:xfrm>
            <a:off x="5994399" y="2778968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39" name="Shape - Idaho"/>
          <p:cNvSpPr>
            <a:spLocks noChangeAspect="1"/>
          </p:cNvSpPr>
          <p:nvPr/>
        </p:nvSpPr>
        <p:spPr bwMode="auto">
          <a:xfrm>
            <a:off x="2476499" y="1608980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grpSp>
        <p:nvGrpSpPr>
          <p:cNvPr id="140" name="Shape - Hawaii"/>
          <p:cNvGrpSpPr/>
          <p:nvPr/>
        </p:nvGrpSpPr>
        <p:grpSpPr>
          <a:xfrm>
            <a:off x="1560512" y="4271218"/>
            <a:ext cx="622300" cy="477838"/>
            <a:chOff x="2322512" y="5000625"/>
            <a:chExt cx="622300" cy="477838"/>
          </a:xfrm>
          <a:solidFill>
            <a:schemeClr val="accent1"/>
          </a:solidFill>
        </p:grpSpPr>
        <p:sp>
          <p:nvSpPr>
            <p:cNvPr id="141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2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3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4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5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6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7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148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</p:grpSp>
      <p:sp>
        <p:nvSpPr>
          <p:cNvPr id="149" name="Shape - Georgia"/>
          <p:cNvSpPr>
            <a:spLocks noChangeAspect="1"/>
          </p:cNvSpPr>
          <p:nvPr/>
        </p:nvSpPr>
        <p:spPr bwMode="auto">
          <a:xfrm>
            <a:off x="6419849" y="3828305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0" name="Shape - Florida"/>
          <p:cNvSpPr>
            <a:spLocks noChangeAspect="1"/>
          </p:cNvSpPr>
          <p:nvPr/>
        </p:nvSpPr>
        <p:spPr bwMode="auto">
          <a:xfrm>
            <a:off x="6259512" y="4447430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rgbClr val="FF5B1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1" name="Shape - Delaware"/>
          <p:cNvSpPr>
            <a:spLocks noChangeAspect="1"/>
          </p:cNvSpPr>
          <p:nvPr/>
        </p:nvSpPr>
        <p:spPr bwMode="auto">
          <a:xfrm>
            <a:off x="7488237" y="2877393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2" name="Shape - Connecticut"/>
          <p:cNvSpPr>
            <a:spLocks noChangeAspect="1"/>
          </p:cNvSpPr>
          <p:nvPr/>
        </p:nvSpPr>
        <p:spPr bwMode="auto">
          <a:xfrm>
            <a:off x="7653337" y="2390030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3" name="Shape - Colorado"/>
          <p:cNvSpPr>
            <a:spLocks noChangeAspect="1"/>
          </p:cNvSpPr>
          <p:nvPr/>
        </p:nvSpPr>
        <p:spPr bwMode="auto">
          <a:xfrm>
            <a:off x="3330574" y="3001218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4" name="Shape - California"/>
          <p:cNvSpPr>
            <a:spLocks noChangeAspect="1"/>
          </p:cNvSpPr>
          <p:nvPr/>
        </p:nvSpPr>
        <p:spPr bwMode="auto">
          <a:xfrm>
            <a:off x="1539874" y="2523380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6" name="Shape - Arkansas"/>
          <p:cNvSpPr>
            <a:spLocks noChangeAspect="1"/>
          </p:cNvSpPr>
          <p:nvPr/>
        </p:nvSpPr>
        <p:spPr bwMode="auto">
          <a:xfrm>
            <a:off x="5213349" y="3699718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157" name="Shape - Arizona"/>
          <p:cNvSpPr>
            <a:spLocks noChangeAspect="1"/>
          </p:cNvSpPr>
          <p:nvPr/>
        </p:nvSpPr>
        <p:spPr bwMode="auto">
          <a:xfrm>
            <a:off x="2492374" y="3574305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59" name="Shape - Alaska"/>
          <p:cNvSpPr>
            <a:spLocks noChangeAspect="1"/>
          </p:cNvSpPr>
          <p:nvPr/>
        </p:nvSpPr>
        <p:spPr bwMode="auto">
          <a:xfrm>
            <a:off x="152400" y="3861643"/>
            <a:ext cx="1617662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0" name="Shape - Alabama"/>
          <p:cNvSpPr>
            <a:spLocks noChangeAspect="1"/>
          </p:cNvSpPr>
          <p:nvPr/>
        </p:nvSpPr>
        <p:spPr bwMode="auto">
          <a:xfrm>
            <a:off x="6091237" y="3864818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1" name="Shape - District of Columbia (box)"/>
          <p:cNvSpPr>
            <a:spLocks noChangeArrowheads="1"/>
          </p:cNvSpPr>
          <p:nvPr/>
        </p:nvSpPr>
        <p:spPr bwMode="auto">
          <a:xfrm>
            <a:off x="7800974" y="3263157"/>
            <a:ext cx="150813" cy="152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2" name="Line - Vermont"/>
          <p:cNvSpPr>
            <a:spLocks noChangeShapeType="1"/>
          </p:cNvSpPr>
          <p:nvPr/>
        </p:nvSpPr>
        <p:spPr bwMode="auto">
          <a:xfrm>
            <a:off x="7402512" y="1837580"/>
            <a:ext cx="207962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3" name="Line - Rhode Island"/>
          <p:cNvSpPr>
            <a:spLocks noChangeShapeType="1"/>
          </p:cNvSpPr>
          <p:nvPr/>
        </p:nvSpPr>
        <p:spPr bwMode="auto">
          <a:xfrm>
            <a:off x="7913687" y="2445593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4" name="Line - New Jersey"/>
          <p:cNvSpPr>
            <a:spLocks noChangeShapeType="1"/>
          </p:cNvSpPr>
          <p:nvPr/>
        </p:nvSpPr>
        <p:spPr bwMode="auto">
          <a:xfrm flipV="1">
            <a:off x="7627937" y="2815480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6" name="Line - New Hampshire"/>
          <p:cNvSpPr>
            <a:spLocks noChangeShapeType="1"/>
          </p:cNvSpPr>
          <p:nvPr/>
        </p:nvSpPr>
        <p:spPr bwMode="auto">
          <a:xfrm flipV="1">
            <a:off x="7775574" y="2109043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7" name="Line - Massachusetts"/>
          <p:cNvSpPr>
            <a:spLocks noChangeShapeType="1"/>
          </p:cNvSpPr>
          <p:nvPr/>
        </p:nvSpPr>
        <p:spPr bwMode="auto">
          <a:xfrm flipV="1">
            <a:off x="7913687" y="2336055"/>
            <a:ext cx="4159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8" name="Line - Maryland"/>
          <p:cNvSpPr>
            <a:spLocks noChangeShapeType="1"/>
          </p:cNvSpPr>
          <p:nvPr/>
        </p:nvSpPr>
        <p:spPr bwMode="auto">
          <a:xfrm flipV="1">
            <a:off x="7586662" y="3105993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69" name="Line - Hawaii"/>
          <p:cNvSpPr>
            <a:spLocks noChangeShapeType="1"/>
          </p:cNvSpPr>
          <p:nvPr/>
        </p:nvSpPr>
        <p:spPr bwMode="auto">
          <a:xfrm flipH="1" flipV="1">
            <a:off x="2074862" y="4622056"/>
            <a:ext cx="268288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70" name="Line - District of Columbia"/>
          <p:cNvSpPr>
            <a:spLocks noChangeShapeType="1"/>
          </p:cNvSpPr>
          <p:nvPr/>
        </p:nvSpPr>
        <p:spPr bwMode="auto">
          <a:xfrm flipH="1" flipV="1">
            <a:off x="7358852" y="3086942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71" name="Line - Delaware"/>
          <p:cNvSpPr>
            <a:spLocks noChangeShapeType="1"/>
          </p:cNvSpPr>
          <p:nvPr/>
        </p:nvSpPr>
        <p:spPr bwMode="auto">
          <a:xfrm flipV="1">
            <a:off x="7580312" y="2982168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82" name="Line - Connecticut"/>
          <p:cNvSpPr>
            <a:spLocks noChangeShapeType="1"/>
          </p:cNvSpPr>
          <p:nvPr/>
        </p:nvSpPr>
        <p:spPr bwMode="auto">
          <a:xfrm>
            <a:off x="7766049" y="2483693"/>
            <a:ext cx="217488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198" name="Shape - Wisconsin"/>
          <p:cNvSpPr>
            <a:spLocks noChangeAspect="1"/>
          </p:cNvSpPr>
          <p:nvPr/>
        </p:nvSpPr>
        <p:spPr bwMode="auto">
          <a:xfrm>
            <a:off x="5333999" y="2016968"/>
            <a:ext cx="654050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grpSp>
        <p:nvGrpSpPr>
          <p:cNvPr id="220" name="Shape - Michigan"/>
          <p:cNvGrpSpPr>
            <a:grpSpLocks/>
          </p:cNvGrpSpPr>
          <p:nvPr/>
        </p:nvGrpSpPr>
        <p:grpSpPr bwMode="auto">
          <a:xfrm>
            <a:off x="5591174" y="1909018"/>
            <a:ext cx="990600" cy="882650"/>
            <a:chOff x="3254" y="860"/>
            <a:chExt cx="623" cy="557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52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  <p:sp>
          <p:nvSpPr>
            <p:cNvPr id="255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3466"/>
                </a:solidFill>
              </a:endParaRPr>
            </a:p>
          </p:txBody>
        </p:sp>
      </p:grpSp>
      <p:sp>
        <p:nvSpPr>
          <p:cNvPr id="256" name="Shape - Oklahoma"/>
          <p:cNvSpPr>
            <a:spLocks noChangeAspect="1"/>
          </p:cNvSpPr>
          <p:nvPr/>
        </p:nvSpPr>
        <p:spPr bwMode="auto">
          <a:xfrm>
            <a:off x="4111624" y="3672730"/>
            <a:ext cx="1125538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257" name="Shape - Missouri"/>
          <p:cNvSpPr>
            <a:spLocks noChangeAspect="1"/>
          </p:cNvSpPr>
          <p:nvPr/>
        </p:nvSpPr>
        <p:spPr bwMode="auto">
          <a:xfrm>
            <a:off x="5046662" y="3077418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sp>
        <p:nvSpPr>
          <p:cNvPr id="258" name="Shape - Louisiana"/>
          <p:cNvSpPr>
            <a:spLocks noChangeAspect="1"/>
          </p:cNvSpPr>
          <p:nvPr/>
        </p:nvSpPr>
        <p:spPr bwMode="auto">
          <a:xfrm>
            <a:off x="5305424" y="4261693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tx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466"/>
              </a:solidFill>
            </a:endParaRPr>
          </a:p>
        </p:txBody>
      </p:sp>
      <p:sp>
        <p:nvSpPr>
          <p:cNvPr id="259" name="Shape - District of Columbia (star)"/>
          <p:cNvSpPr>
            <a:spLocks noChangeArrowheads="1"/>
          </p:cNvSpPr>
          <p:nvPr/>
        </p:nvSpPr>
        <p:spPr bwMode="auto">
          <a:xfrm>
            <a:off x="7218362" y="2959943"/>
            <a:ext cx="207962" cy="201612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3466"/>
              </a:solidFill>
            </a:endParaRPr>
          </a:p>
        </p:txBody>
      </p:sp>
      <p:pic>
        <p:nvPicPr>
          <p:cNvPr id="1334" name="Picture 3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5" y="1686475"/>
            <a:ext cx="8240713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04081"/>
              </p:ext>
            </p:extLst>
          </p:nvPr>
        </p:nvGraphicFramePr>
        <p:xfrm>
          <a:off x="1062036" y="5502190"/>
          <a:ext cx="7019928" cy="575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988"/>
                <a:gridCol w="1169988"/>
                <a:gridCol w="1169988"/>
                <a:gridCol w="1169988"/>
                <a:gridCol w="1169988"/>
                <a:gridCol w="1169988"/>
              </a:tblGrid>
              <a:tr h="18669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B11"/>
                    </a:solidFill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Less than $150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$151-$160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$161-$170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$171-$180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$181-$190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1" dirty="0" smtClean="0"/>
                        <a:t>More than $190</a:t>
                      </a:r>
                      <a:endParaRPr lang="en-US" sz="135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(2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(6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(7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(19 states, DC)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(9</a:t>
                      </a:r>
                      <a:r>
                        <a:rPr lang="en-US" sz="1200" baseline="0" dirty="0" smtClean="0"/>
                        <a:t>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(6 states)</a:t>
                      </a:r>
                      <a:endParaRPr lang="en-US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5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58" name="Group 8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76175"/>
              </p:ext>
            </p:extLst>
          </p:nvPr>
        </p:nvGraphicFramePr>
        <p:xfrm>
          <a:off x="92075" y="900904"/>
          <a:ext cx="8960286" cy="4737896"/>
        </p:xfrm>
        <a:graphic>
          <a:graphicData uri="http://schemas.openxmlformats.org/drawingml/2006/table">
            <a:tbl>
              <a:tblPr/>
              <a:tblGrid>
                <a:gridCol w="3142488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  <a:gridCol w="415557"/>
              </a:tblGrid>
              <a:tr h="329622">
                <a:tc rowSpan="2"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BENEFITS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14"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MEDIGAP POLICY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622">
                <a:tc vMerge="1"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8255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Medicare Part A Coinsurance and all costs after hospital benefits are exhausted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255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Medicare Part B Coinsurance or Copayment for other than preventive services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*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Blood (first 3 pints)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Hospice Care Coinsurance or Copayment</a:t>
                      </a:r>
                    </a:p>
                    <a:p>
                      <a:pPr marL="0" marR="0" lvl="0" indent="0" algn="l" defTabSz="13843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(added to Plans A, B, C, D, F, and G in June 2010)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Skilled Nursing Facility Care Coinsurance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Medicare Part A Deductible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75%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Medicare Part B Deductible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Medicare Part B Excess Charges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Foreign Travel Emergency (Up to Plan Limits)*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4258">
                <a:tc>
                  <a:txBody>
                    <a:bodyPr/>
                    <a:lstStyle/>
                    <a:p>
                      <a:pPr marL="0" marR="0" lvl="0" indent="0" algn="l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Out-of-Pocket Limit</a:t>
                      </a: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Wingdings" pitchFamily="2" charset="2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$4,800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$2,400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843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6591" marR="56591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defTabSz="912813">
              <a:lnSpc>
                <a:spcPct val="75000"/>
              </a:lnSpc>
            </a:pPr>
            <a:r>
              <a:rPr lang="en-US" sz="1050" b="1" dirty="0">
                <a:solidFill>
                  <a:srgbClr val="000000"/>
                </a:solidFill>
              </a:rPr>
              <a:t>NOTES: </a:t>
            </a:r>
            <a:r>
              <a:rPr lang="en-US" sz="1050" dirty="0">
                <a:solidFill>
                  <a:srgbClr val="000000"/>
                </a:solidFill>
              </a:rPr>
              <a:t>Check marks indicate 100 percent benefit coverage.  Amount in table is the plan’s coinsurance amount for each covered benefit after beneficiary pays deductibles or cost-sharing amounts, where applicable. The Affordable Care Act eliminated cost-sharing for preventive benefits rated A or B by the U.S. Preventive Services Task Force, effective 2011. </a:t>
            </a:r>
            <a:r>
              <a:rPr lang="en-US" sz="1050" baseline="30000" dirty="0">
                <a:solidFill>
                  <a:srgbClr val="000000"/>
                </a:solidFill>
              </a:rPr>
              <a:t>1</a:t>
            </a:r>
            <a:r>
              <a:rPr lang="en-US" sz="1050" dirty="0">
                <a:solidFill>
                  <a:srgbClr val="000000"/>
                </a:solidFill>
              </a:rPr>
              <a:t>After June 1, 2010, Medigap Plans E, H, I, and J are no longer available for purchase by new policyholders; existing policyholders may remain in these plans. </a:t>
            </a:r>
            <a:r>
              <a:rPr lang="en-US" sz="1050" baseline="30000" dirty="0">
                <a:solidFill>
                  <a:srgbClr val="000000"/>
                </a:solidFill>
              </a:rPr>
              <a:t>2</a:t>
            </a:r>
            <a:r>
              <a:rPr lang="en-US" sz="1050" dirty="0">
                <a:solidFill>
                  <a:srgbClr val="000000"/>
                </a:solidFill>
              </a:rPr>
              <a:t>Benefits for Plan G reflect the standard benefit after June 1, 2010 (Part B excess charges changed from 80% to 100%). </a:t>
            </a:r>
            <a:r>
              <a:rPr lang="en-US" sz="1050" baseline="30000" dirty="0">
                <a:solidFill>
                  <a:srgbClr val="000000"/>
                </a:solidFill>
              </a:rPr>
              <a:t>3</a:t>
            </a:r>
            <a:r>
              <a:rPr lang="en-US" sz="1050" dirty="0">
                <a:solidFill>
                  <a:srgbClr val="000000"/>
                </a:solidFill>
              </a:rPr>
              <a:t>Medigap Plans K and L available for purchase in 2005. </a:t>
            </a:r>
            <a:r>
              <a:rPr lang="en-US" sz="1050" baseline="30000" dirty="0">
                <a:solidFill>
                  <a:srgbClr val="000000"/>
                </a:solidFill>
              </a:rPr>
              <a:t>4</a:t>
            </a:r>
            <a:r>
              <a:rPr lang="en-US" sz="1050" dirty="0">
                <a:solidFill>
                  <a:srgbClr val="000000"/>
                </a:solidFill>
              </a:rPr>
              <a:t>Medigap Plans M and N available for purchase after June 1, 2010.  *Plan N pays 100% of the Part B coinsurance except up to $20 copayment for office visits and up to $50 for emergency department visits.  </a:t>
            </a:r>
          </a:p>
          <a:p>
            <a:pPr defTabSz="912813">
              <a:lnSpc>
                <a:spcPct val="75000"/>
              </a:lnSpc>
            </a:pPr>
            <a:r>
              <a:rPr lang="en-US" sz="1050" b="1" dirty="0">
                <a:solidFill>
                  <a:srgbClr val="000000"/>
                </a:solidFill>
              </a:rPr>
              <a:t>SOURCE: </a:t>
            </a:r>
            <a:r>
              <a:rPr lang="en-US" sz="1050" dirty="0">
                <a:solidFill>
                  <a:srgbClr val="000000"/>
                </a:solidFill>
              </a:rPr>
              <a:t>Centers for Medicare &amp; Medicaid Services, </a:t>
            </a:r>
            <a:r>
              <a:rPr lang="en-US" sz="1050" dirty="0" smtClean="0">
                <a:solidFill>
                  <a:srgbClr val="000000"/>
                </a:solidFill>
              </a:rPr>
              <a:t>2013 Guide </a:t>
            </a:r>
            <a:r>
              <a:rPr lang="en-US" sz="1050" dirty="0">
                <a:solidFill>
                  <a:srgbClr val="000000"/>
                </a:solidFill>
              </a:rPr>
              <a:t>to Health Insurance, </a:t>
            </a:r>
            <a:r>
              <a:rPr lang="en-US" sz="1050" dirty="0" smtClean="0">
                <a:solidFill>
                  <a:srgbClr val="000000"/>
                </a:solidFill>
              </a:rPr>
              <a:t>February 2013.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Medigap Plan Benefits, 2013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Table A2</a:t>
            </a:r>
          </a:p>
        </p:txBody>
      </p:sp>
    </p:spTree>
    <p:extLst>
      <p:ext uri="{BB962C8B-B14F-4D97-AF65-F5344CB8AC3E}">
        <p14:creationId xmlns:p14="http://schemas.microsoft.com/office/powerpoint/2010/main" val="146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9ff023469138a7752152da8734c2604315af"/>
</p:tagLst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blue and orange tabs theme">
  <a:themeElements>
    <a:clrScheme name="Jenn Colors">
      <a:dk1>
        <a:srgbClr val="003466"/>
      </a:dk1>
      <a:lt1>
        <a:srgbClr val="325C84"/>
      </a:lt1>
      <a:dk2>
        <a:srgbClr val="6685A2"/>
      </a:dk2>
      <a:lt2>
        <a:srgbClr val="98ADC2"/>
      </a:lt2>
      <a:accent1>
        <a:srgbClr val="CCD6E0"/>
      </a:accent1>
      <a:accent2>
        <a:srgbClr val="FCE0C8"/>
      </a:accent2>
      <a:accent3>
        <a:srgbClr val="F9B67F"/>
      </a:accent3>
      <a:accent4>
        <a:srgbClr val="F79647"/>
      </a:accent4>
      <a:accent5>
        <a:srgbClr val="E46C0B"/>
      </a:accent5>
      <a:accent6>
        <a:srgbClr val="D6CD82"/>
      </a:accent6>
      <a:hlink>
        <a:srgbClr val="9BBB58"/>
      </a:hlink>
      <a:folHlink>
        <a:srgbClr val="6AA576"/>
      </a:folHlink>
    </a:clrScheme>
    <a:fontScheme name="Blank Presentation">
      <a:majorFont>
        <a:latin typeface="Tahoma"/>
        <a:ea typeface=""/>
        <a:cs typeface="Arial"/>
      </a:majorFont>
      <a:minorFont>
        <a:latin typeface="Time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ctr">
          <a:defRPr b="1" dirty="0" smtClean="0">
            <a:solidFill>
              <a:srgbClr val="000000"/>
            </a:solidFill>
            <a:latin typeface="Calibri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ue and orange tabs theme">
  <a:themeElements>
    <a:clrScheme name="Jenn Colors">
      <a:dk1>
        <a:srgbClr val="003466"/>
      </a:dk1>
      <a:lt1>
        <a:srgbClr val="325C84"/>
      </a:lt1>
      <a:dk2>
        <a:srgbClr val="6685A2"/>
      </a:dk2>
      <a:lt2>
        <a:srgbClr val="98ADC2"/>
      </a:lt2>
      <a:accent1>
        <a:srgbClr val="CCD6E0"/>
      </a:accent1>
      <a:accent2>
        <a:srgbClr val="FCE0C8"/>
      </a:accent2>
      <a:accent3>
        <a:srgbClr val="F9B67F"/>
      </a:accent3>
      <a:accent4>
        <a:srgbClr val="F79647"/>
      </a:accent4>
      <a:accent5>
        <a:srgbClr val="E46C0B"/>
      </a:accent5>
      <a:accent6>
        <a:srgbClr val="D6CD82"/>
      </a:accent6>
      <a:hlink>
        <a:srgbClr val="9BBB58"/>
      </a:hlink>
      <a:folHlink>
        <a:srgbClr val="6AA576"/>
      </a:folHlink>
    </a:clrScheme>
    <a:fontScheme name="Blank Presentation">
      <a:majorFont>
        <a:latin typeface="Tahoma"/>
        <a:ea typeface=""/>
        <a:cs typeface="Arial"/>
      </a:majorFont>
      <a:minorFont>
        <a:latin typeface="Time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UES AND ORANGES">
    <a:dk1>
      <a:srgbClr val="003466"/>
    </a:dk1>
    <a:lt1>
      <a:srgbClr val="325C84"/>
    </a:lt1>
    <a:dk2>
      <a:srgbClr val="6685A2"/>
    </a:dk2>
    <a:lt2>
      <a:srgbClr val="98ADC2"/>
    </a:lt2>
    <a:accent1>
      <a:srgbClr val="CCD6E0"/>
    </a:accent1>
    <a:accent2>
      <a:srgbClr val="FCE0C8"/>
    </a:accent2>
    <a:accent3>
      <a:srgbClr val="F9B67F"/>
    </a:accent3>
    <a:accent4>
      <a:srgbClr val="F79647"/>
    </a:accent4>
    <a:accent5>
      <a:srgbClr val="E46C0B"/>
    </a:accent5>
    <a:accent6>
      <a:srgbClr val="D6CD82"/>
    </a:accent6>
    <a:hlink>
      <a:srgbClr val="9BBB58"/>
    </a:hlink>
    <a:folHlink>
      <a:srgbClr val="6AA576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210</TotalTime>
  <Words>1340</Words>
  <Application>Microsoft Office PowerPoint</Application>
  <PresentationFormat>On-screen Show (4:3)</PresentationFormat>
  <Paragraphs>261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Default with exhibit #</vt:lpstr>
      <vt:lpstr>Default with figure #</vt:lpstr>
      <vt:lpstr>Title page</vt:lpstr>
      <vt:lpstr>3_blue and orange tabs theme</vt:lpstr>
      <vt:lpstr>4_blue and orange tabs theme</vt:lpstr>
      <vt:lpstr>Nearly one in four Medicare beneficiaries had a Medigap policy as a supplemental source of coverage in 2010</vt:lpstr>
      <vt:lpstr>Percent of Medicare Beneficiaries with Medigap by State,  All Plans, 2010</vt:lpstr>
      <vt:lpstr>Distribution of Income of Medicare Beneficiaries,  by Source of Supplemental Coverage, 2010</vt:lpstr>
      <vt:lpstr>Share of Medicare Beneficiaries with Medigap Plans C and F, 2010</vt:lpstr>
      <vt:lpstr>Share of Medigap Policyholders by All Plan Types, 2010</vt:lpstr>
      <vt:lpstr>Distribution of Monthly Medigap Premiums, Plans A – J, 2010</vt:lpstr>
      <vt:lpstr>Average Monthly Medigap Premiums for Plan F,  by State, 2010</vt:lpstr>
      <vt:lpstr>Standard Medigap Plan Benefits,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of Medicare Beneficiaries with Medigap by State,  All Plans, 2010</dc:title>
  <dc:creator>Jennifer Huang</dc:creator>
  <cp:lastModifiedBy>Jennifer Huang</cp:lastModifiedBy>
  <cp:revision>31</cp:revision>
  <dcterms:created xsi:type="dcterms:W3CDTF">2013-10-28T22:10:34Z</dcterms:created>
  <dcterms:modified xsi:type="dcterms:W3CDTF">2014-01-09T17:39:49Z</dcterms:modified>
</cp:coreProperties>
</file>