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 id="2147483668" r:id="rId2"/>
    <p:sldMasterId id="2147483673" r:id="rId3"/>
    <p:sldMasterId id="2147483666" r:id="rId4"/>
  </p:sldMasterIdLst>
  <p:notesMasterIdLst>
    <p:notesMasterId r:id="rId38"/>
  </p:notesMasterIdLst>
  <p:sldIdLst>
    <p:sldId id="325" r:id="rId5"/>
    <p:sldId id="327" r:id="rId6"/>
    <p:sldId id="328" r:id="rId7"/>
    <p:sldId id="329" r:id="rId8"/>
    <p:sldId id="330" r:id="rId9"/>
    <p:sldId id="308" r:id="rId10"/>
    <p:sldId id="316" r:id="rId11"/>
    <p:sldId id="354" r:id="rId12"/>
    <p:sldId id="322" r:id="rId13"/>
    <p:sldId id="355" r:id="rId14"/>
    <p:sldId id="331" r:id="rId15"/>
    <p:sldId id="336" r:id="rId16"/>
    <p:sldId id="337" r:id="rId17"/>
    <p:sldId id="338" r:id="rId18"/>
    <p:sldId id="339" r:id="rId19"/>
    <p:sldId id="340" r:id="rId20"/>
    <p:sldId id="341" r:id="rId21"/>
    <p:sldId id="342" r:id="rId22"/>
    <p:sldId id="343" r:id="rId23"/>
    <p:sldId id="344" r:id="rId24"/>
    <p:sldId id="333" r:id="rId25"/>
    <p:sldId id="335" r:id="rId26"/>
    <p:sldId id="345" r:id="rId27"/>
    <p:sldId id="346" r:id="rId28"/>
    <p:sldId id="347" r:id="rId29"/>
    <p:sldId id="348" r:id="rId30"/>
    <p:sldId id="349" r:id="rId31"/>
    <p:sldId id="350" r:id="rId32"/>
    <p:sldId id="351" r:id="rId33"/>
    <p:sldId id="352" r:id="rId34"/>
    <p:sldId id="353" r:id="rId35"/>
    <p:sldId id="334" r:id="rId36"/>
    <p:sldId id="33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3" d="100"/>
          <a:sy n="93" d="100"/>
        </p:scale>
        <p:origin x="-102" y="-3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rts/_rels/chart1.xml.rels><?xml version="1.0" encoding="UTF-8" standalone="yes"?>
<Relationships xmlns="http://schemas.openxmlformats.org/package/2006/relationships"><Relationship Id="rId1" Type="http://schemas.openxmlformats.org/officeDocument/2006/relationships/oleObject" Target="file:///\\kff.org\washington\shared\KCMU\Exchanges\Marketplace%20Stats\marketplace%20enroll%20as%20percent.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invertIfNegative val="0"/>
          <c:dPt>
            <c:idx val="0"/>
            <c:invertIfNegative val="0"/>
            <c:bubble3D val="0"/>
            <c:spPr>
              <a:solidFill>
                <a:schemeClr val="tx2"/>
              </a:solidFill>
            </c:spPr>
          </c:dPt>
          <c:dPt>
            <c:idx val="1"/>
            <c:invertIfNegative val="0"/>
            <c:bubble3D val="0"/>
            <c:spPr>
              <a:solidFill>
                <a:schemeClr val="tx2"/>
              </a:solidFill>
            </c:spPr>
          </c:dPt>
          <c:dLbls>
            <c:dLbl>
              <c:idx val="0"/>
              <c:numFmt formatCode="0.0%" sourceLinked="0"/>
              <c:spPr/>
              <c:txPr>
                <a:bodyPr/>
                <a:lstStyle/>
                <a:p>
                  <a:pPr>
                    <a:defRPr sz="1500" b="1">
                      <a:solidFill>
                        <a:schemeClr val="tx1"/>
                      </a:solidFill>
                    </a:defRPr>
                  </a:pPr>
                  <a:endParaRPr lang="en-US"/>
                </a:p>
              </c:txPr>
              <c:showLegendKey val="0"/>
              <c:showVal val="1"/>
              <c:showCatName val="0"/>
              <c:showSerName val="0"/>
              <c:showPercent val="0"/>
              <c:showBubbleSize val="0"/>
            </c:dLbl>
            <c:dLbl>
              <c:idx val="1"/>
              <c:numFmt formatCode="0.0%" sourceLinked="0"/>
              <c:spPr/>
              <c:txPr>
                <a:bodyPr/>
                <a:lstStyle/>
                <a:p>
                  <a:pPr>
                    <a:defRPr sz="1500" b="1">
                      <a:solidFill>
                        <a:schemeClr val="tx1"/>
                      </a:solidFill>
                    </a:defRPr>
                  </a:pPr>
                  <a:endParaRPr lang="en-US"/>
                </a:p>
              </c:txPr>
              <c:showLegendKey val="0"/>
              <c:showVal val="1"/>
              <c:showCatName val="0"/>
              <c:showSerName val="0"/>
              <c:showPercent val="0"/>
              <c:showBubbleSize val="0"/>
            </c:dLbl>
            <c:numFmt formatCode="0.0%" sourceLinked="0"/>
            <c:txPr>
              <a:bodyPr/>
              <a:lstStyle/>
              <a:p>
                <a:pPr>
                  <a:defRPr sz="1500" b="1">
                    <a:solidFill>
                      <a:schemeClr val="bg1"/>
                    </a:solidFill>
                  </a:defRPr>
                </a:pPr>
                <a:endParaRPr lang="en-US"/>
              </a:p>
            </c:txPr>
            <c:showLegendKey val="0"/>
            <c:showVal val="1"/>
            <c:showCatName val="0"/>
            <c:showSerName val="0"/>
            <c:showPercent val="0"/>
            <c:showBubbleSize val="0"/>
            <c:showLeaderLines val="0"/>
          </c:dLbls>
          <c:cat>
            <c:numRef>
              <c:f>Sheet3!$A$4:$A$9</c:f>
              <c:numCache>
                <c:formatCode>General</c:formatCode>
                <c:ptCount val="6"/>
              </c:numCache>
            </c:numRef>
          </c:cat>
          <c:val>
            <c:numRef>
              <c:f>Sheet3!$B$4:$B$9</c:f>
              <c:numCache>
                <c:formatCode>General</c:formatCode>
                <c:ptCount val="6"/>
                <c:pt idx="0">
                  <c:v>4.4664333439389118E-3</c:v>
                </c:pt>
                <c:pt idx="1">
                  <c:v>7.0365422396856583E-3</c:v>
                </c:pt>
                <c:pt idx="2">
                  <c:v>3.253934974171984E-2</c:v>
                </c:pt>
                <c:pt idx="3">
                  <c:v>3.5049309664694279E-2</c:v>
                </c:pt>
                <c:pt idx="4">
                  <c:v>3.6007120253164555E-2</c:v>
                </c:pt>
                <c:pt idx="5">
                  <c:v>6.937417218543046E-2</c:v>
                </c:pt>
              </c:numCache>
            </c:numRef>
          </c:val>
        </c:ser>
        <c:dLbls>
          <c:showLegendKey val="0"/>
          <c:showVal val="0"/>
          <c:showCatName val="0"/>
          <c:showSerName val="0"/>
          <c:showPercent val="0"/>
          <c:showBubbleSize val="0"/>
        </c:dLbls>
        <c:gapWidth val="60"/>
        <c:overlap val="100"/>
        <c:axId val="114960256"/>
        <c:axId val="114961792"/>
      </c:barChart>
      <c:catAx>
        <c:axId val="114960256"/>
        <c:scaling>
          <c:orientation val="minMax"/>
        </c:scaling>
        <c:delete val="0"/>
        <c:axPos val="l"/>
        <c:numFmt formatCode="General" sourceLinked="1"/>
        <c:majorTickMark val="none"/>
        <c:minorTickMark val="none"/>
        <c:tickLblPos val="nextTo"/>
        <c:crossAx val="114961792"/>
        <c:crosses val="autoZero"/>
        <c:auto val="1"/>
        <c:lblAlgn val="ctr"/>
        <c:lblOffset val="100"/>
        <c:noMultiLvlLbl val="0"/>
      </c:catAx>
      <c:valAx>
        <c:axId val="114961792"/>
        <c:scaling>
          <c:orientation val="minMax"/>
        </c:scaling>
        <c:delete val="1"/>
        <c:axPos val="b"/>
        <c:numFmt formatCode="General" sourceLinked="1"/>
        <c:majorTickMark val="none"/>
        <c:minorTickMark val="none"/>
        <c:tickLblPos val="none"/>
        <c:crossAx val="11496025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Unlimited Age Rating</c:v>
                </c:pt>
              </c:strCache>
            </c:strRef>
          </c:tx>
          <c:spPr>
            <a:ln w="44450">
              <a:solidFill>
                <a:schemeClr val="tx2"/>
              </a:solidFill>
            </a:ln>
          </c:spPr>
          <c:marker>
            <c:symbol val="none"/>
          </c:marker>
          <c:cat>
            <c:numRef>
              <c:f>Sheet1!$A$2:$A$45</c:f>
              <c:numCache>
                <c:formatCode>General</c:formatCode>
                <c:ptCount val="44"/>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numCache>
            </c:numRef>
          </c:cat>
          <c:val>
            <c:numRef>
              <c:f>Sheet1!$B$2:$B$45</c:f>
              <c:numCache>
                <c:formatCode>General</c:formatCode>
                <c:ptCount val="44"/>
                <c:pt idx="0">
                  <c:v>0.48245647762556709</c:v>
                </c:pt>
                <c:pt idx="1">
                  <c:v>0.49160523651056914</c:v>
                </c:pt>
                <c:pt idx="2">
                  <c:v>0.50372504206587931</c:v>
                </c:pt>
                <c:pt idx="3">
                  <c:v>0.52489956339809984</c:v>
                </c:pt>
                <c:pt idx="4">
                  <c:v>0.54909266405852275</c:v>
                </c:pt>
                <c:pt idx="5">
                  <c:v>0.57348356190824712</c:v>
                </c:pt>
                <c:pt idx="6">
                  <c:v>0.59950641434567042</c:v>
                </c:pt>
                <c:pt idx="7">
                  <c:v>0.6296318973735916</c:v>
                </c:pt>
                <c:pt idx="8">
                  <c:v>0.65817295847170798</c:v>
                </c:pt>
                <c:pt idx="9">
                  <c:v>0.68616713845211752</c:v>
                </c:pt>
                <c:pt idx="10">
                  <c:v>0.71252936384482812</c:v>
                </c:pt>
                <c:pt idx="11">
                  <c:v>0.73785404842544056</c:v>
                </c:pt>
                <c:pt idx="12">
                  <c:v>0.75660440420505981</c:v>
                </c:pt>
                <c:pt idx="13">
                  <c:v>0.77293059443207768</c:v>
                </c:pt>
                <c:pt idx="14">
                  <c:v>0.78881365762259859</c:v>
                </c:pt>
                <c:pt idx="15">
                  <c:v>0.80355542591981144</c:v>
                </c:pt>
                <c:pt idx="16">
                  <c:v>0.81725965340492646</c:v>
                </c:pt>
                <c:pt idx="17">
                  <c:v>0.83828288799804318</c:v>
                </c:pt>
                <c:pt idx="18">
                  <c:v>0.86252249910866352</c:v>
                </c:pt>
                <c:pt idx="19">
                  <c:v>0.88596989925438163</c:v>
                </c:pt>
                <c:pt idx="20">
                  <c:v>0.90837975858800168</c:v>
                </c:pt>
                <c:pt idx="21">
                  <c:v>0.93341158066352437</c:v>
                </c:pt>
                <c:pt idx="22">
                  <c:v>0.97465715011943399</c:v>
                </c:pt>
                <c:pt idx="23">
                  <c:v>1.0106112614336433</c:v>
                </c:pt>
                <c:pt idx="24">
                  <c:v>1.0497817492653567</c:v>
                </c:pt>
                <c:pt idx="25">
                  <c:v>1.0939983653915744</c:v>
                </c:pt>
                <c:pt idx="26">
                  <c:v>1.1397994034475967</c:v>
                </c:pt>
                <c:pt idx="27">
                  <c:v>1.1872886175146335</c:v>
                </c:pt>
                <c:pt idx="28">
                  <c:v>1.2416537116531752</c:v>
                </c:pt>
                <c:pt idx="29">
                  <c:v>1.2957734759445212</c:v>
                </c:pt>
                <c:pt idx="30">
                  <c:v>1.3498932402358672</c:v>
                </c:pt>
                <c:pt idx="31">
                  <c:v>1.4040130045272132</c:v>
                </c:pt>
                <c:pt idx="32">
                  <c:v>1.4622829320669513</c:v>
                </c:pt>
                <c:pt idx="33">
                  <c:v>1.521590400418787</c:v>
                </c:pt>
                <c:pt idx="34">
                  <c:v>1.5838689154409313</c:v>
                </c:pt>
                <c:pt idx="35">
                  <c:v>1.643723264910474</c:v>
                </c:pt>
                <c:pt idx="36">
                  <c:v>1.7067939908975207</c:v>
                </c:pt>
                <c:pt idx="37">
                  <c:v>1.7896904351610605</c:v>
                </c:pt>
                <c:pt idx="38">
                  <c:v>1.8742188340122989</c:v>
                </c:pt>
                <c:pt idx="39">
                  <c:v>1.9608785359110494</c:v>
                </c:pt>
                <c:pt idx="40">
                  <c:v>2.052037484986597</c:v>
                </c:pt>
                <c:pt idx="41">
                  <c:v>2.1461674807324527</c:v>
                </c:pt>
                <c:pt idx="42">
                  <c:v>2.2462773915037015</c:v>
                </c:pt>
                <c:pt idx="43">
                  <c:v>2.353263182346454</c:v>
                </c:pt>
              </c:numCache>
            </c:numRef>
          </c:val>
          <c:smooth val="0"/>
        </c:ser>
        <c:ser>
          <c:idx val="1"/>
          <c:order val="1"/>
          <c:tx>
            <c:strRef>
              <c:f>Sheet1!$C$1</c:f>
              <c:strCache>
                <c:ptCount val="1"/>
                <c:pt idx="0">
                  <c:v>3:1 Limit on Age Rating</c:v>
                </c:pt>
              </c:strCache>
            </c:strRef>
          </c:tx>
          <c:spPr>
            <a:ln w="44450"/>
          </c:spPr>
          <c:marker>
            <c:symbol val="none"/>
          </c:marker>
          <c:cat>
            <c:numRef>
              <c:f>Sheet1!$A$2:$A$45</c:f>
              <c:numCache>
                <c:formatCode>General</c:formatCode>
                <c:ptCount val="44"/>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numCache>
            </c:numRef>
          </c:cat>
          <c:val>
            <c:numRef>
              <c:f>Sheet1!$C$2:$C$45</c:f>
              <c:numCache>
                <c:formatCode>General</c:formatCode>
                <c:ptCount val="44"/>
                <c:pt idx="0">
                  <c:v>0.68228832687497987</c:v>
                </c:pt>
                <c:pt idx="1">
                  <c:v>0.68228832687497987</c:v>
                </c:pt>
                <c:pt idx="2">
                  <c:v>0.68228832687497987</c:v>
                </c:pt>
                <c:pt idx="3">
                  <c:v>0.68228832687497987</c:v>
                </c:pt>
                <c:pt idx="4">
                  <c:v>0.68501748018247977</c:v>
                </c:pt>
                <c:pt idx="5">
                  <c:v>0.69866324671997937</c:v>
                </c:pt>
                <c:pt idx="6">
                  <c:v>0.71503816656497898</c:v>
                </c:pt>
                <c:pt idx="7">
                  <c:v>0.74164741131310308</c:v>
                </c:pt>
                <c:pt idx="8">
                  <c:v>0.76348063777310249</c:v>
                </c:pt>
                <c:pt idx="9">
                  <c:v>0.77439725100310219</c:v>
                </c:pt>
                <c:pt idx="10">
                  <c:v>0.7907721708481017</c:v>
                </c:pt>
                <c:pt idx="11">
                  <c:v>0.8071470906931012</c:v>
                </c:pt>
                <c:pt idx="12">
                  <c:v>0.8173814155962259</c:v>
                </c:pt>
                <c:pt idx="13">
                  <c:v>0.8282980288262255</c:v>
                </c:pt>
                <c:pt idx="14">
                  <c:v>0.8337563354412254</c:v>
                </c:pt>
                <c:pt idx="15">
                  <c:v>0.8392146420562252</c:v>
                </c:pt>
                <c:pt idx="16">
                  <c:v>0.84467294867122511</c:v>
                </c:pt>
                <c:pt idx="17">
                  <c:v>0.85013125528622491</c:v>
                </c:pt>
                <c:pt idx="18">
                  <c:v>0.86104786851622461</c:v>
                </c:pt>
                <c:pt idx="19">
                  <c:v>0.87196448174622432</c:v>
                </c:pt>
                <c:pt idx="20">
                  <c:v>0.88833940159122382</c:v>
                </c:pt>
                <c:pt idx="21">
                  <c:v>0.90403203310934832</c:v>
                </c:pt>
                <c:pt idx="22">
                  <c:v>0.92586525956934762</c:v>
                </c:pt>
                <c:pt idx="23">
                  <c:v>0.95315679264434694</c:v>
                </c:pt>
                <c:pt idx="24">
                  <c:v>0.98522434400747094</c:v>
                </c:pt>
                <c:pt idx="25">
                  <c:v>1.0234324903124699</c:v>
                </c:pt>
                <c:pt idx="26">
                  <c:v>1.0664166549055936</c:v>
                </c:pt>
                <c:pt idx="27">
                  <c:v>1.1155414144405922</c:v>
                </c:pt>
                <c:pt idx="28">
                  <c:v>1.1639838856487157</c:v>
                </c:pt>
                <c:pt idx="29">
                  <c:v>1.2185669517987141</c:v>
                </c:pt>
                <c:pt idx="30">
                  <c:v>1.2724677296218374</c:v>
                </c:pt>
                <c:pt idx="31">
                  <c:v>1.3318268140599607</c:v>
                </c:pt>
                <c:pt idx="32">
                  <c:v>1.3918681868249589</c:v>
                </c:pt>
                <c:pt idx="33">
                  <c:v>1.4566855778780818</c:v>
                </c:pt>
                <c:pt idx="34">
                  <c:v>1.5215029689312052</c:v>
                </c:pt>
                <c:pt idx="35">
                  <c:v>1.5917786665993281</c:v>
                </c:pt>
                <c:pt idx="36">
                  <c:v>1.6627366525943259</c:v>
                </c:pt>
                <c:pt idx="37">
                  <c:v>1.7384706568774488</c:v>
                </c:pt>
                <c:pt idx="38">
                  <c:v>1.7759965148555727</c:v>
                </c:pt>
                <c:pt idx="39">
                  <c:v>1.8517305191386952</c:v>
                </c:pt>
                <c:pt idx="40">
                  <c:v>1.9172301985186935</c:v>
                </c:pt>
                <c:pt idx="41">
                  <c:v>1.9602143631118174</c:v>
                </c:pt>
                <c:pt idx="42">
                  <c:v>2.0141151409349405</c:v>
                </c:pt>
                <c:pt idx="43">
                  <c:v>2.0468649806249397</c:v>
                </c:pt>
              </c:numCache>
            </c:numRef>
          </c:val>
          <c:smooth val="0"/>
        </c:ser>
        <c:dLbls>
          <c:showLegendKey val="0"/>
          <c:showVal val="0"/>
          <c:showCatName val="0"/>
          <c:showSerName val="0"/>
          <c:showPercent val="0"/>
          <c:showBubbleSize val="0"/>
        </c:dLbls>
        <c:marker val="1"/>
        <c:smooth val="0"/>
        <c:axId val="32516352"/>
        <c:axId val="32547200"/>
      </c:lineChart>
      <c:catAx>
        <c:axId val="32516352"/>
        <c:scaling>
          <c:orientation val="minMax"/>
        </c:scaling>
        <c:delete val="0"/>
        <c:axPos val="b"/>
        <c:title>
          <c:tx>
            <c:rich>
              <a:bodyPr/>
              <a:lstStyle/>
              <a:p>
                <a:pPr>
                  <a:defRPr/>
                </a:pPr>
                <a:r>
                  <a:rPr lang="en-US" dirty="0" smtClean="0"/>
                  <a:t>Age</a:t>
                </a:r>
                <a:endParaRPr lang="en-US" dirty="0"/>
              </a:p>
            </c:rich>
          </c:tx>
          <c:layout/>
          <c:overlay val="0"/>
        </c:title>
        <c:numFmt formatCode="General" sourceLinked="1"/>
        <c:majorTickMark val="out"/>
        <c:minorTickMark val="none"/>
        <c:tickLblPos val="nextTo"/>
        <c:txPr>
          <a:bodyPr/>
          <a:lstStyle/>
          <a:p>
            <a:pPr>
              <a:defRPr sz="1400"/>
            </a:pPr>
            <a:endParaRPr lang="en-US"/>
          </a:p>
        </c:txPr>
        <c:crossAx val="32547200"/>
        <c:crosses val="autoZero"/>
        <c:auto val="1"/>
        <c:lblAlgn val="ctr"/>
        <c:lblOffset val="100"/>
        <c:noMultiLvlLbl val="0"/>
      </c:catAx>
      <c:valAx>
        <c:axId val="32547200"/>
        <c:scaling>
          <c:orientation val="minMax"/>
        </c:scaling>
        <c:delete val="0"/>
        <c:axPos val="l"/>
        <c:numFmt formatCode="General" sourceLinked="1"/>
        <c:majorTickMark val="out"/>
        <c:minorTickMark val="none"/>
        <c:tickLblPos val="nextTo"/>
        <c:txPr>
          <a:bodyPr/>
          <a:lstStyle/>
          <a:p>
            <a:pPr>
              <a:defRPr sz="1400"/>
            </a:pPr>
            <a:endParaRPr lang="en-US"/>
          </a:p>
        </c:txPr>
        <c:crossAx val="3251635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1"/>
            <c:bubble3D val="0"/>
            <c:explosion val="10"/>
          </c:dPt>
          <c:dLbls>
            <c:dLbl>
              <c:idx val="3"/>
              <c:spPr/>
              <c:txPr>
                <a:bodyPr/>
                <a:lstStyle/>
                <a:p>
                  <a:pPr>
                    <a:defRPr sz="2000">
                      <a:solidFill>
                        <a:schemeClr val="tx1"/>
                      </a:solidFill>
                    </a:defRPr>
                  </a:pPr>
                  <a:endParaRPr lang="en-US"/>
                </a:p>
              </c:txPr>
              <c:dLblPos val="bestFit"/>
              <c:showLegendKey val="0"/>
              <c:showVal val="1"/>
              <c:showCatName val="0"/>
              <c:showSerName val="0"/>
              <c:showPercent val="0"/>
              <c:showBubbleSize val="0"/>
            </c:dLbl>
            <c:txPr>
              <a:bodyPr/>
              <a:lstStyle/>
              <a:p>
                <a:pPr>
                  <a:defRPr sz="2000">
                    <a:solidFill>
                      <a:schemeClr val="bg1"/>
                    </a:solidFill>
                  </a:defRPr>
                </a:pPr>
                <a:endParaRPr lang="en-US"/>
              </a:p>
            </c:txPr>
            <c:dLblPos val="bestFit"/>
            <c:showLegendKey val="0"/>
            <c:showVal val="1"/>
            <c:showCatName val="0"/>
            <c:showSerName val="0"/>
            <c:showPercent val="0"/>
            <c:showBubbleSize val="0"/>
            <c:showLeaderLines val="1"/>
          </c:dLbls>
          <c:cat>
            <c:strRef>
              <c:f>Sheet1!$A$2:$A$5</c:f>
              <c:strCache>
                <c:ptCount val="4"/>
                <c:pt idx="0">
                  <c:v>Under 18</c:v>
                </c:pt>
                <c:pt idx="1">
                  <c:v>18-34</c:v>
                </c:pt>
                <c:pt idx="2">
                  <c:v>35-54</c:v>
                </c:pt>
                <c:pt idx="3">
                  <c:v>55 or older</c:v>
                </c:pt>
              </c:strCache>
            </c:strRef>
          </c:cat>
          <c:val>
            <c:numRef>
              <c:f>Sheet1!$B$2:$B$5</c:f>
              <c:numCache>
                <c:formatCode>0%</c:formatCode>
                <c:ptCount val="4"/>
                <c:pt idx="0">
                  <c:v>5.8964316257758081E-2</c:v>
                </c:pt>
                <c:pt idx="1">
                  <c:v>0.39829006920875354</c:v>
                </c:pt>
                <c:pt idx="2">
                  <c:v>0.37285868832571067</c:v>
                </c:pt>
                <c:pt idx="3">
                  <c:v>0.16988692620777734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4D92E5-9FFA-458A-9BEA-BDF5C2EF3530}" type="datetimeFigureOut">
              <a:rPr lang="en-US" smtClean="0"/>
              <a:t>12/17/2013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E76084-7007-4F9A-9BF5-85CA96B02EE7}" type="slidenum">
              <a:rPr lang="en-US" smtClean="0"/>
              <a:t>‹#›</a:t>
            </a:fld>
            <a:endParaRPr lang="en-US"/>
          </a:p>
        </p:txBody>
      </p:sp>
    </p:spTree>
    <p:extLst>
      <p:ext uri="{BB962C8B-B14F-4D97-AF65-F5344CB8AC3E}">
        <p14:creationId xmlns:p14="http://schemas.microsoft.com/office/powerpoint/2010/main" val="2775093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76084-7007-4F9A-9BF5-85CA96B02EE7}" type="slidenum">
              <a:rPr lang="en-US" smtClean="0"/>
              <a:t>5</a:t>
            </a:fld>
            <a:endParaRPr lang="en-US"/>
          </a:p>
        </p:txBody>
      </p:sp>
    </p:spTree>
    <p:extLst>
      <p:ext uri="{BB962C8B-B14F-4D97-AF65-F5344CB8AC3E}">
        <p14:creationId xmlns:p14="http://schemas.microsoft.com/office/powerpoint/2010/main" val="185411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F3E76084-7007-4F9A-9BF5-85CA96B02EE7}" type="slidenum">
              <a:rPr lang="en-US" smtClean="0"/>
              <a:t>7</a:t>
            </a:fld>
            <a:endParaRPr lang="en-US"/>
          </a:p>
        </p:txBody>
      </p:sp>
    </p:spTree>
    <p:extLst>
      <p:ext uri="{BB962C8B-B14F-4D97-AF65-F5344CB8AC3E}">
        <p14:creationId xmlns:p14="http://schemas.microsoft.com/office/powerpoint/2010/main" val="1270419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1097280"/>
            <a:ext cx="896112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0" name="Rectang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31078686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Figures">
    <p:spTree>
      <p:nvGrpSpPr>
        <p:cNvPr id="1" name=""/>
        <p:cNvGrpSpPr/>
        <p:nvPr/>
      </p:nvGrpSpPr>
      <p:grpSpPr>
        <a:xfrm>
          <a:off x="0" y="0"/>
          <a:ext cx="0" cy="0"/>
          <a:chOff x="0" y="0"/>
          <a:chExt cx="0" cy="0"/>
        </a:xfrm>
      </p:grpSpPr>
      <p:sp>
        <p:nvSpPr>
          <p:cNvPr id="16" name="Content Placeholder 2"/>
          <p:cNvSpPr>
            <a:spLocks noGrp="1"/>
          </p:cNvSpPr>
          <p:nvPr>
            <p:ph idx="1"/>
          </p:nvPr>
        </p:nvSpPr>
        <p:spPr>
          <a:xfrm>
            <a:off x="91440" y="1371600"/>
            <a:ext cx="443484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9" name="Content Placeholder 2"/>
          <p:cNvSpPr>
            <a:spLocks noGrp="1"/>
          </p:cNvSpPr>
          <p:nvPr>
            <p:ph idx="12"/>
          </p:nvPr>
        </p:nvSpPr>
        <p:spPr>
          <a:xfrm>
            <a:off x="4617720" y="1371600"/>
            <a:ext cx="443484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dirty="0" smtClean="0"/>
              <a:t>Click to edit Master title style</a:t>
            </a:r>
          </a:p>
        </p:txBody>
      </p:sp>
    </p:spTree>
    <p:extLst>
      <p:ext uri="{BB962C8B-B14F-4D97-AF65-F5344CB8AC3E}">
        <p14:creationId xmlns:p14="http://schemas.microsoft.com/office/powerpoint/2010/main" val="236532345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Figures">
    <p:spTree>
      <p:nvGrpSpPr>
        <p:cNvPr id="1" name=""/>
        <p:cNvGrpSpPr/>
        <p:nvPr/>
      </p:nvGrpSpPr>
      <p:grpSpPr>
        <a:xfrm>
          <a:off x="0" y="0"/>
          <a:ext cx="0" cy="0"/>
          <a:chOff x="0" y="0"/>
          <a:chExt cx="0" cy="0"/>
        </a:xfrm>
      </p:grpSpPr>
      <p:sp>
        <p:nvSpPr>
          <p:cNvPr id="11" name="Content Placeholder 2"/>
          <p:cNvSpPr>
            <a:spLocks noGrp="1"/>
          </p:cNvSpPr>
          <p:nvPr>
            <p:ph idx="1"/>
          </p:nvPr>
        </p:nvSpPr>
        <p:spPr>
          <a:xfrm>
            <a:off x="9144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5" name="Content Placeholder 2"/>
          <p:cNvSpPr>
            <a:spLocks noGrp="1"/>
          </p:cNvSpPr>
          <p:nvPr>
            <p:ph idx="12"/>
          </p:nvPr>
        </p:nvSpPr>
        <p:spPr>
          <a:xfrm>
            <a:off x="310896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idx="13"/>
          </p:nvPr>
        </p:nvSpPr>
        <p:spPr>
          <a:xfrm>
            <a:off x="612648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377088963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4"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342407527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5"/>
          <p:cNvSpPr>
            <a:spLocks noGrp="1" noChangeArrowheads="1"/>
          </p:cNvSpPr>
          <p:nvPr>
            <p:ph type="title"/>
          </p:nvPr>
        </p:nvSpPr>
        <p:spPr bwMode="auto">
          <a:xfrm>
            <a:off x="452347" y="1817601"/>
            <a:ext cx="8223439" cy="10005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b="1" i="0">
                <a:latin typeface="Calibri" pitchFamily="34" charset="0"/>
                <a:cs typeface="Calibri" pitchFamily="34" charset="0"/>
              </a:defRPr>
            </a:lvl1pPr>
          </a:lstStyle>
          <a:p>
            <a:pPr lvl="0" algn="l" rtl="0" eaLnBrk="1" fontAlgn="base" hangingPunct="1">
              <a:spcBef>
                <a:spcPct val="0"/>
              </a:spcBef>
              <a:spcAft>
                <a:spcPct val="0"/>
              </a:spcAft>
            </a:pPr>
            <a:r>
              <a:rPr lang="en-US" dirty="0" smtClean="0"/>
              <a:t>Click to edit Master title style</a:t>
            </a:r>
          </a:p>
        </p:txBody>
      </p:sp>
      <p:sp>
        <p:nvSpPr>
          <p:cNvPr id="13" name="Text Placeholder 12"/>
          <p:cNvSpPr>
            <a:spLocks noGrp="1"/>
          </p:cNvSpPr>
          <p:nvPr>
            <p:ph type="body" sz="quarter" idx="10" hasCustomPrompt="1"/>
          </p:nvPr>
        </p:nvSpPr>
        <p:spPr>
          <a:xfrm>
            <a:off x="444467" y="2946400"/>
            <a:ext cx="6391275" cy="884238"/>
          </a:xfrm>
          <a:prstGeom prst="rect">
            <a:avLst/>
          </a:prstGeom>
        </p:spPr>
        <p:txBody>
          <a:bodyPr vert="horz"/>
          <a:lstStyle>
            <a:lvl1pPr marL="0" indent="0">
              <a:buNone/>
              <a:defRPr sz="1600" b="0" i="0" baseline="0">
                <a:solidFill>
                  <a:schemeClr val="bg1"/>
                </a:solidFill>
                <a:latin typeface="Calibri" pitchFamily="34" charset="0"/>
                <a:cs typeface="Calibri" pitchFamily="34" charset="0"/>
              </a:defRPr>
            </a:lvl1pPr>
          </a:lstStyle>
          <a:p>
            <a:pPr lvl="0"/>
            <a:r>
              <a:rPr lang="en-US" dirty="0" smtClean="0"/>
              <a:t>SUBTITLE STYLE</a:t>
            </a:r>
            <a:endParaRPr lang="en-US" dirty="0"/>
          </a:p>
        </p:txBody>
      </p:sp>
      <p:sp>
        <p:nvSpPr>
          <p:cNvPr id="22" name="Content Placeholder 21"/>
          <p:cNvSpPr>
            <a:spLocks noGrp="1"/>
          </p:cNvSpPr>
          <p:nvPr>
            <p:ph sz="quarter" idx="13" hasCustomPrompt="1"/>
          </p:nvPr>
        </p:nvSpPr>
        <p:spPr>
          <a:xfrm>
            <a:off x="444467" y="4238484"/>
            <a:ext cx="3352800" cy="284362"/>
          </a:xfrm>
          <a:prstGeom prst="rect">
            <a:avLst/>
          </a:prstGeom>
        </p:spPr>
        <p:txBody>
          <a:bodyPr vert="horz"/>
          <a:lstStyle>
            <a:lvl1pPr marL="0" indent="0">
              <a:buFontTx/>
              <a:buNone/>
              <a:defRPr sz="1600" b="0" i="0" baseline="0">
                <a:solidFill>
                  <a:schemeClr val="bg1"/>
                </a:solidFill>
                <a:latin typeface="Calibri" pitchFamily="34" charset="0"/>
                <a:cs typeface="Calibri" pitchFamily="34" charset="0"/>
              </a:defRPr>
            </a:lvl1pPr>
          </a:lstStyle>
          <a:p>
            <a:pPr lvl="0"/>
            <a:r>
              <a:rPr lang="en-US" dirty="0" smtClean="0"/>
              <a:t>Authors</a:t>
            </a:r>
            <a:endParaRPr lang="en-US" dirty="0"/>
          </a:p>
        </p:txBody>
      </p:sp>
      <p:sp>
        <p:nvSpPr>
          <p:cNvPr id="24" name="Content Placeholder 23"/>
          <p:cNvSpPr>
            <a:spLocks noGrp="1"/>
          </p:cNvSpPr>
          <p:nvPr>
            <p:ph sz="quarter" idx="14" hasCustomPrompt="1"/>
          </p:nvPr>
        </p:nvSpPr>
        <p:spPr>
          <a:xfrm>
            <a:off x="4480280" y="6174160"/>
            <a:ext cx="4416425" cy="531440"/>
          </a:xfrm>
          <a:prstGeom prst="rect">
            <a:avLst/>
          </a:prstGeom>
        </p:spPr>
        <p:txBody>
          <a:bodyPr vert="horz"/>
          <a:lstStyle>
            <a:lvl1pPr marL="0" indent="0" algn="r">
              <a:buFontTx/>
              <a:buNone/>
              <a:defRPr sz="1200" b="0" i="0" baseline="0">
                <a:solidFill>
                  <a:schemeClr val="tx1"/>
                </a:solidFill>
                <a:latin typeface="Calibri" pitchFamily="34" charset="0"/>
                <a:cs typeface="Calibri" pitchFamily="34" charset="0"/>
              </a:defRPr>
            </a:lvl1pPr>
          </a:lstStyle>
          <a:p>
            <a:pPr lvl="0"/>
            <a:r>
              <a:rPr lang="en-US" dirty="0" smtClean="0"/>
              <a:t>Date: January 23, 2013</a:t>
            </a:r>
          </a:p>
          <a:p>
            <a:pPr lvl="0"/>
            <a:r>
              <a:rPr lang="en-US" dirty="0" smtClean="0"/>
              <a:t>Location: Washington D.C.</a:t>
            </a:r>
            <a:endParaRPr lang="en-US" dirty="0"/>
          </a:p>
        </p:txBody>
      </p:sp>
      <p:sp>
        <p:nvSpPr>
          <p:cNvPr id="28" name="Content Placeholder 27"/>
          <p:cNvSpPr>
            <a:spLocks noGrp="1"/>
          </p:cNvSpPr>
          <p:nvPr>
            <p:ph sz="quarter" idx="16" hasCustomPrompt="1"/>
          </p:nvPr>
        </p:nvSpPr>
        <p:spPr>
          <a:xfrm>
            <a:off x="444467" y="4644232"/>
            <a:ext cx="5984875" cy="849313"/>
          </a:xfrm>
          <a:prstGeom prst="rect">
            <a:avLst/>
          </a:prstGeom>
        </p:spPr>
        <p:txBody>
          <a:bodyPr vert="horz"/>
          <a:lstStyle>
            <a:lvl1pPr marL="0" indent="0">
              <a:buFontTx/>
              <a:buNone/>
              <a:defRPr sz="1200" baseline="0">
                <a:solidFill>
                  <a:schemeClr val="bg1"/>
                </a:solidFill>
                <a:latin typeface="Calibri" pitchFamily="34" charset="0"/>
                <a:cs typeface="Calibri" pitchFamily="34" charset="0"/>
              </a:defRPr>
            </a:lvl1pPr>
          </a:lstStyle>
          <a:p>
            <a:pPr lvl="0"/>
            <a:r>
              <a:rPr lang="en-US" dirty="0" smtClean="0"/>
              <a:t>Multiple Author Names, Name Last Name, Name </a:t>
            </a:r>
            <a:r>
              <a:rPr lang="en-US" dirty="0" err="1" smtClean="0"/>
              <a:t>lastname</a:t>
            </a:r>
            <a:r>
              <a:rPr lang="en-US" dirty="0" smtClean="0"/>
              <a:t> &amp; name </a:t>
            </a:r>
            <a:r>
              <a:rPr lang="en-US" dirty="0" err="1" smtClean="0"/>
              <a:t>lastname</a:t>
            </a:r>
            <a:endParaRPr lang="en-US" dirty="0"/>
          </a:p>
        </p:txBody>
      </p:sp>
    </p:spTree>
    <p:extLst>
      <p:ext uri="{BB962C8B-B14F-4D97-AF65-F5344CB8AC3E}">
        <p14:creationId xmlns:p14="http://schemas.microsoft.com/office/powerpoint/2010/main" val="27847948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Figures">
    <p:spTree>
      <p:nvGrpSpPr>
        <p:cNvPr id="1" name=""/>
        <p:cNvGrpSpPr/>
        <p:nvPr/>
      </p:nvGrpSpPr>
      <p:grpSpPr>
        <a:xfrm>
          <a:off x="0" y="0"/>
          <a:ext cx="0" cy="0"/>
          <a:chOff x="0" y="0"/>
          <a:chExt cx="0" cy="0"/>
        </a:xfrm>
      </p:grpSpPr>
      <p:sp>
        <p:nvSpPr>
          <p:cNvPr id="16" name="Content Placeholder 2"/>
          <p:cNvSpPr>
            <a:spLocks noGrp="1"/>
          </p:cNvSpPr>
          <p:nvPr>
            <p:ph idx="1"/>
          </p:nvPr>
        </p:nvSpPr>
        <p:spPr>
          <a:xfrm>
            <a:off x="91440" y="1097280"/>
            <a:ext cx="443484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8" name="Rectang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
        <p:nvSpPr>
          <p:cNvPr id="19" name="Content Placeholder 2"/>
          <p:cNvSpPr>
            <a:spLocks noGrp="1"/>
          </p:cNvSpPr>
          <p:nvPr>
            <p:ph idx="12"/>
          </p:nvPr>
        </p:nvSpPr>
        <p:spPr>
          <a:xfrm>
            <a:off x="4617720" y="1097280"/>
            <a:ext cx="443484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295990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Figures">
    <p:spTree>
      <p:nvGrpSpPr>
        <p:cNvPr id="1" name=""/>
        <p:cNvGrpSpPr/>
        <p:nvPr/>
      </p:nvGrpSpPr>
      <p:grpSpPr>
        <a:xfrm>
          <a:off x="0" y="0"/>
          <a:ext cx="0" cy="0"/>
          <a:chOff x="0" y="0"/>
          <a:chExt cx="0" cy="0"/>
        </a:xfrm>
      </p:grpSpPr>
      <p:sp>
        <p:nvSpPr>
          <p:cNvPr id="11" name="Content Placeholder 2"/>
          <p:cNvSpPr>
            <a:spLocks noGrp="1"/>
          </p:cNvSpPr>
          <p:nvPr>
            <p:ph idx="1"/>
          </p:nvPr>
        </p:nvSpPr>
        <p:spPr>
          <a:xfrm>
            <a:off x="91440" y="1097280"/>
            <a:ext cx="292608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4" name="Rectang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
        <p:nvSpPr>
          <p:cNvPr id="15" name="Content Placeholder 2"/>
          <p:cNvSpPr>
            <a:spLocks noGrp="1"/>
          </p:cNvSpPr>
          <p:nvPr>
            <p:ph idx="12"/>
          </p:nvPr>
        </p:nvSpPr>
        <p:spPr>
          <a:xfrm>
            <a:off x="3108960" y="1097280"/>
            <a:ext cx="292608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idx="13"/>
          </p:nvPr>
        </p:nvSpPr>
        <p:spPr>
          <a:xfrm>
            <a:off x="6126480" y="1097280"/>
            <a:ext cx="292608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363415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6" name="Tit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33231233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1371600"/>
            <a:ext cx="896112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32"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19375117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Figures">
    <p:spTree>
      <p:nvGrpSpPr>
        <p:cNvPr id="1" name=""/>
        <p:cNvGrpSpPr/>
        <p:nvPr/>
      </p:nvGrpSpPr>
      <p:grpSpPr>
        <a:xfrm>
          <a:off x="0" y="0"/>
          <a:ext cx="0" cy="0"/>
          <a:chOff x="0" y="0"/>
          <a:chExt cx="0" cy="0"/>
        </a:xfrm>
      </p:grpSpPr>
      <p:sp>
        <p:nvSpPr>
          <p:cNvPr id="16" name="Content Placeholder 2"/>
          <p:cNvSpPr>
            <a:spLocks noGrp="1"/>
          </p:cNvSpPr>
          <p:nvPr>
            <p:ph idx="1"/>
          </p:nvPr>
        </p:nvSpPr>
        <p:spPr>
          <a:xfrm>
            <a:off x="91440" y="1371600"/>
            <a:ext cx="443484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9" name="Content Placeholder 2"/>
          <p:cNvSpPr>
            <a:spLocks noGrp="1"/>
          </p:cNvSpPr>
          <p:nvPr>
            <p:ph idx="12"/>
          </p:nvPr>
        </p:nvSpPr>
        <p:spPr>
          <a:xfrm>
            <a:off x="4617720" y="1371600"/>
            <a:ext cx="443484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dirty="0" smtClean="0"/>
              <a:t>Click to edit Master title style</a:t>
            </a:r>
          </a:p>
        </p:txBody>
      </p:sp>
    </p:spTree>
    <p:extLst>
      <p:ext uri="{BB962C8B-B14F-4D97-AF65-F5344CB8AC3E}">
        <p14:creationId xmlns:p14="http://schemas.microsoft.com/office/powerpoint/2010/main" val="21249798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Figures">
    <p:spTree>
      <p:nvGrpSpPr>
        <p:cNvPr id="1" name=""/>
        <p:cNvGrpSpPr/>
        <p:nvPr/>
      </p:nvGrpSpPr>
      <p:grpSpPr>
        <a:xfrm>
          <a:off x="0" y="0"/>
          <a:ext cx="0" cy="0"/>
          <a:chOff x="0" y="0"/>
          <a:chExt cx="0" cy="0"/>
        </a:xfrm>
      </p:grpSpPr>
      <p:sp>
        <p:nvSpPr>
          <p:cNvPr id="11" name="Content Placeholder 2"/>
          <p:cNvSpPr>
            <a:spLocks noGrp="1"/>
          </p:cNvSpPr>
          <p:nvPr>
            <p:ph idx="1"/>
          </p:nvPr>
        </p:nvSpPr>
        <p:spPr>
          <a:xfrm>
            <a:off x="9144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5" name="Content Placeholder 2"/>
          <p:cNvSpPr>
            <a:spLocks noGrp="1"/>
          </p:cNvSpPr>
          <p:nvPr>
            <p:ph idx="12"/>
          </p:nvPr>
        </p:nvSpPr>
        <p:spPr>
          <a:xfrm>
            <a:off x="310896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idx="13"/>
          </p:nvPr>
        </p:nvSpPr>
        <p:spPr>
          <a:xfrm>
            <a:off x="612648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2688167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4"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131471196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1371600"/>
            <a:ext cx="896112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32"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19157723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0"/>
          </a:schemeClr>
        </a:solidFill>
        <a:effectLst/>
      </p:bgPr>
    </p:bg>
    <p:spTree>
      <p:nvGrpSpPr>
        <p:cNvPr id="1" name=""/>
        <p:cNvGrpSpPr/>
        <p:nvPr/>
      </p:nvGrpSpPr>
      <p:grpSpPr>
        <a:xfrm>
          <a:off x="0" y="0"/>
          <a:ext cx="0" cy="0"/>
          <a:chOff x="0" y="0"/>
          <a:chExt cx="0" cy="0"/>
        </a:xfrm>
      </p:grpSpPr>
      <p:sp>
        <p:nvSpPr>
          <p:cNvPr id="57349" name="Rectang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l" rtl="0" eaLnBrk="1" fontAlgn="base" hangingPunct="1">
              <a:spcBef>
                <a:spcPct val="0"/>
              </a:spcBef>
              <a:spcAft>
                <a:spcPct val="0"/>
              </a:spcAft>
            </a:pPr>
            <a:r>
              <a:rPr lang="en-US" smtClean="0"/>
              <a:t>Click to edit Master title style</a:t>
            </a:r>
            <a:endParaRPr lang="en-US" dirty="0" smtClean="0"/>
          </a:p>
        </p:txBody>
      </p:sp>
      <p:pic>
        <p:nvPicPr>
          <p:cNvPr id="5" name="Picture 4"/>
          <p:cNvPicPr>
            <a:picLocks noChangeAspect="1" noChangeArrowheads="1"/>
          </p:cNvPicPr>
          <p:nvPr/>
        </p:nvPicPr>
        <p:blipFill>
          <a:blip r:embed="rId6" cstate="print"/>
          <a:srcRect/>
          <a:stretch>
            <a:fillRect/>
          </a:stretch>
        </p:blipFill>
        <p:spPr bwMode="auto">
          <a:xfrm>
            <a:off x="8503920" y="6217920"/>
            <a:ext cx="548640" cy="551434"/>
          </a:xfrm>
          <a:prstGeom prst="rect">
            <a:avLst/>
          </a:prstGeom>
          <a:noFill/>
        </p:spPr>
      </p:pic>
    </p:spTree>
    <p:extLst>
      <p:ext uri="{BB962C8B-B14F-4D97-AF65-F5344CB8AC3E}">
        <p14:creationId xmlns:p14="http://schemas.microsoft.com/office/powerpoint/2010/main" val="2441716585"/>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5" r:id="rId3"/>
    <p:sldLayoutId id="2147483663" r:id="rId4"/>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2800" b="1" i="0" dirty="0" smtClean="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0"/>
          </a:schemeClr>
        </a:solidFill>
        <a:effectLst/>
      </p:bgPr>
    </p:bg>
    <p:spTree>
      <p:nvGrpSpPr>
        <p:cNvPr id="1" name=""/>
        <p:cNvGrpSpPr/>
        <p:nvPr/>
      </p:nvGrpSpPr>
      <p:grpSpPr>
        <a:xfrm>
          <a:off x="0" y="0"/>
          <a:ext cx="0" cy="0"/>
          <a:chOff x="0" y="0"/>
          <a:chExt cx="0" cy="0"/>
        </a:xfrm>
      </p:grpSpPr>
      <p:sp>
        <p:nvSpPr>
          <p:cNvPr id="57349"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l" rtl="0" eaLnBrk="1" fontAlgn="base" hangingPunct="1">
              <a:spcBef>
                <a:spcPct val="0"/>
              </a:spcBef>
              <a:spcAft>
                <a:spcPct val="0"/>
              </a:spcAft>
            </a:pPr>
            <a:r>
              <a:rPr lang="en-US" dirty="0" smtClean="0"/>
              <a:t>Click to edit Master title style</a:t>
            </a:r>
          </a:p>
        </p:txBody>
      </p:sp>
      <p:pic>
        <p:nvPicPr>
          <p:cNvPr id="5" name="Picture 4"/>
          <p:cNvPicPr>
            <a:picLocks noChangeAspect="1" noChangeArrowheads="1"/>
          </p:cNvPicPr>
          <p:nvPr/>
        </p:nvPicPr>
        <p:blipFill>
          <a:blip r:embed="rId6" cstate="print"/>
          <a:srcRect/>
          <a:stretch>
            <a:fillRect/>
          </a:stretch>
        </p:blipFill>
        <p:spPr bwMode="auto">
          <a:xfrm>
            <a:off x="8503920" y="6217920"/>
            <a:ext cx="548640" cy="551434"/>
          </a:xfrm>
          <a:prstGeom prst="rect">
            <a:avLst/>
          </a:prstGeom>
          <a:noFill/>
        </p:spPr>
      </p:pic>
      <p:sp>
        <p:nvSpPr>
          <p:cNvPr id="4" name="TextBox 3"/>
          <p:cNvSpPr txBox="1"/>
          <p:nvPr/>
        </p:nvSpPr>
        <p:spPr>
          <a:xfrm>
            <a:off x="91440" y="91440"/>
            <a:ext cx="8961120" cy="307777"/>
          </a:xfrm>
          <a:prstGeom prst="rect">
            <a:avLst/>
          </a:prstGeom>
          <a:noFill/>
        </p:spPr>
        <p:txBody>
          <a:bodyPr wrap="square" rtlCol="0">
            <a:spAutoFit/>
          </a:bodyPr>
          <a:lstStyle/>
          <a:p>
            <a:pPr algn="l"/>
            <a:r>
              <a:rPr lang="en-US" sz="1400" b="1" dirty="0" smtClean="0">
                <a:latin typeface="Calibri" pitchFamily="34" charset="0"/>
                <a:cs typeface="Meta Offc Pro"/>
              </a:rPr>
              <a:t>Exhibit </a:t>
            </a:r>
            <a:fld id="{0C16F13B-3659-4888-B784-82F22626CC5F}" type="slidenum">
              <a:rPr lang="en-US" sz="1400" b="1" smtClean="0">
                <a:latin typeface="Calibri" pitchFamily="34" charset="0"/>
                <a:cs typeface="Meta Offc Pro"/>
              </a:rPr>
              <a:pPr algn="l"/>
              <a:t>‹#›</a:t>
            </a:fld>
            <a:endParaRPr lang="en-US" sz="1400" b="1" dirty="0" err="1" smtClean="0">
              <a:latin typeface="Calibri" pitchFamily="34" charset="0"/>
              <a:cs typeface="Meta Offc Pro"/>
            </a:endParaRPr>
          </a:p>
        </p:txBody>
      </p:sp>
    </p:spTree>
    <p:extLst>
      <p:ext uri="{BB962C8B-B14F-4D97-AF65-F5344CB8AC3E}">
        <p14:creationId xmlns:p14="http://schemas.microsoft.com/office/powerpoint/2010/main" val="64824604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2800" b="1" i="0" dirty="0" smtClean="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0"/>
          </a:schemeClr>
        </a:solidFill>
        <a:effectLst/>
      </p:bgPr>
    </p:bg>
    <p:spTree>
      <p:nvGrpSpPr>
        <p:cNvPr id="1" name=""/>
        <p:cNvGrpSpPr/>
        <p:nvPr/>
      </p:nvGrpSpPr>
      <p:grpSpPr>
        <a:xfrm>
          <a:off x="0" y="0"/>
          <a:ext cx="0" cy="0"/>
          <a:chOff x="0" y="0"/>
          <a:chExt cx="0" cy="0"/>
        </a:xfrm>
      </p:grpSpPr>
      <p:sp>
        <p:nvSpPr>
          <p:cNvPr id="57349"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l" rtl="0" eaLnBrk="1" fontAlgn="base" hangingPunct="1">
              <a:spcBef>
                <a:spcPct val="0"/>
              </a:spcBef>
              <a:spcAft>
                <a:spcPct val="0"/>
              </a:spcAft>
            </a:pPr>
            <a:r>
              <a:rPr lang="en-US" dirty="0" smtClean="0"/>
              <a:t>Click to edit Master title style</a:t>
            </a:r>
          </a:p>
        </p:txBody>
      </p:sp>
      <p:pic>
        <p:nvPicPr>
          <p:cNvPr id="5" name="Picture 4"/>
          <p:cNvPicPr>
            <a:picLocks noChangeAspect="1" noChangeArrowheads="1"/>
          </p:cNvPicPr>
          <p:nvPr/>
        </p:nvPicPr>
        <p:blipFill>
          <a:blip r:embed="rId6" cstate="print"/>
          <a:srcRect/>
          <a:stretch>
            <a:fillRect/>
          </a:stretch>
        </p:blipFill>
        <p:spPr bwMode="auto">
          <a:xfrm>
            <a:off x="8503920" y="6217920"/>
            <a:ext cx="548640" cy="551434"/>
          </a:xfrm>
          <a:prstGeom prst="rect">
            <a:avLst/>
          </a:prstGeom>
          <a:noFill/>
        </p:spPr>
      </p:pic>
      <p:sp>
        <p:nvSpPr>
          <p:cNvPr id="4" name="TextBox 3"/>
          <p:cNvSpPr txBox="1"/>
          <p:nvPr/>
        </p:nvSpPr>
        <p:spPr>
          <a:xfrm>
            <a:off x="91440" y="91440"/>
            <a:ext cx="8961120" cy="307777"/>
          </a:xfrm>
          <a:prstGeom prst="rect">
            <a:avLst/>
          </a:prstGeom>
          <a:noFill/>
        </p:spPr>
        <p:txBody>
          <a:bodyPr wrap="square" rtlCol="0">
            <a:spAutoFit/>
          </a:bodyPr>
          <a:lstStyle/>
          <a:p>
            <a:pPr algn="l"/>
            <a:r>
              <a:rPr lang="en-US" sz="1400" b="1" dirty="0" smtClean="0">
                <a:latin typeface="Calibri" pitchFamily="34" charset="0"/>
                <a:cs typeface="Meta Offc Pro"/>
              </a:rPr>
              <a:t>Figure </a:t>
            </a:r>
            <a:fld id="{0C16F13B-3659-4888-B784-82F22626CC5F}" type="slidenum">
              <a:rPr lang="en-US" sz="1400" b="1" smtClean="0">
                <a:latin typeface="Calibri" pitchFamily="34" charset="0"/>
                <a:cs typeface="Meta Offc Pro"/>
              </a:rPr>
              <a:pPr algn="l"/>
              <a:t>‹#›</a:t>
            </a:fld>
            <a:endParaRPr lang="en-US" sz="1400" b="1" dirty="0" err="1" smtClean="0">
              <a:latin typeface="Calibri" pitchFamily="34" charset="0"/>
              <a:cs typeface="Meta Offc Pro"/>
            </a:endParaRPr>
          </a:p>
        </p:txBody>
      </p:sp>
    </p:spTree>
    <p:extLst>
      <p:ext uri="{BB962C8B-B14F-4D97-AF65-F5344CB8AC3E}">
        <p14:creationId xmlns:p14="http://schemas.microsoft.com/office/powerpoint/2010/main" val="188278977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2800" b="1" i="0" dirty="0" smtClean="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230541" y="1554480"/>
            <a:ext cx="8682918" cy="4481320"/>
          </a:xfrm>
          <a:prstGeom prst="rect">
            <a:avLst/>
          </a:prstGeom>
          <a:solidFill>
            <a:srgbClr val="0B78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7" name="Picture 6"/>
          <p:cNvPicPr>
            <a:picLocks noChangeAspect="1" noChangeArrowheads="1"/>
          </p:cNvPicPr>
          <p:nvPr/>
        </p:nvPicPr>
        <p:blipFill>
          <a:blip r:embed="rId3" cstate="print"/>
          <a:srcRect/>
          <a:stretch>
            <a:fillRect/>
          </a:stretch>
        </p:blipFill>
        <p:spPr bwMode="auto">
          <a:xfrm>
            <a:off x="230541" y="228600"/>
            <a:ext cx="1087719" cy="1093258"/>
          </a:xfrm>
          <a:prstGeom prst="rect">
            <a:avLst/>
          </a:prstGeom>
          <a:noFill/>
        </p:spPr>
      </p:pic>
    </p:spTree>
    <p:extLst>
      <p:ext uri="{BB962C8B-B14F-4D97-AF65-F5344CB8AC3E}">
        <p14:creationId xmlns:p14="http://schemas.microsoft.com/office/powerpoint/2010/main" val="406593133"/>
      </p:ext>
    </p:extLst>
  </p:cSld>
  <p:clrMap bg1="lt1" tx1="dk1" bg2="lt2" tx2="dk2" accent1="accent1" accent2="accent2" accent3="accent3" accent4="accent4" accent5="accent5" accent6="accent6" hlink="hlink" folHlink="folHlink"/>
  <p:sldLayoutIdLst>
    <p:sldLayoutId id="2147483667" r:id="rId1"/>
  </p:sldLayoutIdLst>
  <p:timing>
    <p:tnLst>
      <p:par>
        <p:cTn id="1" dur="indefinite" restart="never" nodeType="tmRoot"/>
      </p:par>
    </p:tnLst>
  </p:timing>
  <p:txStyles>
    <p:titleStyle>
      <a:lvl1pPr algn="l" defTabSz="457200" rtl="0" eaLnBrk="1" latinLnBrk="0" hangingPunct="1">
        <a:spcBef>
          <a:spcPct val="0"/>
        </a:spcBef>
        <a:buNone/>
        <a:defRPr sz="3200" kern="1200" baseline="0">
          <a:solidFill>
            <a:schemeClr val="bg1"/>
          </a:solidFill>
          <a:latin typeface="MetaSerif-Book"/>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kff.org/health-reform/state-indicator/state-decisions-for-creating-health-insurance-exchanges-and-expanding-medicaid/"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hyperlink" Target="http://aspe.hhs.gov/health/reports/2013/MarketPlaceEnrollment/Dec2013/ib_2013dec_enrollment.pdf" TargetMode="Externa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http://aspe.hhs.gov/health/reports/2013/MarketPlaceEnrollment/Dec2013/ib_2013dec_enrollment.pdf" TargetMode="External"/><Relationship Id="rId1" Type="http://schemas.openxmlformats.org/officeDocument/2006/relationships/slideLayout" Target="../slideLayouts/slideLayout1.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Year-End Update on the ACA Rollout and Looking Ahead to 2014</a:t>
            </a:r>
            <a:endParaRPr lang="en-US" dirty="0"/>
          </a:p>
        </p:txBody>
      </p:sp>
      <p:sp>
        <p:nvSpPr>
          <p:cNvPr id="5" name="Text Placeholder 4"/>
          <p:cNvSpPr>
            <a:spLocks noGrp="1"/>
          </p:cNvSpPr>
          <p:nvPr>
            <p:ph type="body" sz="quarter" idx="10"/>
          </p:nvPr>
        </p:nvSpPr>
        <p:spPr/>
        <p:txBody>
          <a:bodyPr/>
          <a:lstStyle/>
          <a:p>
            <a:r>
              <a:rPr lang="en-US" dirty="0"/>
              <a:t>The </a:t>
            </a:r>
            <a:r>
              <a:rPr lang="en-US" i="1" dirty="0"/>
              <a:t>Covering Health Reform </a:t>
            </a:r>
            <a:r>
              <a:rPr lang="en-US" dirty="0"/>
              <a:t>Webinar Series For Journalists</a:t>
            </a:r>
          </a:p>
          <a:p>
            <a:r>
              <a:rPr lang="en-US" dirty="0"/>
              <a:t>Presented by the Kaiser Family Foundation</a:t>
            </a:r>
          </a:p>
        </p:txBody>
      </p:sp>
      <p:sp>
        <p:nvSpPr>
          <p:cNvPr id="6" name="Content Placeholder 5"/>
          <p:cNvSpPr>
            <a:spLocks noGrp="1"/>
          </p:cNvSpPr>
          <p:nvPr>
            <p:ph sz="quarter" idx="13"/>
          </p:nvPr>
        </p:nvSpPr>
        <p:spPr/>
        <p:txBody>
          <a:bodyPr/>
          <a:lstStyle/>
          <a:p>
            <a:r>
              <a:rPr lang="en-US" dirty="0" smtClean="0"/>
              <a:t>Tuesday, December 17, 2013</a:t>
            </a:r>
          </a:p>
          <a:p>
            <a:r>
              <a:rPr lang="en-US" dirty="0" smtClean="0"/>
              <a:t>12:30 p.m. ET – 1:30 p.m. ET </a:t>
            </a:r>
            <a:endParaRPr lang="en-US" dirty="0"/>
          </a:p>
        </p:txBody>
      </p:sp>
    </p:spTree>
    <p:extLst>
      <p:ext uri="{BB962C8B-B14F-4D97-AF65-F5344CB8AC3E}">
        <p14:creationId xmlns:p14="http://schemas.microsoft.com/office/powerpoint/2010/main" val="425130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 y="685800"/>
            <a:ext cx="8961120" cy="5440680"/>
          </a:xfrm>
        </p:spPr>
        <p:txBody>
          <a:bodyPr/>
          <a:lstStyle/>
          <a:p>
            <a:r>
              <a:rPr lang="en-US" sz="2200" dirty="0" smtClean="0"/>
              <a:t>Of the roughly 3 million total applicants, three out of four are eligible to enroll in the Marketplace versus Medicaid</a:t>
            </a:r>
          </a:p>
          <a:p>
            <a:pPr lvl="1"/>
            <a:r>
              <a:rPr lang="en-US" sz="1600" dirty="0" smtClean="0"/>
              <a:t>Higher proportion of Marketplace applicants determined eligible for Medicaid/CHIP in State-based Marketplaces (40%) compared to states with a Federally-facilitated Marketplace (15%)</a:t>
            </a:r>
          </a:p>
          <a:p>
            <a:pPr lvl="1"/>
            <a:r>
              <a:rPr lang="en-US" sz="1600" dirty="0" smtClean="0"/>
              <a:t>Integrated eligibility systems in State-based Marketplaces, coupled with decisions to expand Medicaid, likely contributing to higher Medicaid eligibility determinations</a:t>
            </a:r>
          </a:p>
          <a:p>
            <a:pPr lvl="1"/>
            <a:endParaRPr lang="en-US" dirty="0" smtClean="0"/>
          </a:p>
          <a:p>
            <a:r>
              <a:rPr lang="en-US" sz="2200" dirty="0" smtClean="0"/>
              <a:t>Overall, about 40% of those eligible to enroll in the Marketplace are eligible for financial assistance</a:t>
            </a:r>
          </a:p>
          <a:p>
            <a:endParaRPr lang="en-US" sz="2200" dirty="0" smtClean="0"/>
          </a:p>
          <a:p>
            <a:r>
              <a:rPr lang="en-US" sz="2200" dirty="0" smtClean="0"/>
              <a:t>Critical step of selecting a plan has been completed by less than 16% of those determined eligible to enroll in the Marketplace plan</a:t>
            </a:r>
          </a:p>
          <a:p>
            <a:pPr lvl="1"/>
            <a:r>
              <a:rPr lang="en-US" sz="1600" dirty="0" smtClean="0"/>
              <a:t>In State-based Marketplaces, nearly 30% have selected a plan compared to only 9% across states with a Federally-facilitated Marketplace</a:t>
            </a:r>
          </a:p>
          <a:p>
            <a:pPr lvl="1"/>
            <a:r>
              <a:rPr lang="en-US" sz="1600" dirty="0" smtClean="0"/>
              <a:t>Website problems may be one reason for low enrollment</a:t>
            </a:r>
          </a:p>
          <a:p>
            <a:pPr lvl="1"/>
            <a:endParaRPr lang="en-US" dirty="0" smtClean="0"/>
          </a:p>
          <a:p>
            <a:r>
              <a:rPr lang="en-US" sz="2200" dirty="0" smtClean="0"/>
              <a:t>Initial reports indicate enrollment in December is surging</a:t>
            </a:r>
            <a:endParaRPr lang="en-US" sz="2200" dirty="0"/>
          </a:p>
        </p:txBody>
      </p:sp>
      <p:sp>
        <p:nvSpPr>
          <p:cNvPr id="4" name="Title 3"/>
          <p:cNvSpPr>
            <a:spLocks noGrp="1"/>
          </p:cNvSpPr>
          <p:nvPr>
            <p:ph type="title"/>
          </p:nvPr>
        </p:nvSpPr>
        <p:spPr/>
        <p:txBody>
          <a:bodyPr/>
          <a:lstStyle/>
          <a:p>
            <a:r>
              <a:rPr lang="en-US" dirty="0" smtClean="0"/>
              <a:t>What Do We Know About Marketplace Activity So Far?</a:t>
            </a:r>
            <a:endParaRPr lang="en-US" dirty="0"/>
          </a:p>
        </p:txBody>
      </p:sp>
    </p:spTree>
    <p:extLst>
      <p:ext uri="{BB962C8B-B14F-4D97-AF65-F5344CB8AC3E}">
        <p14:creationId xmlns:p14="http://schemas.microsoft.com/office/powerpoint/2010/main" val="1065122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Larry Levitt</a:t>
            </a:r>
            <a:endParaRPr lang="en-US" dirty="0"/>
          </a:p>
        </p:txBody>
      </p:sp>
      <p:sp>
        <p:nvSpPr>
          <p:cNvPr id="11" name="Content Placeholder 12"/>
          <p:cNvSpPr txBox="1">
            <a:spLocks/>
          </p:cNvSpPr>
          <p:nvPr/>
        </p:nvSpPr>
        <p:spPr>
          <a:xfrm>
            <a:off x="3352800" y="1828800"/>
            <a:ext cx="5699760" cy="1874520"/>
          </a:xfrm>
          <a:prstGeom prst="rect">
            <a:avLst/>
          </a:prstGeom>
        </p:spPr>
        <p:txBody>
          <a:bodyPr/>
          <a:lstStyle>
            <a:lvl1pPr marL="342900" indent="-342900" algn="l" rtl="0" eaLnBrk="1" fontAlgn="base" hangingPunct="1">
              <a:spcBef>
                <a:spcPct val="20000"/>
              </a:spcBef>
              <a:spcAft>
                <a:spcPct val="0"/>
              </a:spcAft>
              <a:buChar char="•"/>
              <a:defRPr sz="2000" b="0" i="0">
                <a:solidFill>
                  <a:schemeClr val="tx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1800" b="0" i="0">
                <a:solidFill>
                  <a:schemeClr val="tx1"/>
                </a:solidFill>
                <a:latin typeface="Calibri" pitchFamily="34" charset="0"/>
                <a:cs typeface="Calibri" pitchFamily="34" charset="0"/>
              </a:defRPr>
            </a:lvl2pPr>
            <a:lvl3pPr marL="1143000" indent="-228600" algn="l" rtl="0" eaLnBrk="1" fontAlgn="base" hangingPunct="1">
              <a:spcBef>
                <a:spcPct val="20000"/>
              </a:spcBef>
              <a:spcAft>
                <a:spcPct val="0"/>
              </a:spcAft>
              <a:buChar char="•"/>
              <a:defRPr sz="1600" b="0" i="0">
                <a:solidFill>
                  <a:schemeClr val="tx1"/>
                </a:solidFill>
                <a:latin typeface="Calibri" pitchFamily="34" charset="0"/>
                <a:cs typeface="Calibri" pitchFamily="34" charset="0"/>
              </a:defRPr>
            </a:lvl3pPr>
            <a:lvl4pPr marL="1600200" indent="-228600" algn="l" rtl="0" eaLnBrk="1" fontAlgn="base" hangingPunct="1">
              <a:spcBef>
                <a:spcPct val="20000"/>
              </a:spcBef>
              <a:spcAft>
                <a:spcPct val="0"/>
              </a:spcAft>
              <a:buChar char="–"/>
              <a:defRPr sz="1400" b="0" i="0">
                <a:solidFill>
                  <a:schemeClr val="tx1"/>
                </a:solidFill>
                <a:latin typeface="Calibri" pitchFamily="34" charset="0"/>
                <a:cs typeface="Calibri" pitchFamily="34" charset="0"/>
              </a:defRPr>
            </a:lvl4pPr>
            <a:lvl5pPr marL="2057400" indent="-228600" algn="l" rtl="0" eaLnBrk="1" fontAlgn="base" hangingPunct="1">
              <a:spcBef>
                <a:spcPct val="20000"/>
              </a:spcBef>
              <a:spcAft>
                <a:spcPct val="0"/>
              </a:spcAft>
              <a:buChar char="»"/>
              <a:defRPr sz="1300" b="0" i="0">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buFontTx/>
              <a:buNone/>
            </a:pPr>
            <a:r>
              <a:rPr lang="en-US" sz="3000" kern="0" dirty="0" smtClean="0"/>
              <a:t>Senior Vice President</a:t>
            </a:r>
          </a:p>
          <a:p>
            <a:pPr marL="0" indent="0">
              <a:buFontTx/>
              <a:buNone/>
            </a:pPr>
            <a:endParaRPr lang="en-US" sz="3000" kern="0" dirty="0" smtClean="0"/>
          </a:p>
          <a:p>
            <a:pPr marL="0" indent="0">
              <a:buFontTx/>
              <a:buNone/>
            </a:pPr>
            <a:r>
              <a:rPr lang="en-US" sz="3000" kern="0" dirty="0" smtClean="0"/>
              <a:t>Kaiser Family Foundation</a:t>
            </a:r>
          </a:p>
          <a:p>
            <a:pPr marL="0" indent="0">
              <a:buFontTx/>
              <a:buNone/>
            </a:pPr>
            <a:endParaRPr lang="en-US" sz="2400" kern="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7700" y="1419395"/>
            <a:ext cx="1790700" cy="2693330"/>
          </a:xfrm>
          <a:prstGeom prst="rect">
            <a:avLst/>
          </a:prstGeom>
        </p:spPr>
      </p:pic>
    </p:spTree>
    <p:extLst>
      <p:ext uri="{BB962C8B-B14F-4D97-AF65-F5344CB8AC3E}">
        <p14:creationId xmlns:p14="http://schemas.microsoft.com/office/powerpoint/2010/main" val="1721723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336766"/>
            <a:ext cx="8961120" cy="4175760"/>
          </a:xfrm>
        </p:spPr>
        <p:txBody>
          <a:bodyPr/>
          <a:lstStyle/>
          <a:p>
            <a:r>
              <a:rPr lang="en-US" sz="6600" dirty="0" smtClean="0">
                <a:solidFill>
                  <a:srgbClr val="FF0000"/>
                </a:solidFill>
              </a:rPr>
              <a:t>Warning: Math and actuarial </a:t>
            </a:r>
            <a:r>
              <a:rPr lang="en-US" sz="6600" dirty="0">
                <a:solidFill>
                  <a:srgbClr val="FF0000"/>
                </a:solidFill>
              </a:rPr>
              <a:t>t</a:t>
            </a:r>
            <a:r>
              <a:rPr lang="en-US" sz="6600" dirty="0" smtClean="0">
                <a:solidFill>
                  <a:srgbClr val="FF0000"/>
                </a:solidFill>
              </a:rPr>
              <a:t>erms to follow. Proceed at your own risk.</a:t>
            </a:r>
            <a:endParaRPr lang="en-US" sz="6600" dirty="0">
              <a:solidFill>
                <a:srgbClr val="FF0000"/>
              </a:solidFill>
            </a:endParaRPr>
          </a:p>
        </p:txBody>
      </p:sp>
    </p:spTree>
    <p:extLst>
      <p:ext uri="{BB962C8B-B14F-4D97-AF65-F5344CB8AC3E}">
        <p14:creationId xmlns:p14="http://schemas.microsoft.com/office/powerpoint/2010/main" val="1624024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91440" y="838200"/>
            <a:ext cx="8961120" cy="5486400"/>
          </a:xfrm>
        </p:spPr>
        <p:txBody>
          <a:bodyPr/>
          <a:lstStyle/>
          <a:p>
            <a:r>
              <a:rPr lang="en-US" dirty="0" smtClean="0"/>
              <a:t>People are part of a risk pool if their premiums are based on their collective health care use.</a:t>
            </a:r>
          </a:p>
          <a:p>
            <a:endParaRPr lang="en-US" dirty="0" smtClean="0"/>
          </a:p>
          <a:p>
            <a:r>
              <a:rPr lang="en-US" dirty="0" smtClean="0"/>
              <a:t>Pre-ACA, there were risk pools galore in the individual market:</a:t>
            </a:r>
          </a:p>
          <a:p>
            <a:pPr lvl="1"/>
            <a:r>
              <a:rPr lang="en-US" dirty="0" smtClean="0"/>
              <a:t>Each insurer had its own risk pools.</a:t>
            </a:r>
          </a:p>
          <a:p>
            <a:pPr lvl="1"/>
            <a:r>
              <a:rPr lang="en-US" dirty="0" smtClean="0"/>
              <a:t>Within an insurer, risk pools were often segregated by “block of business.”</a:t>
            </a:r>
          </a:p>
          <a:p>
            <a:pPr lvl="1"/>
            <a:endParaRPr lang="en-US" dirty="0" smtClean="0"/>
          </a:p>
          <a:p>
            <a:r>
              <a:rPr lang="en-US" dirty="0" smtClean="0"/>
              <a:t>Under the ACA:</a:t>
            </a:r>
          </a:p>
          <a:p>
            <a:pPr lvl="1"/>
            <a:r>
              <a:rPr lang="en-US" dirty="0" smtClean="0"/>
              <a:t>Each insurer must set premiums for all of its individual market business in a state as a single risk pool.</a:t>
            </a:r>
          </a:p>
          <a:p>
            <a:pPr lvl="1"/>
            <a:r>
              <a:rPr lang="en-US" dirty="0" smtClean="0"/>
              <a:t>This means plans sold inside and outside of exchanges/marketplaces are in the same risk pool.</a:t>
            </a:r>
          </a:p>
          <a:p>
            <a:pPr lvl="1"/>
            <a:r>
              <a:rPr lang="en-US" dirty="0" smtClean="0"/>
              <a:t>Risk is further pooled ACROSS insurers within a state through risk adjustment.</a:t>
            </a:r>
          </a:p>
          <a:p>
            <a:pPr lvl="1"/>
            <a:r>
              <a:rPr lang="en-US" dirty="0" smtClean="0"/>
              <a:t>Grandfathered and “early renewal” plans are NOT part of the ACA risk pool.</a:t>
            </a:r>
          </a:p>
          <a:p>
            <a:pPr lvl="1"/>
            <a:endParaRPr lang="en-US" dirty="0" smtClean="0"/>
          </a:p>
          <a:p>
            <a:r>
              <a:rPr lang="en-US" dirty="0" smtClean="0"/>
              <a:t>Premiums can still vary by a number of factors: age, tobacco use, geography, level of patient cost-sharing, and provider network.</a:t>
            </a:r>
          </a:p>
        </p:txBody>
      </p:sp>
      <p:sp>
        <p:nvSpPr>
          <p:cNvPr id="6" name="Title 5"/>
          <p:cNvSpPr>
            <a:spLocks noGrp="1"/>
          </p:cNvSpPr>
          <p:nvPr>
            <p:ph type="title"/>
          </p:nvPr>
        </p:nvSpPr>
        <p:spPr/>
        <p:txBody>
          <a:bodyPr/>
          <a:lstStyle/>
          <a:p>
            <a:r>
              <a:rPr lang="en-US" dirty="0" smtClean="0"/>
              <a:t>What is Risk Pooling?</a:t>
            </a:r>
            <a:endParaRPr lang="en-US" dirty="0"/>
          </a:p>
        </p:txBody>
      </p:sp>
    </p:spTree>
    <p:extLst>
      <p:ext uri="{BB962C8B-B14F-4D97-AF65-F5344CB8AC3E}">
        <p14:creationId xmlns:p14="http://schemas.microsoft.com/office/powerpoint/2010/main" val="8503492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Who is in the pool in a state affects the average cost in the market.</a:t>
            </a:r>
          </a:p>
          <a:p>
            <a:pPr lvl="1"/>
            <a:r>
              <a:rPr lang="en-US" dirty="0" smtClean="0"/>
              <a:t>For 2014, since premiums are already set, the effect is on insurer profitability.</a:t>
            </a:r>
          </a:p>
          <a:p>
            <a:pPr lvl="1"/>
            <a:r>
              <a:rPr lang="en-US" dirty="0" smtClean="0"/>
              <a:t>For 2015 and beyond, the effect is on premiums.</a:t>
            </a:r>
          </a:p>
          <a:p>
            <a:pPr lvl="1"/>
            <a:endParaRPr lang="en-US" dirty="0" smtClean="0"/>
          </a:p>
          <a:p>
            <a:r>
              <a:rPr lang="en-US" dirty="0" smtClean="0"/>
              <a:t>Potential threats to the risk pool:</a:t>
            </a:r>
          </a:p>
          <a:p>
            <a:pPr lvl="1"/>
            <a:r>
              <a:rPr lang="en-US" dirty="0" smtClean="0"/>
              <a:t>The tendency for older/sicker people to be more likely to sign up than younger/healthier people (“adverse selection</a:t>
            </a:r>
            <a:r>
              <a:rPr lang="en-US" dirty="0" smtClean="0">
                <a:sym typeface="Wingdings" pitchFamily="2" charset="2"/>
              </a:rPr>
              <a:t>”).</a:t>
            </a:r>
          </a:p>
          <a:p>
            <a:pPr lvl="1"/>
            <a:r>
              <a:rPr lang="en-US" dirty="0" smtClean="0">
                <a:sym typeface="Wingdings" pitchFamily="2" charset="2"/>
              </a:rPr>
              <a:t>Continuation of policies under the “old” rules.</a:t>
            </a:r>
          </a:p>
          <a:p>
            <a:pPr lvl="1"/>
            <a:endParaRPr lang="en-US" dirty="0" smtClean="0"/>
          </a:p>
          <a:p>
            <a:r>
              <a:rPr lang="en-US" dirty="0" smtClean="0"/>
              <a:t>What will we know and what won’t we know:</a:t>
            </a:r>
          </a:p>
          <a:p>
            <a:pPr lvl="1"/>
            <a:r>
              <a:rPr lang="en-US" dirty="0" smtClean="0"/>
              <a:t>We’ll know the age distribution of exchange/marketplace enrollees, but not of enrollees in the outside market.</a:t>
            </a:r>
          </a:p>
          <a:p>
            <a:pPr lvl="1"/>
            <a:r>
              <a:rPr lang="en-US" dirty="0" smtClean="0"/>
              <a:t>We likely won’t know anything about health status for quite a while.</a:t>
            </a:r>
          </a:p>
        </p:txBody>
      </p:sp>
      <p:sp>
        <p:nvSpPr>
          <p:cNvPr id="6" name="Title 5"/>
          <p:cNvSpPr>
            <a:spLocks noGrp="1"/>
          </p:cNvSpPr>
          <p:nvPr>
            <p:ph type="title"/>
          </p:nvPr>
        </p:nvSpPr>
        <p:spPr/>
        <p:txBody>
          <a:bodyPr/>
          <a:lstStyle/>
          <a:p>
            <a:r>
              <a:rPr lang="en-US" dirty="0" smtClean="0"/>
              <a:t>Why Does Risk Pooling Matter?</a:t>
            </a:r>
            <a:endParaRPr lang="en-US" dirty="0"/>
          </a:p>
        </p:txBody>
      </p:sp>
    </p:spTree>
    <p:extLst>
      <p:ext uri="{BB962C8B-B14F-4D97-AF65-F5344CB8AC3E}">
        <p14:creationId xmlns:p14="http://schemas.microsoft.com/office/powerpoint/2010/main" val="2554655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763526143"/>
              </p:ext>
            </p:extLst>
          </p:nvPr>
        </p:nvGraphicFramePr>
        <p:xfrm>
          <a:off x="92075" y="1096963"/>
          <a:ext cx="895985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6"/>
          <p:cNvSpPr>
            <a:spLocks noGrp="1"/>
          </p:cNvSpPr>
          <p:nvPr>
            <p:ph type="body" sz="quarter" idx="11"/>
          </p:nvPr>
        </p:nvSpPr>
        <p:spPr/>
        <p:txBody>
          <a:bodyPr/>
          <a:lstStyle/>
          <a:p>
            <a:r>
              <a:rPr lang="en-US" dirty="0" smtClean="0"/>
              <a:t>Source: Kaiser Family Foundation analysis. Unlimited age rates are based on an average of several pre-ACA age curves. Rates under a 3:1 limit are based on the standard age factors established by the CCIIO. Both curves have been normalized based on an estimated average age factor.</a:t>
            </a:r>
            <a:endParaRPr lang="en-US" dirty="0"/>
          </a:p>
        </p:txBody>
      </p:sp>
      <p:sp>
        <p:nvSpPr>
          <p:cNvPr id="5" name="Title 4"/>
          <p:cNvSpPr>
            <a:spLocks noGrp="1"/>
          </p:cNvSpPr>
          <p:nvPr>
            <p:ph type="title"/>
          </p:nvPr>
        </p:nvSpPr>
        <p:spPr/>
        <p:txBody>
          <a:bodyPr/>
          <a:lstStyle/>
          <a:p>
            <a:r>
              <a:rPr lang="en-US" dirty="0" smtClean="0"/>
              <a:t>Relative Premiums Under Unlimited Age Rating vs. 3:1 Limit</a:t>
            </a:r>
            <a:endParaRPr lang="en-US" dirty="0"/>
          </a:p>
        </p:txBody>
      </p:sp>
      <p:sp>
        <p:nvSpPr>
          <p:cNvPr id="3" name="TextBox 2"/>
          <p:cNvSpPr txBox="1"/>
          <p:nvPr/>
        </p:nvSpPr>
        <p:spPr>
          <a:xfrm>
            <a:off x="838200" y="2667000"/>
            <a:ext cx="1828800" cy="923330"/>
          </a:xfrm>
          <a:prstGeom prst="rect">
            <a:avLst/>
          </a:prstGeom>
          <a:noFill/>
          <a:ln>
            <a:solidFill>
              <a:schemeClr val="accent1"/>
            </a:solidFill>
          </a:ln>
        </p:spPr>
        <p:txBody>
          <a:bodyPr wrap="square" rtlCol="0">
            <a:spAutoFit/>
          </a:bodyPr>
          <a:lstStyle/>
          <a:p>
            <a:pPr algn="ctr"/>
            <a:r>
              <a:rPr lang="en-US" dirty="0" smtClean="0">
                <a:latin typeface="Calibri" pitchFamily="34" charset="0"/>
                <a:cs typeface="Meta Offc Pro"/>
              </a:rPr>
              <a:t>Young adults pay more than their average cost</a:t>
            </a:r>
          </a:p>
        </p:txBody>
      </p:sp>
      <p:sp>
        <p:nvSpPr>
          <p:cNvPr id="6" name="TextBox 5"/>
          <p:cNvSpPr txBox="1"/>
          <p:nvPr/>
        </p:nvSpPr>
        <p:spPr>
          <a:xfrm>
            <a:off x="6934200" y="990600"/>
            <a:ext cx="1828800" cy="923330"/>
          </a:xfrm>
          <a:prstGeom prst="rect">
            <a:avLst/>
          </a:prstGeom>
          <a:noFill/>
          <a:ln>
            <a:solidFill>
              <a:schemeClr val="accent1"/>
            </a:solidFill>
          </a:ln>
        </p:spPr>
        <p:txBody>
          <a:bodyPr wrap="square" rtlCol="0">
            <a:spAutoFit/>
          </a:bodyPr>
          <a:lstStyle/>
          <a:p>
            <a:pPr algn="ctr"/>
            <a:r>
              <a:rPr lang="en-US" dirty="0" smtClean="0">
                <a:latin typeface="Calibri" pitchFamily="34" charset="0"/>
                <a:cs typeface="Meta Offc Pro"/>
              </a:rPr>
              <a:t>Older adults pay less than their average cost</a:t>
            </a:r>
          </a:p>
        </p:txBody>
      </p:sp>
      <p:cxnSp>
        <p:nvCxnSpPr>
          <p:cNvPr id="8" name="Straight Arrow Connector 7"/>
          <p:cNvCxnSpPr>
            <a:stCxn id="3" idx="2"/>
          </p:cNvCxnSpPr>
          <p:nvPr/>
        </p:nvCxnSpPr>
        <p:spPr>
          <a:xfrm flipH="1">
            <a:off x="990600" y="3590330"/>
            <a:ext cx="762000" cy="753070"/>
          </a:xfrm>
          <a:prstGeom prst="straightConnector1">
            <a:avLst/>
          </a:prstGeom>
          <a:ln w="12700" cmpd="sng">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096000" y="1432892"/>
            <a:ext cx="838200" cy="395908"/>
          </a:xfrm>
          <a:prstGeom prst="straightConnector1">
            <a:avLst/>
          </a:prstGeom>
          <a:ln w="12700" cmpd="sng">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74548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3682610168"/>
              </p:ext>
            </p:extLst>
          </p:nvPr>
        </p:nvGraphicFramePr>
        <p:xfrm>
          <a:off x="-1736725" y="1123890"/>
          <a:ext cx="895985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7"/>
          <p:cNvSpPr>
            <a:spLocks noGrp="1"/>
          </p:cNvSpPr>
          <p:nvPr>
            <p:ph type="body" sz="quarter" idx="11"/>
          </p:nvPr>
        </p:nvSpPr>
        <p:spPr/>
        <p:txBody>
          <a:bodyPr/>
          <a:lstStyle/>
          <a:p>
            <a:r>
              <a:rPr lang="en-US" dirty="0" smtClean="0"/>
              <a:t>Source: Kaiser Family Foundation analysis of the Survey of Income and Program Participation.</a:t>
            </a:r>
            <a:endParaRPr lang="en-US" dirty="0"/>
          </a:p>
        </p:txBody>
      </p:sp>
      <p:sp>
        <p:nvSpPr>
          <p:cNvPr id="6" name="Title 5"/>
          <p:cNvSpPr>
            <a:spLocks noGrp="1"/>
          </p:cNvSpPr>
          <p:nvPr>
            <p:ph type="title"/>
          </p:nvPr>
        </p:nvSpPr>
        <p:spPr/>
        <p:txBody>
          <a:bodyPr/>
          <a:lstStyle/>
          <a:p>
            <a:r>
              <a:rPr lang="en-US" dirty="0" smtClean="0"/>
              <a:t>Distribution of Potential Individual Market Enrollees by Age</a:t>
            </a:r>
            <a:endParaRPr lang="en-US" dirty="0"/>
          </a:p>
        </p:txBody>
      </p:sp>
      <p:sp>
        <p:nvSpPr>
          <p:cNvPr id="11" name="TextBox 10"/>
          <p:cNvSpPr txBox="1"/>
          <p:nvPr/>
        </p:nvSpPr>
        <p:spPr>
          <a:xfrm>
            <a:off x="5105400" y="3589217"/>
            <a:ext cx="1371600" cy="400110"/>
          </a:xfrm>
          <a:prstGeom prst="rect">
            <a:avLst/>
          </a:prstGeom>
          <a:noFill/>
        </p:spPr>
        <p:txBody>
          <a:bodyPr wrap="square" rtlCol="0">
            <a:spAutoFit/>
          </a:bodyPr>
          <a:lstStyle/>
          <a:p>
            <a:r>
              <a:rPr lang="en-US" sz="2000" b="1" dirty="0" smtClean="0">
                <a:latin typeface="Calibri" pitchFamily="34" charset="0"/>
                <a:cs typeface="Meta Offc Pro"/>
              </a:rPr>
              <a:t>18-34</a:t>
            </a:r>
          </a:p>
        </p:txBody>
      </p:sp>
      <p:sp>
        <p:nvSpPr>
          <p:cNvPr id="12" name="TextBox 11"/>
          <p:cNvSpPr txBox="1"/>
          <p:nvPr/>
        </p:nvSpPr>
        <p:spPr>
          <a:xfrm>
            <a:off x="3048000" y="1150817"/>
            <a:ext cx="1371600" cy="400110"/>
          </a:xfrm>
          <a:prstGeom prst="rect">
            <a:avLst/>
          </a:prstGeom>
          <a:noFill/>
        </p:spPr>
        <p:txBody>
          <a:bodyPr wrap="square" rtlCol="0">
            <a:spAutoFit/>
          </a:bodyPr>
          <a:lstStyle/>
          <a:p>
            <a:r>
              <a:rPr lang="en-US" sz="2000" b="1" dirty="0" smtClean="0">
                <a:latin typeface="Calibri" pitchFamily="34" charset="0"/>
                <a:cs typeface="Meta Offc Pro"/>
              </a:rPr>
              <a:t>Under 18</a:t>
            </a:r>
          </a:p>
        </p:txBody>
      </p:sp>
      <p:sp>
        <p:nvSpPr>
          <p:cNvPr id="13" name="TextBox 12"/>
          <p:cNvSpPr txBox="1"/>
          <p:nvPr/>
        </p:nvSpPr>
        <p:spPr>
          <a:xfrm>
            <a:off x="228600" y="1474727"/>
            <a:ext cx="1371600" cy="400110"/>
          </a:xfrm>
          <a:prstGeom prst="rect">
            <a:avLst/>
          </a:prstGeom>
          <a:noFill/>
        </p:spPr>
        <p:txBody>
          <a:bodyPr wrap="square" rtlCol="0">
            <a:spAutoFit/>
          </a:bodyPr>
          <a:lstStyle/>
          <a:p>
            <a:r>
              <a:rPr lang="en-US" sz="2000" b="1" dirty="0" smtClean="0">
                <a:latin typeface="Calibri" pitchFamily="34" charset="0"/>
                <a:cs typeface="Meta Offc Pro"/>
              </a:rPr>
              <a:t>55 or older</a:t>
            </a:r>
          </a:p>
        </p:txBody>
      </p:sp>
      <p:sp>
        <p:nvSpPr>
          <p:cNvPr id="14" name="TextBox 13"/>
          <p:cNvSpPr txBox="1"/>
          <p:nvPr/>
        </p:nvSpPr>
        <p:spPr>
          <a:xfrm>
            <a:off x="152400" y="4579817"/>
            <a:ext cx="1371600" cy="400110"/>
          </a:xfrm>
          <a:prstGeom prst="rect">
            <a:avLst/>
          </a:prstGeom>
          <a:noFill/>
        </p:spPr>
        <p:txBody>
          <a:bodyPr wrap="square" rtlCol="0">
            <a:spAutoFit/>
          </a:bodyPr>
          <a:lstStyle/>
          <a:p>
            <a:r>
              <a:rPr lang="en-US" sz="2000" b="1" dirty="0" smtClean="0">
                <a:latin typeface="Calibri" pitchFamily="34" charset="0"/>
                <a:cs typeface="Meta Offc Pro"/>
              </a:rPr>
              <a:t>35-54</a:t>
            </a:r>
          </a:p>
        </p:txBody>
      </p:sp>
      <p:sp>
        <p:nvSpPr>
          <p:cNvPr id="2" name="TextBox 1"/>
          <p:cNvSpPr txBox="1"/>
          <p:nvPr/>
        </p:nvSpPr>
        <p:spPr>
          <a:xfrm>
            <a:off x="6019800" y="914400"/>
            <a:ext cx="2971800" cy="2308324"/>
          </a:xfrm>
          <a:prstGeom prst="rect">
            <a:avLst/>
          </a:prstGeom>
          <a:noFill/>
          <a:ln>
            <a:solidFill>
              <a:schemeClr val="accent1"/>
            </a:solidFill>
          </a:ln>
        </p:spPr>
        <p:txBody>
          <a:bodyPr wrap="square" rtlCol="0">
            <a:spAutoFit/>
          </a:bodyPr>
          <a:lstStyle/>
          <a:p>
            <a:r>
              <a:rPr lang="en-US" sz="2400" b="1" u="sng" dirty="0" smtClean="0">
                <a:latin typeface="Calibri" pitchFamily="34" charset="0"/>
                <a:cs typeface="Meta Offc Pro"/>
              </a:rPr>
              <a:t>The Potential Market</a:t>
            </a:r>
          </a:p>
          <a:p>
            <a:pPr marL="285750" indent="-285750">
              <a:buFont typeface="Arial" pitchFamily="34" charset="0"/>
              <a:buChar char="•"/>
            </a:pPr>
            <a:r>
              <a:rPr lang="en-US" sz="2400" dirty="0" smtClean="0">
                <a:latin typeface="Calibri" pitchFamily="34" charset="0"/>
                <a:cs typeface="Meta Offc Pro"/>
              </a:rPr>
              <a:t>Uninsured without an employer offer</a:t>
            </a:r>
          </a:p>
          <a:p>
            <a:pPr marL="285750" indent="-285750">
              <a:buFont typeface="Arial" pitchFamily="34" charset="0"/>
              <a:buChar char="•"/>
            </a:pPr>
            <a:r>
              <a:rPr lang="en-US" sz="2400" dirty="0" smtClean="0">
                <a:latin typeface="Calibri" pitchFamily="34" charset="0"/>
                <a:cs typeface="Meta Offc Pro"/>
              </a:rPr>
              <a:t>Current individual market purchasers</a:t>
            </a:r>
          </a:p>
          <a:p>
            <a:pPr marL="285750" indent="-285750">
              <a:buFont typeface="Arial" pitchFamily="34" charset="0"/>
              <a:buChar char="•"/>
            </a:pPr>
            <a:r>
              <a:rPr lang="en-US" sz="2400" dirty="0" smtClean="0">
                <a:latin typeface="Calibri" pitchFamily="34" charset="0"/>
                <a:cs typeface="Meta Offc Pro"/>
              </a:rPr>
              <a:t>Legal residents</a:t>
            </a:r>
          </a:p>
        </p:txBody>
      </p:sp>
    </p:spTree>
    <p:extLst>
      <p:ext uri="{BB962C8B-B14F-4D97-AF65-F5344CB8AC3E}">
        <p14:creationId xmlns:p14="http://schemas.microsoft.com/office/powerpoint/2010/main" val="37885585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3495578808"/>
              </p:ext>
            </p:extLst>
          </p:nvPr>
        </p:nvGraphicFramePr>
        <p:xfrm>
          <a:off x="92075" y="1096963"/>
          <a:ext cx="8959850" cy="3708400"/>
        </p:xfrm>
        <a:graphic>
          <a:graphicData uri="http://schemas.openxmlformats.org/drawingml/2006/table">
            <a:tbl>
              <a:tblPr firstRow="1" bandRow="1">
                <a:tableStyleId>{5C22544A-7EE6-4342-B048-85BDC9FD1C3A}</a:tableStyleId>
              </a:tblPr>
              <a:tblGrid>
                <a:gridCol w="5165725"/>
                <a:gridCol w="3794125"/>
              </a:tblGrid>
              <a:tr h="370840">
                <a:tc>
                  <a:txBody>
                    <a:bodyPr/>
                    <a:lstStyle/>
                    <a:p>
                      <a:r>
                        <a:rPr lang="en-US" dirty="0" smtClean="0"/>
                        <a:t>State</a:t>
                      </a:r>
                      <a:endParaRPr lang="en-US" dirty="0"/>
                    </a:p>
                  </a:txBody>
                  <a:tcPr/>
                </a:tc>
                <a:tc>
                  <a:txBody>
                    <a:bodyPr/>
                    <a:lstStyle/>
                    <a:p>
                      <a:r>
                        <a:rPr lang="en-US" dirty="0" smtClean="0"/>
                        <a:t>% of Enrollees, Age 18-34</a:t>
                      </a:r>
                      <a:endParaRPr lang="en-US" dirty="0"/>
                    </a:p>
                  </a:txBody>
                  <a:tcPr/>
                </a:tc>
              </a:tr>
              <a:tr h="370840">
                <a:tc>
                  <a:txBody>
                    <a:bodyPr/>
                    <a:lstStyle/>
                    <a:p>
                      <a:r>
                        <a:rPr lang="en-US" dirty="0" smtClean="0"/>
                        <a:t>California</a:t>
                      </a:r>
                      <a:endParaRPr lang="en-US" dirty="0"/>
                    </a:p>
                  </a:txBody>
                  <a:tcPr/>
                </a:tc>
                <a:tc>
                  <a:txBody>
                    <a:bodyPr/>
                    <a:lstStyle/>
                    <a:p>
                      <a:r>
                        <a:rPr lang="en-US" dirty="0" smtClean="0"/>
                        <a:t>22%</a:t>
                      </a:r>
                      <a:endParaRPr lang="en-US" dirty="0"/>
                    </a:p>
                  </a:txBody>
                  <a:tcPr/>
                </a:tc>
              </a:tr>
              <a:tr h="370840">
                <a:tc>
                  <a:txBody>
                    <a:bodyPr/>
                    <a:lstStyle/>
                    <a:p>
                      <a:r>
                        <a:rPr lang="en-US" dirty="0" smtClean="0"/>
                        <a:t>Colorado</a:t>
                      </a:r>
                      <a:endParaRPr lang="en-US" dirty="0"/>
                    </a:p>
                  </a:txBody>
                  <a:tcPr/>
                </a:tc>
                <a:tc>
                  <a:txBody>
                    <a:bodyPr/>
                    <a:lstStyle/>
                    <a:p>
                      <a:r>
                        <a:rPr lang="en-US" dirty="0" smtClean="0"/>
                        <a:t>17%</a:t>
                      </a:r>
                      <a:endParaRPr lang="en-US" dirty="0"/>
                    </a:p>
                  </a:txBody>
                  <a:tcPr/>
                </a:tc>
              </a:tr>
              <a:tr h="370840">
                <a:tc>
                  <a:txBody>
                    <a:bodyPr/>
                    <a:lstStyle/>
                    <a:p>
                      <a:r>
                        <a:rPr lang="en-US" dirty="0" smtClean="0"/>
                        <a:t>Connecticut</a:t>
                      </a:r>
                      <a:endParaRPr lang="en-US" dirty="0"/>
                    </a:p>
                  </a:txBody>
                  <a:tcPr/>
                </a:tc>
                <a:tc>
                  <a:txBody>
                    <a:bodyPr/>
                    <a:lstStyle/>
                    <a:p>
                      <a:r>
                        <a:rPr lang="en-US" dirty="0" smtClean="0"/>
                        <a:t>19%</a:t>
                      </a:r>
                      <a:endParaRPr lang="en-US" dirty="0"/>
                    </a:p>
                  </a:txBody>
                  <a:tcPr/>
                </a:tc>
              </a:tr>
              <a:tr h="370840">
                <a:tc>
                  <a:txBody>
                    <a:bodyPr/>
                    <a:lstStyle/>
                    <a:p>
                      <a:r>
                        <a:rPr lang="en-US" dirty="0" smtClean="0"/>
                        <a:t>Kentucky</a:t>
                      </a:r>
                      <a:endParaRPr lang="en-US" dirty="0"/>
                    </a:p>
                  </a:txBody>
                  <a:tcPr/>
                </a:tc>
                <a:tc>
                  <a:txBody>
                    <a:bodyPr/>
                    <a:lstStyle/>
                    <a:p>
                      <a:r>
                        <a:rPr lang="en-US" dirty="0" smtClean="0"/>
                        <a:t>20%</a:t>
                      </a:r>
                      <a:endParaRPr lang="en-US" dirty="0"/>
                    </a:p>
                  </a:txBody>
                  <a:tcPr/>
                </a:tc>
              </a:tr>
              <a:tr h="370840">
                <a:tc>
                  <a:txBody>
                    <a:bodyPr/>
                    <a:lstStyle/>
                    <a:p>
                      <a:r>
                        <a:rPr lang="en-US" dirty="0" smtClean="0"/>
                        <a:t>Maryland</a:t>
                      </a:r>
                      <a:endParaRPr lang="en-US" dirty="0"/>
                    </a:p>
                  </a:txBody>
                  <a:tcPr/>
                </a:tc>
                <a:tc>
                  <a:txBody>
                    <a:bodyPr/>
                    <a:lstStyle/>
                    <a:p>
                      <a:r>
                        <a:rPr lang="en-US" dirty="0" smtClean="0"/>
                        <a:t>27%</a:t>
                      </a:r>
                      <a:endParaRPr lang="en-US" dirty="0"/>
                    </a:p>
                  </a:txBody>
                  <a:tcPr/>
                </a:tc>
              </a:tr>
              <a:tr h="370840">
                <a:tc>
                  <a:txBody>
                    <a:bodyPr/>
                    <a:lstStyle/>
                    <a:p>
                      <a:r>
                        <a:rPr lang="en-US" dirty="0" smtClean="0"/>
                        <a:t>Minnesota</a:t>
                      </a:r>
                      <a:endParaRPr lang="en-US" dirty="0"/>
                    </a:p>
                  </a:txBody>
                  <a:tcPr/>
                </a:tc>
                <a:tc>
                  <a:txBody>
                    <a:bodyPr/>
                    <a:lstStyle/>
                    <a:p>
                      <a:r>
                        <a:rPr lang="en-US" dirty="0" smtClean="0"/>
                        <a:t>10%</a:t>
                      </a:r>
                      <a:endParaRPr lang="en-US" dirty="0"/>
                    </a:p>
                  </a:txBody>
                  <a:tcPr/>
                </a:tc>
              </a:tr>
              <a:tr h="370840">
                <a:tc>
                  <a:txBody>
                    <a:bodyPr/>
                    <a:lstStyle/>
                    <a:p>
                      <a:r>
                        <a:rPr lang="en-US" dirty="0" smtClean="0"/>
                        <a:t>Massachusetts</a:t>
                      </a:r>
                      <a:endParaRPr lang="en-US" dirty="0"/>
                    </a:p>
                  </a:txBody>
                  <a:tcPr/>
                </a:tc>
                <a:tc>
                  <a:txBody>
                    <a:bodyPr/>
                    <a:lstStyle/>
                    <a:p>
                      <a:r>
                        <a:rPr lang="en-US" dirty="0" smtClean="0"/>
                        <a:t>37%</a:t>
                      </a:r>
                      <a:endParaRPr lang="en-US" dirty="0"/>
                    </a:p>
                  </a:txBody>
                  <a:tcPr/>
                </a:tc>
              </a:tr>
              <a:tr h="370840">
                <a:tc>
                  <a:txBody>
                    <a:bodyPr/>
                    <a:lstStyle/>
                    <a:p>
                      <a:r>
                        <a:rPr lang="en-US" dirty="0" smtClean="0"/>
                        <a:t>Rhode Island</a:t>
                      </a:r>
                      <a:endParaRPr lang="en-US" dirty="0"/>
                    </a:p>
                  </a:txBody>
                  <a:tcPr/>
                </a:tc>
                <a:tc>
                  <a:txBody>
                    <a:bodyPr/>
                    <a:lstStyle/>
                    <a:p>
                      <a:r>
                        <a:rPr lang="en-US" dirty="0" smtClean="0"/>
                        <a:t>20%</a:t>
                      </a:r>
                      <a:endParaRPr lang="en-US" dirty="0"/>
                    </a:p>
                  </a:txBody>
                  <a:tcPr/>
                </a:tc>
              </a:tr>
              <a:tr h="370840">
                <a:tc>
                  <a:txBody>
                    <a:bodyPr/>
                    <a:lstStyle/>
                    <a:p>
                      <a:r>
                        <a:rPr lang="en-US" dirty="0" smtClean="0"/>
                        <a:t>Washington</a:t>
                      </a:r>
                      <a:endParaRPr lang="en-US" dirty="0"/>
                    </a:p>
                  </a:txBody>
                  <a:tcPr/>
                </a:tc>
                <a:tc>
                  <a:txBody>
                    <a:bodyPr/>
                    <a:lstStyle/>
                    <a:p>
                      <a:r>
                        <a:rPr lang="en-US" dirty="0" smtClean="0"/>
                        <a:t>18%</a:t>
                      </a:r>
                      <a:endParaRPr lang="en-US" dirty="0"/>
                    </a:p>
                  </a:txBody>
                  <a:tcPr/>
                </a:tc>
              </a:tr>
            </a:tbl>
          </a:graphicData>
        </a:graphic>
      </p:graphicFrame>
      <p:sp>
        <p:nvSpPr>
          <p:cNvPr id="8" name="Text Placeholder 7"/>
          <p:cNvSpPr>
            <a:spLocks noGrp="1"/>
          </p:cNvSpPr>
          <p:nvPr>
            <p:ph type="body" sz="quarter" idx="11"/>
          </p:nvPr>
        </p:nvSpPr>
        <p:spPr/>
        <p:txBody>
          <a:bodyPr/>
          <a:lstStyle/>
          <a:p>
            <a:r>
              <a:rPr lang="en-US" dirty="0" smtClean="0"/>
              <a:t>Source: New York Times, nytimes.com/interactive/2013/12/14/us/tracking-the-ages-of-health-care-enrollees.html</a:t>
            </a:r>
            <a:endParaRPr lang="en-US" dirty="0"/>
          </a:p>
        </p:txBody>
      </p:sp>
      <p:sp>
        <p:nvSpPr>
          <p:cNvPr id="6" name="Title 5"/>
          <p:cNvSpPr>
            <a:spLocks noGrp="1"/>
          </p:cNvSpPr>
          <p:nvPr>
            <p:ph type="title"/>
          </p:nvPr>
        </p:nvSpPr>
        <p:spPr/>
        <p:txBody>
          <a:bodyPr/>
          <a:lstStyle/>
          <a:p>
            <a:r>
              <a:rPr lang="en-US" dirty="0" smtClean="0"/>
              <a:t>Enrollment in Exchanges Plans So Far Among 18-34 Year-Olds</a:t>
            </a:r>
            <a:endParaRPr lang="en-US" dirty="0"/>
          </a:p>
        </p:txBody>
      </p:sp>
    </p:spTree>
    <p:extLst>
      <p:ext uri="{BB962C8B-B14F-4D97-AF65-F5344CB8AC3E}">
        <p14:creationId xmlns:p14="http://schemas.microsoft.com/office/powerpoint/2010/main" val="18394916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If there is lower-than-expected enrollment among young adults, then there will be insufficient premium revenue from people paying more than they cost on average to subsidize people who pay less than they cost on average.</a:t>
            </a:r>
          </a:p>
          <a:p>
            <a:endParaRPr lang="en-US" dirty="0" smtClean="0"/>
          </a:p>
          <a:p>
            <a:r>
              <a:rPr lang="en-US" dirty="0" smtClean="0"/>
              <a:t>But, the effect isn’t as big as conventional wisdom suggests.</a:t>
            </a:r>
          </a:p>
          <a:p>
            <a:pPr marL="0" indent="0">
              <a:buNone/>
            </a:pPr>
            <a:endParaRPr lang="en-US" dirty="0" smtClean="0"/>
          </a:p>
          <a:p>
            <a:pPr marL="0" indent="0">
              <a:buNone/>
            </a:pPr>
            <a:r>
              <a:rPr lang="en-US" b="1" dirty="0" smtClean="0"/>
              <a:t>If 18-34 year-olds are 25% less likely to enroll:</a:t>
            </a:r>
          </a:p>
          <a:p>
            <a:pPr lvl="1"/>
            <a:r>
              <a:rPr lang="en-US" dirty="0" smtClean="0"/>
              <a:t>They would represent </a:t>
            </a:r>
            <a:r>
              <a:rPr lang="en-US" b="1" dirty="0" smtClean="0"/>
              <a:t>33% of enrollees</a:t>
            </a:r>
            <a:r>
              <a:rPr lang="en-US" dirty="0" smtClean="0"/>
              <a:t> vs. 40% in the potential market.</a:t>
            </a:r>
          </a:p>
          <a:p>
            <a:pPr lvl="1"/>
            <a:r>
              <a:rPr lang="en-US" dirty="0" smtClean="0"/>
              <a:t>Premiums would have to rise by </a:t>
            </a:r>
            <a:r>
              <a:rPr lang="en-US" b="1" dirty="0" smtClean="0"/>
              <a:t>1.1%</a:t>
            </a:r>
            <a:r>
              <a:rPr lang="en-US" dirty="0" smtClean="0"/>
              <a:t>.</a:t>
            </a:r>
          </a:p>
          <a:p>
            <a:pPr marL="0" indent="0">
              <a:buNone/>
            </a:pPr>
            <a:endParaRPr lang="en-US" b="1" dirty="0" smtClean="0"/>
          </a:p>
          <a:p>
            <a:pPr marL="0" indent="0">
              <a:buNone/>
            </a:pPr>
            <a:r>
              <a:rPr lang="en-US" b="1" dirty="0" smtClean="0"/>
              <a:t>If 18-34 year-olds are 50% less likely to enroll:</a:t>
            </a:r>
            <a:endParaRPr lang="en-US" b="1" dirty="0"/>
          </a:p>
          <a:p>
            <a:pPr lvl="1"/>
            <a:r>
              <a:rPr lang="en-US" dirty="0" smtClean="0"/>
              <a:t>They would represent </a:t>
            </a:r>
            <a:r>
              <a:rPr lang="en-US" b="1" dirty="0" smtClean="0"/>
              <a:t>25% of enrollees</a:t>
            </a:r>
            <a:r>
              <a:rPr lang="en-US" dirty="0" smtClean="0"/>
              <a:t> vs. 40% in the potential market.</a:t>
            </a:r>
          </a:p>
          <a:p>
            <a:pPr lvl="1"/>
            <a:r>
              <a:rPr lang="en-US" dirty="0" smtClean="0"/>
              <a:t>Premiums would have to rise by </a:t>
            </a:r>
            <a:r>
              <a:rPr lang="en-US" b="1" dirty="0" smtClean="0"/>
              <a:t>2.4%</a:t>
            </a:r>
            <a:r>
              <a:rPr lang="en-US" dirty="0" smtClean="0"/>
              <a:t>.</a:t>
            </a:r>
          </a:p>
          <a:p>
            <a:pPr lvl="2"/>
            <a:endParaRPr lang="en-US" dirty="0"/>
          </a:p>
        </p:txBody>
      </p:sp>
      <p:sp>
        <p:nvSpPr>
          <p:cNvPr id="4" name="Title 3"/>
          <p:cNvSpPr>
            <a:spLocks noGrp="1"/>
          </p:cNvSpPr>
          <p:nvPr>
            <p:ph type="title"/>
          </p:nvPr>
        </p:nvSpPr>
        <p:spPr/>
        <p:txBody>
          <a:bodyPr/>
          <a:lstStyle/>
          <a:p>
            <a:r>
              <a:rPr lang="en-US" dirty="0" smtClean="0"/>
              <a:t>What if Young Adults Stay Away?</a:t>
            </a:r>
            <a:endParaRPr lang="en-US" dirty="0"/>
          </a:p>
        </p:txBody>
      </p:sp>
    </p:spTree>
    <p:extLst>
      <p:ext uri="{BB962C8B-B14F-4D97-AF65-F5344CB8AC3E}">
        <p14:creationId xmlns:p14="http://schemas.microsoft.com/office/powerpoint/2010/main" val="39971433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A “death spiral” is when sicker people end up in the risk pool, causing premiums to rise, in turn causing healthy people to drop out, in turn causing premiums to go up even more.</a:t>
            </a:r>
          </a:p>
          <a:p>
            <a:endParaRPr lang="en-US" dirty="0" smtClean="0"/>
          </a:p>
          <a:p>
            <a:r>
              <a:rPr lang="en-US" dirty="0" smtClean="0"/>
              <a:t>Because premiums still vary substantially by age, a “death spiral” is highly unlikely in response to low enrollment among young adults.</a:t>
            </a:r>
          </a:p>
          <a:p>
            <a:endParaRPr lang="en-US" dirty="0" smtClean="0"/>
          </a:p>
          <a:p>
            <a:r>
              <a:rPr lang="en-US" dirty="0" smtClean="0"/>
              <a:t>Skewed enrollment by health status would have greater consequences, but there are “shock absorbers” built into the system.</a:t>
            </a:r>
          </a:p>
          <a:p>
            <a:pPr lvl="1"/>
            <a:r>
              <a:rPr lang="en-US" dirty="0" smtClean="0"/>
              <a:t>Risk corridors and reinsurance.</a:t>
            </a:r>
          </a:p>
          <a:p>
            <a:pPr lvl="1"/>
            <a:r>
              <a:rPr lang="en-US" dirty="0" smtClean="0"/>
              <a:t>Tax credits that mean many people do not pay the full cost of insurance.</a:t>
            </a:r>
          </a:p>
          <a:p>
            <a:pPr lvl="1"/>
            <a:r>
              <a:rPr lang="en-US" dirty="0" smtClean="0"/>
              <a:t>Phase-in of higher penalties under the individual mandate.</a:t>
            </a:r>
          </a:p>
          <a:p>
            <a:pPr lvl="1"/>
            <a:r>
              <a:rPr lang="en-US" dirty="0" smtClean="0"/>
              <a:t>The desire among insurers to attract healthy people in 2015.</a:t>
            </a:r>
            <a:endParaRPr lang="en-US" dirty="0"/>
          </a:p>
        </p:txBody>
      </p:sp>
      <p:sp>
        <p:nvSpPr>
          <p:cNvPr id="6" name="Title 5"/>
          <p:cNvSpPr>
            <a:spLocks noGrp="1"/>
          </p:cNvSpPr>
          <p:nvPr>
            <p:ph type="title"/>
          </p:nvPr>
        </p:nvSpPr>
        <p:spPr/>
        <p:txBody>
          <a:bodyPr/>
          <a:lstStyle/>
          <a:p>
            <a:r>
              <a:rPr lang="en-US" dirty="0" smtClean="0"/>
              <a:t>Is a “Death Spiral” Likely?</a:t>
            </a:r>
            <a:endParaRPr lang="en-US" dirty="0"/>
          </a:p>
        </p:txBody>
      </p:sp>
    </p:spTree>
    <p:extLst>
      <p:ext uri="{BB962C8B-B14F-4D97-AF65-F5344CB8AC3E}">
        <p14:creationId xmlns:p14="http://schemas.microsoft.com/office/powerpoint/2010/main" val="311558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09600" y="3076575"/>
            <a:ext cx="2057400" cy="3570921"/>
          </a:xfrm>
        </p:spPr>
        <p:txBody>
          <a:bodyPr/>
          <a:lstStyle/>
          <a:p>
            <a:pPr marL="0" indent="0">
              <a:buNone/>
            </a:pPr>
            <a:r>
              <a:rPr lang="en-US" sz="2200" b="1" dirty="0" smtClean="0"/>
              <a:t>Jen Tolbert </a:t>
            </a:r>
          </a:p>
          <a:p>
            <a:pPr marL="0" indent="0">
              <a:buNone/>
            </a:pPr>
            <a:endParaRPr lang="en-US" sz="1800" dirty="0" smtClean="0"/>
          </a:p>
          <a:p>
            <a:pPr marL="0" indent="0">
              <a:buNone/>
            </a:pPr>
            <a:r>
              <a:rPr lang="en-US" sz="1800" dirty="0" smtClean="0"/>
              <a:t>Director of State Health Reform</a:t>
            </a:r>
            <a:endParaRPr lang="en-US" dirty="0"/>
          </a:p>
          <a:p>
            <a:pPr marL="0" indent="0">
              <a:buNone/>
            </a:pPr>
            <a:endParaRPr lang="en-US" sz="1800" dirty="0" smtClean="0"/>
          </a:p>
          <a:p>
            <a:pPr marL="0" indent="0">
              <a:buNone/>
            </a:pPr>
            <a:endParaRPr lang="en-US" sz="1800" dirty="0"/>
          </a:p>
        </p:txBody>
      </p:sp>
      <p:sp>
        <p:nvSpPr>
          <p:cNvPr id="6" name="Title 5"/>
          <p:cNvSpPr>
            <a:spLocks noGrp="1"/>
          </p:cNvSpPr>
          <p:nvPr>
            <p:ph type="title"/>
          </p:nvPr>
        </p:nvSpPr>
        <p:spPr/>
        <p:txBody>
          <a:bodyPr/>
          <a:lstStyle/>
          <a:p>
            <a:r>
              <a:rPr lang="en-US" dirty="0" smtClean="0"/>
              <a:t>Today’s Speakers from the Kaiser Family Foundation</a:t>
            </a:r>
            <a:endParaRPr lang="en-US" dirty="0"/>
          </a:p>
        </p:txBody>
      </p:sp>
      <p:sp>
        <p:nvSpPr>
          <p:cNvPr id="9" name="Content Placeholder 8"/>
          <p:cNvSpPr>
            <a:spLocks noGrp="1"/>
          </p:cNvSpPr>
          <p:nvPr>
            <p:ph idx="12"/>
          </p:nvPr>
        </p:nvSpPr>
        <p:spPr>
          <a:xfrm>
            <a:off x="6248400" y="3076575"/>
            <a:ext cx="2133600" cy="3480435"/>
          </a:xfrm>
        </p:spPr>
        <p:txBody>
          <a:bodyPr/>
          <a:lstStyle/>
          <a:p>
            <a:pPr marL="0" indent="0">
              <a:buNone/>
            </a:pPr>
            <a:r>
              <a:rPr lang="en-US" sz="2200" b="1" dirty="0" smtClean="0"/>
              <a:t>Penny Duckham</a:t>
            </a:r>
          </a:p>
          <a:p>
            <a:pPr marL="0" indent="0">
              <a:buNone/>
            </a:pPr>
            <a:endParaRPr lang="en-US" sz="1800" dirty="0" smtClean="0"/>
          </a:p>
          <a:p>
            <a:pPr marL="0" indent="0">
              <a:buNone/>
            </a:pPr>
            <a:r>
              <a:rPr lang="en-US" sz="1800" dirty="0" smtClean="0"/>
              <a:t>Executive Director, Media Fellowships Program</a:t>
            </a:r>
          </a:p>
          <a:p>
            <a:pPr marL="0" indent="0">
              <a:buNone/>
            </a:pPr>
            <a:endParaRPr lang="en-US" sz="1800" dirty="0"/>
          </a:p>
        </p:txBody>
      </p:sp>
      <p:sp>
        <p:nvSpPr>
          <p:cNvPr id="11" name="Content Placeholder 6"/>
          <p:cNvSpPr txBox="1">
            <a:spLocks/>
          </p:cNvSpPr>
          <p:nvPr/>
        </p:nvSpPr>
        <p:spPr>
          <a:xfrm>
            <a:off x="3409950" y="3076575"/>
            <a:ext cx="2209800" cy="3632834"/>
          </a:xfrm>
          <a:prstGeom prst="rect">
            <a:avLst/>
          </a:prstGeom>
        </p:spPr>
        <p:txBody>
          <a:bodyPr/>
          <a:lstStyle>
            <a:lvl1pPr marL="342900" indent="-342900" algn="l" rtl="0" eaLnBrk="1" fontAlgn="base" hangingPunct="1">
              <a:spcBef>
                <a:spcPct val="20000"/>
              </a:spcBef>
              <a:spcAft>
                <a:spcPct val="0"/>
              </a:spcAft>
              <a:buChar char="•"/>
              <a:defRPr sz="2000" b="0" i="0">
                <a:solidFill>
                  <a:schemeClr val="tx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1800" b="0" i="0">
                <a:solidFill>
                  <a:schemeClr val="tx1"/>
                </a:solidFill>
                <a:latin typeface="Calibri" pitchFamily="34" charset="0"/>
                <a:cs typeface="Calibri" pitchFamily="34" charset="0"/>
              </a:defRPr>
            </a:lvl2pPr>
            <a:lvl3pPr marL="1143000" indent="-228600" algn="l" rtl="0" eaLnBrk="1" fontAlgn="base" hangingPunct="1">
              <a:spcBef>
                <a:spcPct val="20000"/>
              </a:spcBef>
              <a:spcAft>
                <a:spcPct val="0"/>
              </a:spcAft>
              <a:buChar char="•"/>
              <a:defRPr sz="1600" b="0" i="0">
                <a:solidFill>
                  <a:schemeClr val="tx1"/>
                </a:solidFill>
                <a:latin typeface="Calibri" pitchFamily="34" charset="0"/>
                <a:cs typeface="Calibri" pitchFamily="34" charset="0"/>
              </a:defRPr>
            </a:lvl3pPr>
            <a:lvl4pPr marL="1600200" indent="-228600" algn="l" rtl="0" eaLnBrk="1" fontAlgn="base" hangingPunct="1">
              <a:spcBef>
                <a:spcPct val="20000"/>
              </a:spcBef>
              <a:spcAft>
                <a:spcPct val="0"/>
              </a:spcAft>
              <a:buChar char="–"/>
              <a:defRPr sz="1400" b="0" i="0">
                <a:solidFill>
                  <a:schemeClr val="tx1"/>
                </a:solidFill>
                <a:latin typeface="Calibri" pitchFamily="34" charset="0"/>
                <a:cs typeface="Calibri" pitchFamily="34" charset="0"/>
              </a:defRPr>
            </a:lvl4pPr>
            <a:lvl5pPr marL="2057400" indent="-228600" algn="l" rtl="0" eaLnBrk="1" fontAlgn="base" hangingPunct="1">
              <a:spcBef>
                <a:spcPct val="20000"/>
              </a:spcBef>
              <a:spcAft>
                <a:spcPct val="0"/>
              </a:spcAft>
              <a:buChar char="»"/>
              <a:defRPr sz="1300" b="0" i="0">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buNone/>
            </a:pPr>
            <a:r>
              <a:rPr lang="en-US" sz="2100" b="1" dirty="0" smtClean="0"/>
              <a:t>Larry Levitt</a:t>
            </a:r>
          </a:p>
          <a:p>
            <a:pPr marL="0" indent="0">
              <a:buNone/>
            </a:pPr>
            <a:endParaRPr lang="en-US" sz="1800" dirty="0" smtClean="0"/>
          </a:p>
          <a:p>
            <a:pPr marL="0" indent="0">
              <a:buNone/>
            </a:pPr>
            <a:r>
              <a:rPr lang="en-US" sz="1800" dirty="0" smtClean="0"/>
              <a:t>Co-Director </a:t>
            </a:r>
            <a:r>
              <a:rPr lang="en-US" sz="1800" dirty="0"/>
              <a:t>of </a:t>
            </a:r>
            <a:r>
              <a:rPr lang="en-US" sz="1800" dirty="0" smtClean="0"/>
              <a:t>the Program </a:t>
            </a:r>
            <a:r>
              <a:rPr lang="en-US" sz="1800" dirty="0"/>
              <a:t>for the Study of Health Reform and Private </a:t>
            </a:r>
            <a:r>
              <a:rPr lang="en-US" sz="1800" dirty="0" smtClean="0"/>
              <a:t>Insurance</a:t>
            </a:r>
          </a:p>
          <a:p>
            <a:pPr marL="0" indent="0">
              <a:buNone/>
            </a:pPr>
            <a:endParaRPr lang="en-US" sz="1800" dirty="0"/>
          </a:p>
          <a:p>
            <a:pPr marL="0" indent="0">
              <a:buNone/>
            </a:pPr>
            <a:r>
              <a:rPr lang="en-US" sz="1800" dirty="0" smtClean="0"/>
              <a:t>Senior </a:t>
            </a:r>
            <a:r>
              <a:rPr lang="en-US" sz="1800" dirty="0"/>
              <a:t>Vice </a:t>
            </a:r>
            <a:r>
              <a:rPr lang="en-US" sz="1800" dirty="0" smtClean="0"/>
              <a:t>President</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234" y="1264062"/>
            <a:ext cx="1939886" cy="1499428"/>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058022"/>
            <a:ext cx="1228572" cy="1847852"/>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711" y="1047748"/>
            <a:ext cx="1323978" cy="1765304"/>
          </a:xfrm>
          <a:prstGeom prst="rect">
            <a:avLst/>
          </a:prstGeom>
        </p:spPr>
      </p:pic>
    </p:spTree>
    <p:extLst>
      <p:ext uri="{BB962C8B-B14F-4D97-AF65-F5344CB8AC3E}">
        <p14:creationId xmlns:p14="http://schemas.microsoft.com/office/powerpoint/2010/main" val="38663897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Have the back-end issues been worked out so that people who thought they were enrolled actually are enrolled?</a:t>
            </a:r>
          </a:p>
          <a:p>
            <a:endParaRPr lang="en-US" dirty="0" smtClean="0"/>
          </a:p>
          <a:p>
            <a:r>
              <a:rPr lang="en-US" dirty="0" smtClean="0"/>
              <a:t>Are people who signed up for plans paying their premiums?</a:t>
            </a:r>
          </a:p>
          <a:p>
            <a:endParaRPr lang="en-US" dirty="0" smtClean="0"/>
          </a:p>
          <a:p>
            <a:r>
              <a:rPr lang="en-US" dirty="0" smtClean="0"/>
              <a:t>Is outreach ramping up now that the enrollment systems are functioning more smoothly?</a:t>
            </a:r>
          </a:p>
          <a:p>
            <a:endParaRPr lang="en-US" dirty="0" smtClean="0"/>
          </a:p>
          <a:p>
            <a:r>
              <a:rPr lang="en-US" dirty="0" smtClean="0"/>
              <a:t>Are consumer assistance resources sufficient to provide help to people who need it in applying for coverage and picking a plan?</a:t>
            </a:r>
          </a:p>
          <a:p>
            <a:endParaRPr lang="en-US" dirty="0" smtClean="0"/>
          </a:p>
          <a:p>
            <a:r>
              <a:rPr lang="en-US" dirty="0" smtClean="0"/>
              <a:t>What is the share of enrollment among people eligible for tax credits?</a:t>
            </a:r>
          </a:p>
          <a:p>
            <a:endParaRPr lang="en-US" dirty="0" smtClean="0"/>
          </a:p>
          <a:p>
            <a:r>
              <a:rPr lang="en-US" dirty="0" smtClean="0"/>
              <a:t>How do consumers perceive </a:t>
            </a:r>
            <a:r>
              <a:rPr lang="en-US" dirty="0"/>
              <a:t>their </a:t>
            </a:r>
            <a:r>
              <a:rPr lang="en-US" dirty="0" smtClean="0"/>
              <a:t>coverage as they start to use it?</a:t>
            </a:r>
            <a:endParaRPr lang="en-US" dirty="0"/>
          </a:p>
        </p:txBody>
      </p:sp>
      <p:sp>
        <p:nvSpPr>
          <p:cNvPr id="6" name="Title 5"/>
          <p:cNvSpPr>
            <a:spLocks noGrp="1"/>
          </p:cNvSpPr>
          <p:nvPr>
            <p:ph type="title"/>
          </p:nvPr>
        </p:nvSpPr>
        <p:spPr/>
        <p:txBody>
          <a:bodyPr/>
          <a:lstStyle/>
          <a:p>
            <a:r>
              <a:rPr lang="en-US" dirty="0" smtClean="0"/>
              <a:t>Other Things to Keep an Eye on in the Coming Weeks</a:t>
            </a:r>
            <a:endParaRPr lang="en-US" dirty="0"/>
          </a:p>
        </p:txBody>
      </p:sp>
    </p:spTree>
    <p:extLst>
      <p:ext uri="{BB962C8B-B14F-4D97-AF65-F5344CB8AC3E}">
        <p14:creationId xmlns:p14="http://schemas.microsoft.com/office/powerpoint/2010/main" val="949283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sz="3000" dirty="0" smtClean="0"/>
              <a:t>We will now take questions via chat and via phone. </a:t>
            </a:r>
            <a:endParaRPr lang="en-US" sz="3000" dirty="0"/>
          </a:p>
          <a:p>
            <a:endParaRPr lang="en-US" sz="3000" dirty="0"/>
          </a:p>
          <a:p>
            <a:r>
              <a:rPr lang="en-US" sz="3000" dirty="0" smtClean="0"/>
              <a:t>You can type your questions via chat at any time during the webinar.</a:t>
            </a:r>
          </a:p>
          <a:p>
            <a:endParaRPr lang="en-US" sz="3000" dirty="0"/>
          </a:p>
          <a:p>
            <a:r>
              <a:rPr lang="en-US" sz="3000" dirty="0" smtClean="0"/>
              <a:t>To ask a question via phone, please dial: </a:t>
            </a:r>
          </a:p>
          <a:p>
            <a:pPr marL="0" indent="0">
              <a:buNone/>
            </a:pPr>
            <a:r>
              <a:rPr lang="en-US" sz="3000" b="1" dirty="0">
                <a:solidFill>
                  <a:srgbClr val="FF0000"/>
                </a:solidFill>
              </a:rPr>
              <a:t>	</a:t>
            </a:r>
            <a:r>
              <a:rPr lang="en-US" sz="3000" b="1" dirty="0" smtClean="0">
                <a:solidFill>
                  <a:srgbClr val="FF0000"/>
                </a:solidFill>
              </a:rPr>
              <a:t>1-800-741-5804 </a:t>
            </a:r>
            <a:endParaRPr lang="en-US" sz="3000" b="1" dirty="0">
              <a:solidFill>
                <a:srgbClr val="FF0000"/>
              </a:solidFill>
            </a:endParaRPr>
          </a:p>
        </p:txBody>
      </p:sp>
      <p:sp>
        <p:nvSpPr>
          <p:cNvPr id="7" name="Title 6"/>
          <p:cNvSpPr>
            <a:spLocks noGrp="1"/>
          </p:cNvSpPr>
          <p:nvPr>
            <p:ph type="title"/>
          </p:nvPr>
        </p:nvSpPr>
        <p:spPr/>
        <p:txBody>
          <a:bodyPr/>
          <a:lstStyle/>
          <a:p>
            <a:r>
              <a:rPr lang="en-US" dirty="0" smtClean="0"/>
              <a:t>Q&amp;A – You can Ask Questions Via Chat or Phone</a:t>
            </a:r>
            <a:endParaRPr lang="en-US" dirty="0"/>
          </a:p>
        </p:txBody>
      </p:sp>
    </p:spTree>
    <p:extLst>
      <p:ext uri="{BB962C8B-B14F-4D97-AF65-F5344CB8AC3E}">
        <p14:creationId xmlns:p14="http://schemas.microsoft.com/office/powerpoint/2010/main" val="18485995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sz="2800" dirty="0" smtClean="0"/>
              <a:t>Be sure to dial into the call: </a:t>
            </a:r>
            <a:r>
              <a:rPr lang="en-US" sz="2800" b="1" dirty="0" smtClean="0">
                <a:solidFill>
                  <a:srgbClr val="FF0000"/>
                </a:solidFill>
              </a:rPr>
              <a:t>1-800-741-5804</a:t>
            </a:r>
          </a:p>
          <a:p>
            <a:endParaRPr lang="en-US" sz="2800" dirty="0" smtClean="0"/>
          </a:p>
          <a:p>
            <a:r>
              <a:rPr lang="en-US" sz="2600" dirty="0" smtClean="0"/>
              <a:t>TO ASK A QUESTION: </a:t>
            </a:r>
            <a:r>
              <a:rPr lang="en-US" sz="2600" dirty="0"/>
              <a:t>Please press the number 1 followed by the number 4 to ask a question. </a:t>
            </a:r>
            <a:endParaRPr lang="en-US" sz="2600" dirty="0" smtClean="0"/>
          </a:p>
          <a:p>
            <a:pPr lvl="1"/>
            <a:r>
              <a:rPr lang="en-US" sz="2000" dirty="0" smtClean="0"/>
              <a:t>Your phone line </a:t>
            </a:r>
            <a:r>
              <a:rPr lang="en-US" sz="2000" dirty="0"/>
              <a:t>will be unmuted when it is your </a:t>
            </a:r>
            <a:r>
              <a:rPr lang="en-US" sz="2000" dirty="0" smtClean="0"/>
              <a:t>turn</a:t>
            </a:r>
            <a:r>
              <a:rPr lang="en-US" sz="2000" dirty="0"/>
              <a:t> </a:t>
            </a:r>
            <a:r>
              <a:rPr lang="en-US" sz="2000" dirty="0" smtClean="0"/>
              <a:t>to ask a question, and the operator will announce your first name, last name and media outlet to the group.</a:t>
            </a:r>
            <a:endParaRPr lang="en-US" sz="2000" dirty="0"/>
          </a:p>
          <a:p>
            <a:endParaRPr lang="en-US" sz="2800" dirty="0"/>
          </a:p>
          <a:p>
            <a:r>
              <a:rPr lang="en-US" sz="2600" dirty="0"/>
              <a:t>TO </a:t>
            </a:r>
            <a:r>
              <a:rPr lang="en-US" sz="2600" dirty="0" smtClean="0"/>
              <a:t>WITHDRAW A QUESTION: </a:t>
            </a:r>
            <a:r>
              <a:rPr lang="en-US" sz="2600" dirty="0"/>
              <a:t>If your question has been answered, </a:t>
            </a:r>
            <a:r>
              <a:rPr lang="en-US" sz="2600" dirty="0" smtClean="0"/>
              <a:t>press </a:t>
            </a:r>
            <a:r>
              <a:rPr lang="en-US" sz="2600" dirty="0"/>
              <a:t>1 followed by the number 3 to withdraw your </a:t>
            </a:r>
            <a:r>
              <a:rPr lang="en-US" sz="2600" dirty="0" smtClean="0"/>
              <a:t>question. </a:t>
            </a:r>
          </a:p>
          <a:p>
            <a:pPr lvl="1"/>
            <a:r>
              <a:rPr lang="en-US" sz="2000" dirty="0" smtClean="0"/>
              <a:t>You will no longer be in line to ask a question via phone if you press 1 then 3. </a:t>
            </a:r>
            <a:endParaRPr lang="en-US" sz="2000" dirty="0"/>
          </a:p>
        </p:txBody>
      </p:sp>
      <p:sp>
        <p:nvSpPr>
          <p:cNvPr id="7" name="Title 6"/>
          <p:cNvSpPr>
            <a:spLocks noGrp="1"/>
          </p:cNvSpPr>
          <p:nvPr>
            <p:ph type="title"/>
          </p:nvPr>
        </p:nvSpPr>
        <p:spPr/>
        <p:txBody>
          <a:bodyPr/>
          <a:lstStyle/>
          <a:p>
            <a:r>
              <a:rPr lang="en-US" dirty="0" smtClean="0"/>
              <a:t>How to Ask a Question via Phone</a:t>
            </a:r>
            <a:endParaRPr lang="en-US" dirty="0"/>
          </a:p>
        </p:txBody>
      </p:sp>
    </p:spTree>
    <p:extLst>
      <p:ext uri="{BB962C8B-B14F-4D97-AF65-F5344CB8AC3E}">
        <p14:creationId xmlns:p14="http://schemas.microsoft.com/office/powerpoint/2010/main" val="4753925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896" t="1697" r="16139" b="24612"/>
          <a:stretch/>
        </p:blipFill>
        <p:spPr bwMode="auto">
          <a:xfrm>
            <a:off x="152400" y="1524000"/>
            <a:ext cx="8686800" cy="45720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6" name="Content Placeholder 5"/>
          <p:cNvSpPr>
            <a:spLocks noGrp="1"/>
          </p:cNvSpPr>
          <p:nvPr>
            <p:ph idx="1"/>
          </p:nvPr>
        </p:nvSpPr>
        <p:spPr>
          <a:xfrm>
            <a:off x="91441" y="838200"/>
            <a:ext cx="8961120" cy="5029200"/>
          </a:xfrm>
        </p:spPr>
        <p:txBody>
          <a:bodyPr/>
          <a:lstStyle/>
          <a:p>
            <a:pPr marL="0" indent="0">
              <a:buNone/>
            </a:pPr>
            <a:r>
              <a:rPr lang="en-US" dirty="0" smtClean="0"/>
              <a:t>Search Q&amp;A by adding a search term or clicking on a section heading</a:t>
            </a:r>
            <a:endParaRPr lang="en-US" dirty="0"/>
          </a:p>
        </p:txBody>
      </p:sp>
      <p:sp>
        <p:nvSpPr>
          <p:cNvPr id="7" name="Text Placeholder 6"/>
          <p:cNvSpPr>
            <a:spLocks noGrp="1"/>
          </p:cNvSpPr>
          <p:nvPr>
            <p:ph type="body" sz="quarter" idx="11"/>
          </p:nvPr>
        </p:nvSpPr>
        <p:spPr/>
        <p:txBody>
          <a:bodyPr/>
          <a:lstStyle/>
          <a:p>
            <a:r>
              <a:rPr lang="en-US" sz="1800" b="1" dirty="0" smtClean="0">
                <a:solidFill>
                  <a:schemeClr val="accent4">
                    <a:lumMod val="75000"/>
                  </a:schemeClr>
                </a:solidFill>
              </a:rPr>
              <a:t>kff.org/health-reform/</a:t>
            </a:r>
            <a:r>
              <a:rPr lang="en-US" sz="1800" b="1" dirty="0" err="1" smtClean="0">
                <a:solidFill>
                  <a:schemeClr val="accent4">
                    <a:lumMod val="75000"/>
                  </a:schemeClr>
                </a:solidFill>
              </a:rPr>
              <a:t>faq</a:t>
            </a:r>
            <a:r>
              <a:rPr lang="en-US" sz="1800" b="1" dirty="0" smtClean="0">
                <a:solidFill>
                  <a:schemeClr val="accent4">
                    <a:lumMod val="75000"/>
                  </a:schemeClr>
                </a:solidFill>
              </a:rPr>
              <a:t>/health-reform-frequently-asked-questions</a:t>
            </a:r>
            <a:r>
              <a:rPr lang="en-US" sz="1800" b="1" dirty="0">
                <a:solidFill>
                  <a:schemeClr val="accent4">
                    <a:lumMod val="75000"/>
                  </a:schemeClr>
                </a:solidFill>
              </a:rPr>
              <a:t>/</a:t>
            </a:r>
          </a:p>
        </p:txBody>
      </p:sp>
      <p:sp>
        <p:nvSpPr>
          <p:cNvPr id="5" name="Title 4"/>
          <p:cNvSpPr>
            <a:spLocks noGrp="1"/>
          </p:cNvSpPr>
          <p:nvPr>
            <p:ph type="title"/>
          </p:nvPr>
        </p:nvSpPr>
        <p:spPr>
          <a:xfrm>
            <a:off x="91441" y="152400"/>
            <a:ext cx="8961120" cy="914400"/>
          </a:xfrm>
        </p:spPr>
        <p:txBody>
          <a:bodyPr/>
          <a:lstStyle/>
          <a:p>
            <a:r>
              <a:rPr lang="en-US" dirty="0" smtClean="0"/>
              <a:t>FREQUENTLY ASKED QUESTIONS ABOUT HEALTH REFORM</a:t>
            </a:r>
            <a:endParaRPr lang="en-US" dirty="0"/>
          </a:p>
        </p:txBody>
      </p:sp>
      <p:cxnSp>
        <p:nvCxnSpPr>
          <p:cNvPr id="3" name="Straight Connector 2"/>
          <p:cNvCxnSpPr/>
          <p:nvPr/>
        </p:nvCxnSpPr>
        <p:spPr>
          <a:xfrm>
            <a:off x="152400" y="1524000"/>
            <a:ext cx="8686800" cy="0"/>
          </a:xfrm>
          <a:prstGeom prst="line">
            <a:avLst/>
          </a:prstGeom>
          <a:ln w="6350" cmpd="sng">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2353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73355" y="1447800"/>
            <a:ext cx="8961120" cy="1036320"/>
          </a:xfrm>
        </p:spPr>
        <p:txBody>
          <a:bodyPr/>
          <a:lstStyle/>
          <a:p>
            <a:r>
              <a:rPr lang="en-US" sz="2800" dirty="0" smtClean="0"/>
              <a:t>The </a:t>
            </a:r>
            <a:r>
              <a:rPr lang="en-US" sz="2800" dirty="0"/>
              <a:t>Coverage Gap: Uninsured </a:t>
            </a:r>
            <a:r>
              <a:rPr lang="en-US" sz="2800" dirty="0" smtClean="0"/>
              <a:t>Poor Adults in States that Do Not Expand Medicaid</a:t>
            </a:r>
          </a:p>
          <a:p>
            <a:endParaRPr lang="en-US" dirty="0" smtClean="0"/>
          </a:p>
        </p:txBody>
      </p:sp>
      <p:sp>
        <p:nvSpPr>
          <p:cNvPr id="8" name="Text Placeholder 7"/>
          <p:cNvSpPr>
            <a:spLocks noGrp="1"/>
          </p:cNvSpPr>
          <p:nvPr>
            <p:ph type="body" sz="quarter" idx="11"/>
          </p:nvPr>
        </p:nvSpPr>
        <p:spPr/>
        <p:txBody>
          <a:bodyPr/>
          <a:lstStyle/>
          <a:p>
            <a:r>
              <a:rPr lang="en-US" sz="2800" b="1" dirty="0" smtClean="0">
                <a:solidFill>
                  <a:schemeClr val="accent4">
                    <a:lumMod val="75000"/>
                  </a:schemeClr>
                </a:solidFill>
              </a:rPr>
              <a:t>kff.org/health-reform/</a:t>
            </a:r>
            <a:endParaRPr lang="en-US" sz="2800" b="1" dirty="0">
              <a:solidFill>
                <a:schemeClr val="accent4">
                  <a:lumMod val="75000"/>
                </a:schemeClr>
              </a:solidFill>
            </a:endParaRPr>
          </a:p>
        </p:txBody>
      </p:sp>
      <p:sp>
        <p:nvSpPr>
          <p:cNvPr id="6" name="Title 5"/>
          <p:cNvSpPr>
            <a:spLocks noGrp="1"/>
          </p:cNvSpPr>
          <p:nvPr>
            <p:ph type="title"/>
          </p:nvPr>
        </p:nvSpPr>
        <p:spPr/>
        <p:txBody>
          <a:bodyPr/>
          <a:lstStyle/>
          <a:p>
            <a:r>
              <a:rPr lang="en-US" dirty="0" smtClean="0"/>
              <a:t>THE ACA AND LOW- TO MODERATE-INCOME ADULTS</a:t>
            </a:r>
            <a:endParaRPr lang="en-US" dirty="0"/>
          </a:p>
        </p:txBody>
      </p:sp>
      <p:sp>
        <p:nvSpPr>
          <p:cNvPr id="12" name="Content Placeholder 6"/>
          <p:cNvSpPr txBox="1">
            <a:spLocks/>
          </p:cNvSpPr>
          <p:nvPr/>
        </p:nvSpPr>
        <p:spPr>
          <a:xfrm>
            <a:off x="173355" y="3124200"/>
            <a:ext cx="8961120" cy="1036320"/>
          </a:xfrm>
          <a:prstGeom prst="rect">
            <a:avLst/>
          </a:prstGeom>
        </p:spPr>
        <p:txBody>
          <a:bodyPr/>
          <a:lstStyle>
            <a:lvl1pPr marL="342900" indent="-342900" algn="l" rtl="0" eaLnBrk="1" fontAlgn="base" hangingPunct="1">
              <a:spcBef>
                <a:spcPct val="20000"/>
              </a:spcBef>
              <a:spcAft>
                <a:spcPct val="0"/>
              </a:spcAft>
              <a:buChar char="•"/>
              <a:defRPr sz="2000" b="0" i="0">
                <a:solidFill>
                  <a:schemeClr val="tx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1800" b="0" i="0">
                <a:solidFill>
                  <a:schemeClr val="tx1"/>
                </a:solidFill>
                <a:latin typeface="Calibri" pitchFamily="34" charset="0"/>
                <a:cs typeface="Calibri" pitchFamily="34" charset="0"/>
              </a:defRPr>
            </a:lvl2pPr>
            <a:lvl3pPr marL="1143000" indent="-228600" algn="l" rtl="0" eaLnBrk="1" fontAlgn="base" hangingPunct="1">
              <a:spcBef>
                <a:spcPct val="20000"/>
              </a:spcBef>
              <a:spcAft>
                <a:spcPct val="0"/>
              </a:spcAft>
              <a:buChar char="•"/>
              <a:defRPr sz="1600" b="0" i="0">
                <a:solidFill>
                  <a:schemeClr val="tx1"/>
                </a:solidFill>
                <a:latin typeface="Calibri" pitchFamily="34" charset="0"/>
                <a:cs typeface="Calibri" pitchFamily="34" charset="0"/>
              </a:defRPr>
            </a:lvl3pPr>
            <a:lvl4pPr marL="1600200" indent="-228600" algn="l" rtl="0" eaLnBrk="1" fontAlgn="base" hangingPunct="1">
              <a:spcBef>
                <a:spcPct val="20000"/>
              </a:spcBef>
              <a:spcAft>
                <a:spcPct val="0"/>
              </a:spcAft>
              <a:buChar char="–"/>
              <a:defRPr sz="1400" b="0" i="0">
                <a:solidFill>
                  <a:schemeClr val="tx1"/>
                </a:solidFill>
                <a:latin typeface="Calibri" pitchFamily="34" charset="0"/>
                <a:cs typeface="Calibri" pitchFamily="34" charset="0"/>
              </a:defRPr>
            </a:lvl4pPr>
            <a:lvl5pPr marL="2057400" indent="-228600" algn="l" rtl="0" eaLnBrk="1" fontAlgn="base" hangingPunct="1">
              <a:spcBef>
                <a:spcPct val="20000"/>
              </a:spcBef>
              <a:spcAft>
                <a:spcPct val="0"/>
              </a:spcAft>
              <a:buChar char="»"/>
              <a:defRPr sz="1300" b="0" i="0">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r>
              <a:rPr lang="en-US" sz="2800" kern="0" dirty="0"/>
              <a:t>State Estimates for People Eligible for Tax Credits In Marketplace</a:t>
            </a:r>
            <a:endParaRPr lang="en-US" sz="2800" kern="0" dirty="0" smtClean="0"/>
          </a:p>
        </p:txBody>
      </p:sp>
    </p:spTree>
    <p:extLst>
      <p:ext uri="{BB962C8B-B14F-4D97-AF65-F5344CB8AC3E}">
        <p14:creationId xmlns:p14="http://schemas.microsoft.com/office/powerpoint/2010/main" val="4159158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lvl="0"/>
            <a:r>
              <a:rPr lang="en-US" sz="3000" dirty="0">
                <a:solidFill>
                  <a:srgbClr val="000000"/>
                </a:solidFill>
              </a:rPr>
              <a:t>State </a:t>
            </a:r>
            <a:r>
              <a:rPr lang="en-US" sz="3000" dirty="0" smtClean="0">
                <a:solidFill>
                  <a:srgbClr val="000000"/>
                </a:solidFill>
              </a:rPr>
              <a:t>Marketplace Statistics</a:t>
            </a:r>
            <a:endParaRPr lang="en-US" sz="3000" dirty="0">
              <a:solidFill>
                <a:srgbClr val="000000"/>
              </a:solidFill>
            </a:endParaRPr>
          </a:p>
          <a:p>
            <a:pPr lvl="0"/>
            <a:endParaRPr lang="en-US" sz="3000" dirty="0">
              <a:solidFill>
                <a:srgbClr val="000000"/>
              </a:solidFill>
            </a:endParaRPr>
          </a:p>
          <a:p>
            <a:pPr lvl="0"/>
            <a:r>
              <a:rPr lang="en-US" sz="3000" dirty="0">
                <a:solidFill>
                  <a:srgbClr val="000000"/>
                </a:solidFill>
              </a:rPr>
              <a:t>Explaining Health Care Reform: Questions About Health Insurance Exchanges</a:t>
            </a:r>
          </a:p>
          <a:p>
            <a:pPr lvl="0"/>
            <a:endParaRPr lang="en-US" sz="3000" dirty="0">
              <a:solidFill>
                <a:srgbClr val="000000"/>
              </a:solidFill>
            </a:endParaRPr>
          </a:p>
          <a:p>
            <a:pPr lvl="0"/>
            <a:r>
              <a:rPr lang="en-US" sz="3000" dirty="0">
                <a:solidFill>
                  <a:srgbClr val="000000"/>
                </a:solidFill>
              </a:rPr>
              <a:t>State </a:t>
            </a:r>
            <a:r>
              <a:rPr lang="en-US" sz="3000" dirty="0" smtClean="0">
                <a:solidFill>
                  <a:srgbClr val="000000"/>
                </a:solidFill>
              </a:rPr>
              <a:t>Decisions For Creating Health </a:t>
            </a:r>
            <a:r>
              <a:rPr lang="en-US" sz="3000" dirty="0">
                <a:solidFill>
                  <a:srgbClr val="000000"/>
                </a:solidFill>
              </a:rPr>
              <a:t>Insurance </a:t>
            </a:r>
            <a:r>
              <a:rPr lang="en-US" sz="3000" dirty="0" smtClean="0">
                <a:solidFill>
                  <a:srgbClr val="000000"/>
                </a:solidFill>
              </a:rPr>
              <a:t>Exchanges</a:t>
            </a:r>
            <a:endParaRPr lang="en-US" sz="3000" dirty="0">
              <a:solidFill>
                <a:srgbClr val="000000"/>
              </a:solidFill>
            </a:endParaRPr>
          </a:p>
          <a:p>
            <a:endParaRPr lang="en-US" dirty="0"/>
          </a:p>
        </p:txBody>
      </p:sp>
      <p:sp>
        <p:nvSpPr>
          <p:cNvPr id="8" name="Text Placeholder 7"/>
          <p:cNvSpPr>
            <a:spLocks noGrp="1"/>
          </p:cNvSpPr>
          <p:nvPr>
            <p:ph type="body" sz="quarter" idx="11"/>
          </p:nvPr>
        </p:nvSpPr>
        <p:spPr/>
        <p:txBody>
          <a:bodyPr/>
          <a:lstStyle/>
          <a:p>
            <a:pPr lvl="0"/>
            <a:r>
              <a:rPr lang="en-US" sz="2800" b="1" dirty="0" smtClean="0">
                <a:solidFill>
                  <a:srgbClr val="0070C0"/>
                </a:solidFill>
              </a:rPr>
              <a:t>Search for “marketplaces” on kff.org</a:t>
            </a:r>
            <a:endParaRPr lang="en-US" dirty="0"/>
          </a:p>
        </p:txBody>
      </p:sp>
      <p:sp>
        <p:nvSpPr>
          <p:cNvPr id="6" name="Title 5"/>
          <p:cNvSpPr>
            <a:spLocks noGrp="1"/>
          </p:cNvSpPr>
          <p:nvPr>
            <p:ph type="title"/>
          </p:nvPr>
        </p:nvSpPr>
        <p:spPr/>
        <p:txBody>
          <a:bodyPr/>
          <a:lstStyle/>
          <a:p>
            <a:r>
              <a:rPr lang="en-US" dirty="0">
                <a:solidFill>
                  <a:schemeClr val="tx1"/>
                </a:solidFill>
              </a:rPr>
              <a:t>EXCHANGES/MARKETPLACES</a:t>
            </a:r>
            <a:endParaRPr lang="en-US" dirty="0"/>
          </a:p>
        </p:txBody>
      </p:sp>
    </p:spTree>
    <p:extLst>
      <p:ext uri="{BB962C8B-B14F-4D97-AF65-F5344CB8AC3E}">
        <p14:creationId xmlns:p14="http://schemas.microsoft.com/office/powerpoint/2010/main" val="2571493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1000" dirty="0"/>
          </a:p>
          <a:p>
            <a:r>
              <a:rPr lang="en-US" sz="2800" dirty="0"/>
              <a:t>Quantifying Tax Credits for People Now Buying Insurance on Their Own </a:t>
            </a:r>
            <a:endParaRPr lang="en-US" sz="2800" dirty="0" smtClean="0"/>
          </a:p>
          <a:p>
            <a:endParaRPr lang="en-US" sz="2800" dirty="0"/>
          </a:p>
          <a:p>
            <a:pPr marL="0" indent="0">
              <a:buNone/>
            </a:pPr>
            <a:endParaRPr lang="en-US" sz="1000" dirty="0"/>
          </a:p>
          <a:p>
            <a:r>
              <a:rPr lang="en-US" sz="2800" dirty="0"/>
              <a:t>Explaining Health Care Reform: Questions About Health Insurance </a:t>
            </a:r>
            <a:r>
              <a:rPr lang="en-US" sz="2800" dirty="0" smtClean="0"/>
              <a:t>Subsidies</a:t>
            </a:r>
          </a:p>
          <a:p>
            <a:endParaRPr lang="en-US" sz="2800" dirty="0" smtClean="0"/>
          </a:p>
          <a:p>
            <a:endParaRPr lang="en-US" sz="1000" dirty="0"/>
          </a:p>
          <a:p>
            <a:r>
              <a:rPr lang="en-US" sz="2800" dirty="0"/>
              <a:t>Why Premiums Will Change for People Who Now Have </a:t>
            </a:r>
            <a:r>
              <a:rPr lang="en-US" sz="2800" dirty="0" err="1"/>
              <a:t>Nongroup</a:t>
            </a:r>
            <a:r>
              <a:rPr lang="en-US" sz="2800" dirty="0"/>
              <a:t> Insurance</a:t>
            </a:r>
          </a:p>
          <a:p>
            <a:endParaRPr lang="en-US" dirty="0"/>
          </a:p>
        </p:txBody>
      </p:sp>
      <p:sp>
        <p:nvSpPr>
          <p:cNvPr id="3" name="Text Placeholder 2"/>
          <p:cNvSpPr>
            <a:spLocks noGrp="1"/>
          </p:cNvSpPr>
          <p:nvPr>
            <p:ph type="body" sz="quarter" idx="11"/>
          </p:nvPr>
        </p:nvSpPr>
        <p:spPr/>
        <p:txBody>
          <a:bodyPr/>
          <a:lstStyle/>
          <a:p>
            <a:r>
              <a:rPr lang="en-US" sz="2800" b="1" dirty="0" smtClean="0">
                <a:solidFill>
                  <a:schemeClr val="accent3"/>
                </a:solidFill>
              </a:rPr>
              <a:t>Search for “tax credit” on kff.org</a:t>
            </a:r>
            <a:endParaRPr lang="en-US" sz="2800" b="1" dirty="0">
              <a:solidFill>
                <a:schemeClr val="accent3"/>
              </a:solidFill>
            </a:endParaRPr>
          </a:p>
        </p:txBody>
      </p:sp>
      <p:sp>
        <p:nvSpPr>
          <p:cNvPr id="4" name="Title 3"/>
          <p:cNvSpPr>
            <a:spLocks noGrp="1"/>
          </p:cNvSpPr>
          <p:nvPr>
            <p:ph type="title"/>
          </p:nvPr>
        </p:nvSpPr>
        <p:spPr/>
        <p:txBody>
          <a:bodyPr/>
          <a:lstStyle/>
          <a:p>
            <a:r>
              <a:rPr lang="en-US" dirty="0">
                <a:solidFill>
                  <a:schemeClr val="tx1"/>
                </a:solidFill>
              </a:rPr>
              <a:t>TAX CREDITS &amp; PREMIUMS</a:t>
            </a:r>
            <a:endParaRPr lang="en-US" dirty="0"/>
          </a:p>
        </p:txBody>
      </p:sp>
    </p:spTree>
    <p:extLst>
      <p:ext uri="{BB962C8B-B14F-4D97-AF65-F5344CB8AC3E}">
        <p14:creationId xmlns:p14="http://schemas.microsoft.com/office/powerpoint/2010/main" val="2114296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lvl="0" indent="0">
              <a:buNone/>
            </a:pPr>
            <a:r>
              <a:rPr lang="en-US" sz="3000" dirty="0">
                <a:solidFill>
                  <a:srgbClr val="000000"/>
                </a:solidFill>
              </a:rPr>
              <a:t>The “Health Insurance Market Reforms” series covers: </a:t>
            </a:r>
          </a:p>
          <a:p>
            <a:pPr marL="0" lvl="0" indent="0">
              <a:buNone/>
            </a:pPr>
            <a:r>
              <a:rPr lang="en-US" sz="1000" dirty="0">
                <a:solidFill>
                  <a:srgbClr val="000000"/>
                </a:solidFill>
              </a:rPr>
              <a:t/>
            </a:r>
            <a:br>
              <a:rPr lang="en-US" sz="1000" dirty="0">
                <a:solidFill>
                  <a:srgbClr val="000000"/>
                </a:solidFill>
              </a:rPr>
            </a:br>
            <a:endParaRPr lang="en-US" sz="1000" dirty="0">
              <a:solidFill>
                <a:srgbClr val="000000"/>
              </a:solidFill>
            </a:endParaRPr>
          </a:p>
          <a:p>
            <a:pPr lvl="3"/>
            <a:r>
              <a:rPr lang="en-US" sz="3000" dirty="0">
                <a:solidFill>
                  <a:srgbClr val="000000"/>
                </a:solidFill>
              </a:rPr>
              <a:t>Pre-Existing Condition Exclusions</a:t>
            </a:r>
          </a:p>
          <a:p>
            <a:pPr lvl="1"/>
            <a:endParaRPr lang="en-US" sz="1000" dirty="0">
              <a:solidFill>
                <a:srgbClr val="000000"/>
              </a:solidFill>
            </a:endParaRPr>
          </a:p>
          <a:p>
            <a:pPr lvl="3"/>
            <a:r>
              <a:rPr lang="en-US" sz="3000" dirty="0">
                <a:solidFill>
                  <a:srgbClr val="000000"/>
                </a:solidFill>
              </a:rPr>
              <a:t>Guaranteed Issue</a:t>
            </a:r>
          </a:p>
          <a:p>
            <a:pPr lvl="1"/>
            <a:endParaRPr lang="en-US" sz="1000" dirty="0">
              <a:solidFill>
                <a:srgbClr val="000000"/>
              </a:solidFill>
            </a:endParaRPr>
          </a:p>
          <a:p>
            <a:pPr lvl="3"/>
            <a:r>
              <a:rPr lang="en-US" sz="3000" dirty="0">
                <a:solidFill>
                  <a:srgbClr val="000000"/>
                </a:solidFill>
              </a:rPr>
              <a:t>Rate Restrictions</a:t>
            </a:r>
          </a:p>
          <a:p>
            <a:pPr lvl="1"/>
            <a:endParaRPr lang="en-US" sz="1000" dirty="0">
              <a:solidFill>
                <a:srgbClr val="FF0000"/>
              </a:solidFill>
            </a:endParaRPr>
          </a:p>
          <a:p>
            <a:pPr lvl="3"/>
            <a:r>
              <a:rPr lang="en-US" sz="3000" dirty="0">
                <a:solidFill>
                  <a:srgbClr val="000000"/>
                </a:solidFill>
              </a:rPr>
              <a:t>Rate Review</a:t>
            </a:r>
          </a:p>
          <a:p>
            <a:endParaRPr lang="en-US" dirty="0"/>
          </a:p>
        </p:txBody>
      </p:sp>
      <p:sp>
        <p:nvSpPr>
          <p:cNvPr id="8" name="Text Placeholder 7"/>
          <p:cNvSpPr>
            <a:spLocks noGrp="1"/>
          </p:cNvSpPr>
          <p:nvPr>
            <p:ph type="body" sz="quarter" idx="11"/>
          </p:nvPr>
        </p:nvSpPr>
        <p:spPr/>
        <p:txBody>
          <a:bodyPr/>
          <a:lstStyle/>
          <a:p>
            <a:pPr lvl="0"/>
            <a:r>
              <a:rPr lang="en-US" sz="2600" b="1" dirty="0">
                <a:solidFill>
                  <a:srgbClr val="0070C0"/>
                </a:solidFill>
              </a:rPr>
              <a:t>Search for “Health Insurance Market Reforms” at kff.org</a:t>
            </a:r>
          </a:p>
          <a:p>
            <a:endParaRPr lang="en-US" dirty="0"/>
          </a:p>
        </p:txBody>
      </p:sp>
      <p:sp>
        <p:nvSpPr>
          <p:cNvPr id="6" name="Title 5"/>
          <p:cNvSpPr>
            <a:spLocks noGrp="1"/>
          </p:cNvSpPr>
          <p:nvPr>
            <p:ph type="title"/>
          </p:nvPr>
        </p:nvSpPr>
        <p:spPr/>
        <p:txBody>
          <a:bodyPr/>
          <a:lstStyle/>
          <a:p>
            <a:r>
              <a:rPr lang="en-US" dirty="0">
                <a:solidFill>
                  <a:schemeClr val="tx1"/>
                </a:solidFill>
              </a:rPr>
              <a:t>INSURANCE MARKET REFORMS</a:t>
            </a:r>
            <a:endParaRPr lang="en-US" dirty="0"/>
          </a:p>
        </p:txBody>
      </p:sp>
    </p:spTree>
    <p:extLst>
      <p:ext uri="{BB962C8B-B14F-4D97-AF65-F5344CB8AC3E}">
        <p14:creationId xmlns:p14="http://schemas.microsoft.com/office/powerpoint/2010/main" val="3277870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lvl="0"/>
            <a:r>
              <a:rPr lang="en-US" sz="2500" dirty="0">
                <a:solidFill>
                  <a:srgbClr val="000000"/>
                </a:solidFill>
              </a:rPr>
              <a:t>Preventive Services Covered by Private Health Plans under the Affordable Care Act</a:t>
            </a:r>
          </a:p>
          <a:p>
            <a:pPr marL="0" lvl="0" indent="0">
              <a:buNone/>
            </a:pPr>
            <a:endParaRPr lang="en-US" sz="2500" dirty="0">
              <a:solidFill>
                <a:srgbClr val="000000"/>
              </a:solidFill>
            </a:endParaRPr>
          </a:p>
          <a:p>
            <a:pPr lvl="0"/>
            <a:r>
              <a:rPr lang="en-US" sz="2500" dirty="0">
                <a:solidFill>
                  <a:srgbClr val="000000"/>
                </a:solidFill>
              </a:rPr>
              <a:t>Quick Take: Essential Health Benefits: What Have States Decided for Their Benchmark?</a:t>
            </a:r>
          </a:p>
          <a:p>
            <a:pPr lvl="0"/>
            <a:endParaRPr lang="en-US" sz="2500" dirty="0">
              <a:solidFill>
                <a:srgbClr val="000000"/>
              </a:solidFill>
            </a:endParaRPr>
          </a:p>
          <a:p>
            <a:pPr lvl="0"/>
            <a:r>
              <a:rPr lang="en-US" sz="2500" dirty="0">
                <a:solidFill>
                  <a:srgbClr val="000000"/>
                </a:solidFill>
              </a:rPr>
              <a:t>The Flip Side of Higher Premiums: Better Coverage</a:t>
            </a:r>
          </a:p>
          <a:p>
            <a:pPr lvl="0"/>
            <a:endParaRPr lang="en-US" sz="2500" dirty="0">
              <a:solidFill>
                <a:srgbClr val="000000"/>
              </a:solidFill>
            </a:endParaRPr>
          </a:p>
          <a:p>
            <a:pPr lvl="0"/>
            <a:r>
              <a:rPr lang="en-US" sz="2500" dirty="0">
                <a:solidFill>
                  <a:srgbClr val="000000"/>
                </a:solidFill>
              </a:rPr>
              <a:t>Health Reform: Implications for Women’s Access to Coverage and Care</a:t>
            </a:r>
          </a:p>
          <a:p>
            <a:endParaRPr lang="en-US" dirty="0"/>
          </a:p>
        </p:txBody>
      </p:sp>
      <p:sp>
        <p:nvSpPr>
          <p:cNvPr id="8" name="Text Placeholder 7"/>
          <p:cNvSpPr>
            <a:spLocks noGrp="1"/>
          </p:cNvSpPr>
          <p:nvPr>
            <p:ph type="body" sz="quarter" idx="11"/>
          </p:nvPr>
        </p:nvSpPr>
        <p:spPr/>
        <p:txBody>
          <a:bodyPr/>
          <a:lstStyle/>
          <a:p>
            <a:pPr lvl="0"/>
            <a:r>
              <a:rPr lang="en-US" sz="2800" b="1" dirty="0" smtClean="0">
                <a:solidFill>
                  <a:srgbClr val="0070C0"/>
                </a:solidFill>
              </a:rPr>
              <a:t>Search for “marketplaces” on kff.org</a:t>
            </a:r>
            <a:endParaRPr lang="en-US" sz="2800" b="1" dirty="0">
              <a:solidFill>
                <a:srgbClr val="0070C0"/>
              </a:solidFill>
            </a:endParaRPr>
          </a:p>
          <a:p>
            <a:endParaRPr lang="en-US" dirty="0"/>
          </a:p>
        </p:txBody>
      </p:sp>
      <p:sp>
        <p:nvSpPr>
          <p:cNvPr id="6" name="Title 5"/>
          <p:cNvSpPr>
            <a:spLocks noGrp="1"/>
          </p:cNvSpPr>
          <p:nvPr>
            <p:ph type="title"/>
          </p:nvPr>
        </p:nvSpPr>
        <p:spPr/>
        <p:txBody>
          <a:bodyPr/>
          <a:lstStyle/>
          <a:p>
            <a:r>
              <a:rPr lang="en-US" dirty="0">
                <a:solidFill>
                  <a:schemeClr val="tx1"/>
                </a:solidFill>
              </a:rPr>
              <a:t>BENEFITS IN THE NEW MARKETPLACES</a:t>
            </a:r>
            <a:endParaRPr lang="en-US" dirty="0"/>
          </a:p>
        </p:txBody>
      </p:sp>
    </p:spTree>
    <p:extLst>
      <p:ext uri="{BB962C8B-B14F-4D97-AF65-F5344CB8AC3E}">
        <p14:creationId xmlns:p14="http://schemas.microsoft.com/office/powerpoint/2010/main" val="726706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bwMode="auto">
          <a:xfrm>
            <a:off x="162823" y="152400"/>
            <a:ext cx="7916030" cy="877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lang="en-US" sz="2800" b="1" i="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rgbClr val="000000"/>
                </a:solidFill>
                <a:effectLst/>
                <a:uLnTx/>
                <a:uFillTx/>
                <a:latin typeface="Calibri" pitchFamily="34" charset="0"/>
                <a:ea typeface="+mj-ea"/>
              </a:rPr>
              <a:t>FEATURE OUR RESOURCES ON YOUR SITE FOR FREE</a:t>
            </a:r>
            <a:endParaRPr kumimoji="0" lang="en-US" sz="2800" b="1" i="0" u="none" strike="noStrike" kern="0" cap="none" spc="0" normalizeH="0" baseline="0" noProof="0" dirty="0">
              <a:ln>
                <a:noFill/>
              </a:ln>
              <a:solidFill>
                <a:srgbClr val="000000"/>
              </a:solidFill>
              <a:effectLst/>
              <a:uLnTx/>
              <a:uFillTx/>
              <a:latin typeface="Calibri" pitchFamily="34" charset="0"/>
              <a:ea typeface="+mj-ea"/>
            </a:endParaRPr>
          </a:p>
        </p:txBody>
      </p:sp>
      <p:sp>
        <p:nvSpPr>
          <p:cNvPr id="3" name="Text Placeholder 2"/>
          <p:cNvSpPr>
            <a:spLocks noGrp="1"/>
          </p:cNvSpPr>
          <p:nvPr>
            <p:ph type="body" sz="quarter" idx="11"/>
          </p:nvPr>
        </p:nvSpPr>
        <p:spPr/>
        <p:txBody>
          <a:bodyPr/>
          <a:lstStyle/>
          <a:p>
            <a:r>
              <a:rPr lang="en-US" sz="2800" b="1" dirty="0" smtClean="0">
                <a:solidFill>
                  <a:schemeClr val="accent4">
                    <a:lumMod val="75000"/>
                  </a:schemeClr>
                </a:solidFill>
              </a:rPr>
              <a:t>kff.org/</a:t>
            </a:r>
            <a:r>
              <a:rPr lang="en-US" sz="2800" b="1" dirty="0" err="1" smtClean="0">
                <a:solidFill>
                  <a:schemeClr val="accent4">
                    <a:lumMod val="75000"/>
                  </a:schemeClr>
                </a:solidFill>
              </a:rPr>
              <a:t>aca</a:t>
            </a:r>
            <a:r>
              <a:rPr lang="en-US" sz="2800" b="1" dirty="0" smtClean="0">
                <a:solidFill>
                  <a:schemeClr val="accent4">
                    <a:lumMod val="75000"/>
                  </a:schemeClr>
                </a:solidFill>
              </a:rPr>
              <a:t>-consumer-resources</a:t>
            </a:r>
            <a:endParaRPr lang="en-US" sz="2800" b="1" dirty="0">
              <a:solidFill>
                <a:schemeClr val="accent4">
                  <a:lumMod val="75000"/>
                </a:schemeClr>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078" t="2148"/>
          <a:stretch/>
        </p:blipFill>
        <p:spPr>
          <a:xfrm>
            <a:off x="762001" y="1468664"/>
            <a:ext cx="3438524" cy="4178972"/>
          </a:xfrm>
          <a:prstGeom prst="rect">
            <a:avLst/>
          </a:prstGeom>
          <a:ln w="3175">
            <a:solidFill>
              <a:srgbClr val="000000"/>
            </a:solidFill>
          </a:ln>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0625" t="1910" r="27708" b="1646"/>
          <a:stretch/>
        </p:blipFill>
        <p:spPr>
          <a:xfrm>
            <a:off x="5159161" y="1446016"/>
            <a:ext cx="3244920" cy="4190734"/>
          </a:xfrm>
          <a:prstGeom prst="rect">
            <a:avLst/>
          </a:prstGeom>
          <a:ln w="3175">
            <a:solidFill>
              <a:srgbClr val="000000"/>
            </a:solidFill>
          </a:ln>
        </p:spPr>
      </p:pic>
      <p:sp>
        <p:nvSpPr>
          <p:cNvPr id="9" name="TextBox 8"/>
          <p:cNvSpPr txBox="1"/>
          <p:nvPr/>
        </p:nvSpPr>
        <p:spPr>
          <a:xfrm>
            <a:off x="457200" y="914400"/>
            <a:ext cx="3429000" cy="646331"/>
          </a:xfrm>
          <a:prstGeom prst="rect">
            <a:avLst/>
          </a:prstGeom>
          <a:solidFill>
            <a:srgbClr val="FF881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cs typeface="Meta Offc Pro"/>
              </a:rPr>
              <a:t>Health Reform </a:t>
            </a:r>
            <a:r>
              <a:rPr kumimoji="0" lang="en-US" sz="1800" b="0" i="0" u="none" strike="noStrike" kern="0" cap="none" spc="0" normalizeH="0" baseline="0" noProof="0" dirty="0" smtClean="0">
                <a:ln>
                  <a:noFill/>
                </a:ln>
                <a:solidFill>
                  <a:srgbClr val="FFFFFF"/>
                </a:solidFill>
                <a:effectLst/>
                <a:uLnTx/>
                <a:uFillTx/>
                <a:cs typeface="Meta Offc Pro"/>
              </a:rPr>
              <a:t>Subsidy Calculator</a:t>
            </a:r>
            <a:endParaRPr kumimoji="0" lang="en-US" sz="1800" b="0" i="0" u="none" strike="noStrike" kern="0" cap="none" spc="0" normalizeH="0" baseline="0" noProof="0" dirty="0" smtClean="0">
              <a:ln>
                <a:noFill/>
              </a:ln>
              <a:solidFill>
                <a:srgbClr val="FFFFFF"/>
              </a:solidFill>
              <a:effectLst/>
              <a:uLnTx/>
              <a:uFillTx/>
              <a:cs typeface="Meta Offc Pro"/>
            </a:endParaRPr>
          </a:p>
        </p:txBody>
      </p:sp>
      <p:sp>
        <p:nvSpPr>
          <p:cNvPr id="10" name="TextBox 9"/>
          <p:cNvSpPr txBox="1"/>
          <p:nvPr/>
        </p:nvSpPr>
        <p:spPr>
          <a:xfrm>
            <a:off x="4800600" y="914400"/>
            <a:ext cx="1691474" cy="646331"/>
          </a:xfrm>
          <a:prstGeom prst="rect">
            <a:avLst/>
          </a:prstGeom>
          <a:solidFill>
            <a:srgbClr val="FF881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cs typeface="Meta Offc Pro"/>
              </a:rPr>
              <a:t>Animated </a:t>
            </a:r>
            <a:r>
              <a:rPr kumimoji="0" lang="en-US" sz="1800" b="0" i="0" u="none" strike="noStrike" kern="0" cap="none" spc="0" normalizeH="0" baseline="0" noProof="0" dirty="0" smtClean="0">
                <a:ln>
                  <a:noFill/>
                </a:ln>
                <a:solidFill>
                  <a:srgbClr val="FFFFFF"/>
                </a:solidFill>
                <a:effectLst/>
                <a:uLnTx/>
                <a:uFillTx/>
                <a:cs typeface="Meta Offc Pro"/>
              </a:rPr>
              <a:t>Video</a:t>
            </a:r>
            <a:endParaRPr kumimoji="0" lang="en-US" sz="1800" b="0" i="0" u="none" strike="noStrike" kern="0" cap="none" spc="0" normalizeH="0" baseline="0" noProof="0" dirty="0" smtClean="0">
              <a:ln>
                <a:noFill/>
              </a:ln>
              <a:solidFill>
                <a:srgbClr val="FFFFFF"/>
              </a:solidFill>
              <a:effectLst/>
              <a:uLnTx/>
              <a:uFillTx/>
              <a:cs typeface="Meta Offc Pro"/>
            </a:endParaRPr>
          </a:p>
        </p:txBody>
      </p:sp>
      <p:sp>
        <p:nvSpPr>
          <p:cNvPr id="11" name="TextBox 10"/>
          <p:cNvSpPr txBox="1"/>
          <p:nvPr/>
        </p:nvSpPr>
        <p:spPr>
          <a:xfrm>
            <a:off x="5617028" y="5483097"/>
            <a:ext cx="2917371" cy="307777"/>
          </a:xfrm>
          <a:prstGeom prst="rect">
            <a:avLst/>
          </a:prstGeom>
          <a:solidFill>
            <a:srgbClr val="B0DDF4"/>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smtClean="0">
                <a:ln>
                  <a:noFill/>
                </a:ln>
                <a:solidFill>
                  <a:srgbClr val="000000"/>
                </a:solidFill>
                <a:effectLst/>
                <a:uLnTx/>
                <a:uFillTx/>
              </a:rPr>
              <a:t>kff.org/</a:t>
            </a:r>
            <a:r>
              <a:rPr kumimoji="0" lang="en-US" sz="1400" b="1" i="0" u="sng" strike="noStrike" kern="0" cap="none" spc="0" normalizeH="0" baseline="0" noProof="0" dirty="0" err="1" smtClean="0">
                <a:ln>
                  <a:noFill/>
                </a:ln>
                <a:solidFill>
                  <a:srgbClr val="000000"/>
                </a:solidFill>
                <a:effectLst/>
                <a:uLnTx/>
                <a:uFillTx/>
              </a:rPr>
              <a:t>youtoons</a:t>
            </a:r>
            <a:r>
              <a:rPr kumimoji="0" lang="en-US" sz="1400" b="1" i="0" u="sng" strike="noStrike" kern="0" cap="none" spc="0" normalizeH="0" baseline="0" noProof="0" dirty="0" smtClean="0">
                <a:ln>
                  <a:noFill/>
                </a:ln>
                <a:solidFill>
                  <a:srgbClr val="000000"/>
                </a:solidFill>
                <a:effectLst/>
                <a:uLnTx/>
                <a:uFillTx/>
              </a:rPr>
              <a:t>-</a:t>
            </a:r>
            <a:r>
              <a:rPr kumimoji="0" lang="en-US" sz="1400" b="1" i="0" u="sng" strike="noStrike" kern="0" cap="none" spc="0" normalizeH="0" baseline="0" noProof="0" dirty="0" err="1" smtClean="0">
                <a:ln>
                  <a:noFill/>
                </a:ln>
                <a:solidFill>
                  <a:srgbClr val="000000"/>
                </a:solidFill>
                <a:effectLst/>
                <a:uLnTx/>
                <a:uFillTx/>
              </a:rPr>
              <a:t>obamacare</a:t>
            </a:r>
            <a:r>
              <a:rPr kumimoji="0" lang="en-US" sz="1400" b="1" i="0" u="sng" strike="noStrike" kern="0" cap="none" spc="0" normalizeH="0" baseline="0" noProof="0" dirty="0" smtClean="0">
                <a:ln>
                  <a:noFill/>
                </a:ln>
                <a:solidFill>
                  <a:srgbClr val="000000"/>
                </a:solidFill>
                <a:effectLst/>
                <a:uLnTx/>
                <a:uFillTx/>
              </a:rPr>
              <a:t>-video</a:t>
            </a:r>
            <a:r>
              <a:rPr kumimoji="0" lang="en-US" sz="1400" b="1" i="0" u="sng" strike="noStrike" kern="0" cap="none" spc="0" normalizeH="0" baseline="0" noProof="0" dirty="0" smtClean="0">
                <a:ln>
                  <a:noFill/>
                </a:ln>
                <a:solidFill>
                  <a:srgbClr val="000000"/>
                </a:solidFill>
                <a:effectLst/>
                <a:uLnTx/>
                <a:uFillTx/>
                <a:latin typeface="Meta Offc Pro"/>
              </a:rPr>
              <a:t> </a:t>
            </a:r>
            <a:endParaRPr kumimoji="0" lang="en-US" sz="1400" b="1" i="0" u="none" strike="noStrike" kern="0" cap="none" spc="0" normalizeH="0" baseline="0" noProof="0" dirty="0" smtClean="0">
              <a:ln>
                <a:noFill/>
              </a:ln>
              <a:solidFill>
                <a:srgbClr val="000000"/>
              </a:solidFill>
              <a:effectLst/>
              <a:uLnTx/>
              <a:uFillTx/>
              <a:cs typeface="Meta Offc Pro"/>
            </a:endParaRPr>
          </a:p>
        </p:txBody>
      </p:sp>
      <p:sp>
        <p:nvSpPr>
          <p:cNvPr id="12" name="TextBox 11"/>
          <p:cNvSpPr txBox="1"/>
          <p:nvPr/>
        </p:nvSpPr>
        <p:spPr>
          <a:xfrm>
            <a:off x="1208314" y="5482861"/>
            <a:ext cx="3124200" cy="307777"/>
          </a:xfrm>
          <a:prstGeom prst="rect">
            <a:avLst/>
          </a:prstGeom>
          <a:solidFill>
            <a:srgbClr val="B0DDF4"/>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smtClean="0">
                <a:ln>
                  <a:noFill/>
                </a:ln>
                <a:solidFill>
                  <a:srgbClr val="000000"/>
                </a:solidFill>
                <a:effectLst/>
                <a:uLnTx/>
                <a:uFillTx/>
              </a:rPr>
              <a:t>kff.org/interactive/subsidy-calculator </a:t>
            </a:r>
            <a:endParaRPr kumimoji="0" lang="en-US" sz="1400" b="1" i="0" u="none" strike="noStrike" kern="0" cap="none" spc="0" normalizeH="0" baseline="0" noProof="0" dirty="0" smtClean="0">
              <a:ln>
                <a:noFill/>
              </a:ln>
              <a:solidFill>
                <a:srgbClr val="FFD204">
                  <a:lumMod val="20000"/>
                  <a:lumOff val="80000"/>
                </a:srgbClr>
              </a:solidFill>
              <a:effectLst/>
              <a:uLnTx/>
              <a:uFillTx/>
              <a:cs typeface="Meta Offc Pro"/>
            </a:endParaRPr>
          </a:p>
        </p:txBody>
      </p:sp>
    </p:spTree>
    <p:extLst>
      <p:ext uri="{BB962C8B-B14F-4D97-AF65-F5344CB8AC3E}">
        <p14:creationId xmlns:p14="http://schemas.microsoft.com/office/powerpoint/2010/main" val="970544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Penny Duckham</a:t>
            </a:r>
            <a:endParaRPr lang="en-US" dirty="0"/>
          </a:p>
        </p:txBody>
      </p:sp>
      <p:sp>
        <p:nvSpPr>
          <p:cNvPr id="5" name="Content Placeholder 4"/>
          <p:cNvSpPr>
            <a:spLocks noGrp="1"/>
          </p:cNvSpPr>
          <p:nvPr>
            <p:ph idx="12"/>
          </p:nvPr>
        </p:nvSpPr>
        <p:spPr>
          <a:xfrm>
            <a:off x="3657600" y="685800"/>
            <a:ext cx="4434840" cy="3810000"/>
          </a:xfrm>
        </p:spPr>
        <p:txBody>
          <a:bodyPr/>
          <a:lstStyle/>
          <a:p>
            <a:pPr marL="0" indent="0">
              <a:buNone/>
            </a:pPr>
            <a:endParaRPr lang="en-US" sz="3000" dirty="0" smtClean="0"/>
          </a:p>
          <a:p>
            <a:pPr marL="0" indent="0">
              <a:buNone/>
            </a:pPr>
            <a:endParaRPr lang="en-US" sz="3000" dirty="0"/>
          </a:p>
          <a:p>
            <a:pPr marL="0" indent="0">
              <a:buNone/>
            </a:pPr>
            <a:r>
              <a:rPr lang="en-US" sz="3000" dirty="0" smtClean="0"/>
              <a:t>Executive Director, Media Fellowships Program</a:t>
            </a:r>
          </a:p>
          <a:p>
            <a:pPr marL="0" indent="0">
              <a:buNone/>
            </a:pPr>
            <a:endParaRPr lang="en-US" sz="3000" dirty="0"/>
          </a:p>
          <a:p>
            <a:pPr marL="0" indent="0">
              <a:buNone/>
            </a:pPr>
            <a:r>
              <a:rPr lang="en-US" sz="3000" dirty="0" smtClean="0"/>
              <a:t>Kaiser Family Foundation</a:t>
            </a:r>
            <a:endParaRPr lang="en-US" sz="3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676400"/>
            <a:ext cx="1628778" cy="2171704"/>
          </a:xfrm>
          <a:prstGeom prst="rect">
            <a:avLst/>
          </a:prstGeom>
        </p:spPr>
      </p:pic>
    </p:spTree>
    <p:extLst>
      <p:ext uri="{BB962C8B-B14F-4D97-AF65-F5344CB8AC3E}">
        <p14:creationId xmlns:p14="http://schemas.microsoft.com/office/powerpoint/2010/main" val="19397419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6200" y="6309360"/>
            <a:ext cx="8321040" cy="548640"/>
          </a:xfrm>
        </p:spPr>
        <p:txBody>
          <a:bodyPr/>
          <a:lstStyle/>
          <a:p>
            <a:pPr lvl="0"/>
            <a:endParaRPr lang="en-US" sz="2800" b="1" dirty="0" smtClean="0">
              <a:solidFill>
                <a:srgbClr val="31A3E3">
                  <a:lumMod val="75000"/>
                </a:srgbClr>
              </a:solidFill>
            </a:endParaRPr>
          </a:p>
          <a:p>
            <a:pPr lvl="0"/>
            <a:r>
              <a:rPr lang="en-US" sz="2800" b="1" dirty="0" smtClean="0">
                <a:solidFill>
                  <a:srgbClr val="31A3E3">
                    <a:lumMod val="75000"/>
                  </a:srgbClr>
                </a:solidFill>
              </a:rPr>
              <a:t>kff.org/</a:t>
            </a:r>
            <a:r>
              <a:rPr lang="en-US" sz="2800" b="1" dirty="0" err="1" smtClean="0">
                <a:solidFill>
                  <a:srgbClr val="31A3E3">
                    <a:lumMod val="75000"/>
                  </a:srgbClr>
                </a:solidFill>
              </a:rPr>
              <a:t>aca</a:t>
            </a:r>
            <a:r>
              <a:rPr lang="en-US" sz="2800" b="1" dirty="0" smtClean="0">
                <a:solidFill>
                  <a:srgbClr val="31A3E3">
                    <a:lumMod val="75000"/>
                  </a:srgbClr>
                </a:solidFill>
              </a:rPr>
              <a:t>-consumer-resources</a:t>
            </a:r>
            <a:endParaRPr lang="en-US" sz="2800" b="1" dirty="0">
              <a:solidFill>
                <a:srgbClr val="31A3E3">
                  <a:lumMod val="75000"/>
                </a:srgbClr>
              </a:solidFill>
            </a:endParaRPr>
          </a:p>
          <a:p>
            <a:endParaRPr lang="en-US" dirty="0"/>
          </a:p>
        </p:txBody>
      </p:sp>
      <p:sp>
        <p:nvSpPr>
          <p:cNvPr id="4" name="Title 3"/>
          <p:cNvSpPr>
            <a:spLocks noGrp="1"/>
          </p:cNvSpPr>
          <p:nvPr>
            <p:ph type="title"/>
          </p:nvPr>
        </p:nvSpPr>
        <p:spPr/>
        <p:txBody>
          <a:bodyPr/>
          <a:lstStyle/>
          <a:p>
            <a:r>
              <a:rPr lang="en-US" dirty="0" smtClean="0"/>
              <a:t>RESOURCES FOR CONSUMERS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43" y="914400"/>
            <a:ext cx="5154557"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38114"/>
          <a:stretch/>
        </p:blipFill>
        <p:spPr bwMode="auto">
          <a:xfrm>
            <a:off x="5410200" y="876300"/>
            <a:ext cx="3524496"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5552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 y="1097280"/>
            <a:ext cx="4785360" cy="5029200"/>
          </a:xfrm>
        </p:spPr>
        <p:txBody>
          <a:bodyPr/>
          <a:lstStyle/>
          <a:p>
            <a:r>
              <a:rPr lang="es-ES" sz="3000" dirty="0"/>
              <a:t>"Los </a:t>
            </a:r>
            <a:r>
              <a:rPr lang="es-ES" sz="3000" dirty="0" err="1"/>
              <a:t>YouToons</a:t>
            </a:r>
            <a:r>
              <a:rPr lang="es-ES" sz="3000" dirty="0"/>
              <a:t> Se Preparan Para </a:t>
            </a:r>
            <a:r>
              <a:rPr lang="es-ES" sz="3000" dirty="0" err="1" smtClean="0"/>
              <a:t>Obamacare</a:t>
            </a:r>
            <a:r>
              <a:rPr lang="es-ES" sz="3000" dirty="0" smtClean="0"/>
              <a:t>“ (Video)</a:t>
            </a:r>
          </a:p>
          <a:p>
            <a:endParaRPr lang="es-ES" dirty="0" smtClean="0"/>
          </a:p>
          <a:p>
            <a:endParaRPr lang="es-ES" dirty="0" smtClean="0"/>
          </a:p>
          <a:p>
            <a:r>
              <a:rPr lang="es-ES" sz="3000" dirty="0" err="1" smtClean="0"/>
              <a:t>Obamacare</a:t>
            </a:r>
            <a:r>
              <a:rPr lang="es-ES" sz="3000" dirty="0" smtClean="0"/>
              <a:t> y Usted</a:t>
            </a:r>
          </a:p>
          <a:p>
            <a:pPr lvl="1"/>
            <a:r>
              <a:rPr lang="es-ES" sz="1400" dirty="0" smtClean="0"/>
              <a:t>Una </a:t>
            </a:r>
            <a:r>
              <a:rPr lang="es-ES" sz="1400" dirty="0"/>
              <a:t>serie de materiales que explican cómo la Ley </a:t>
            </a:r>
            <a:r>
              <a:rPr lang="es-ES" sz="1400" dirty="0" smtClean="0"/>
              <a:t>de Cuidado </a:t>
            </a:r>
            <a:r>
              <a:rPr lang="es-ES" sz="1400" dirty="0"/>
              <a:t>de Salud a Bajo </a:t>
            </a:r>
            <a:r>
              <a:rPr lang="es-ES" sz="1400" dirty="0" smtClean="0"/>
              <a:t>Precio </a:t>
            </a:r>
            <a:r>
              <a:rPr lang="es-ES" sz="1400" dirty="0"/>
              <a:t>afecta </a:t>
            </a:r>
            <a:r>
              <a:rPr lang="es-ES" sz="1400" dirty="0" smtClean="0"/>
              <a:t>a diferentes </a:t>
            </a:r>
            <a:r>
              <a:rPr lang="es-ES" sz="1400" dirty="0"/>
              <a:t>grupos de </a:t>
            </a:r>
            <a:r>
              <a:rPr lang="es-ES" sz="1400" dirty="0" smtClean="0"/>
              <a:t>personas </a:t>
            </a:r>
          </a:p>
          <a:p>
            <a:endParaRPr lang="es-ES" dirty="0" smtClean="0"/>
          </a:p>
          <a:p>
            <a:endParaRPr lang="es-ES" dirty="0" smtClean="0"/>
          </a:p>
          <a:p>
            <a:r>
              <a:rPr lang="es-ES" sz="3000" dirty="0" smtClean="0"/>
              <a:t>Calculadora de subsidios</a:t>
            </a:r>
          </a:p>
          <a:p>
            <a:endParaRPr lang="en-US" sz="3000" dirty="0"/>
          </a:p>
        </p:txBody>
      </p:sp>
      <p:sp>
        <p:nvSpPr>
          <p:cNvPr id="3" name="Text Placeholder 2"/>
          <p:cNvSpPr>
            <a:spLocks noGrp="1"/>
          </p:cNvSpPr>
          <p:nvPr>
            <p:ph type="body" sz="quarter" idx="11"/>
          </p:nvPr>
        </p:nvSpPr>
        <p:spPr/>
        <p:txBody>
          <a:bodyPr/>
          <a:lstStyle/>
          <a:p>
            <a:r>
              <a:rPr lang="en-US" sz="2400" b="1" dirty="0" smtClean="0">
                <a:solidFill>
                  <a:schemeClr val="accent4">
                    <a:lumMod val="75000"/>
                  </a:schemeClr>
                </a:solidFill>
              </a:rPr>
              <a:t>kff.org/</a:t>
            </a:r>
            <a:r>
              <a:rPr lang="en-US" sz="2400" b="1" dirty="0" err="1" smtClean="0">
                <a:solidFill>
                  <a:schemeClr val="accent4">
                    <a:lumMod val="75000"/>
                  </a:schemeClr>
                </a:solidFill>
              </a:rPr>
              <a:t>cuidado</a:t>
            </a:r>
            <a:r>
              <a:rPr lang="en-US" sz="2400" b="1" dirty="0" smtClean="0">
                <a:solidFill>
                  <a:schemeClr val="accent4">
                    <a:lumMod val="75000"/>
                  </a:schemeClr>
                </a:solidFill>
              </a:rPr>
              <a:t>-de-</a:t>
            </a:r>
            <a:r>
              <a:rPr lang="en-US" sz="2400" b="1" dirty="0" err="1" smtClean="0">
                <a:solidFill>
                  <a:schemeClr val="accent4">
                    <a:lumMod val="75000"/>
                  </a:schemeClr>
                </a:solidFill>
              </a:rPr>
              <a:t>salud</a:t>
            </a:r>
            <a:r>
              <a:rPr lang="en-US" sz="2400" b="1" dirty="0" smtClean="0">
                <a:solidFill>
                  <a:schemeClr val="accent4">
                    <a:lumMod val="75000"/>
                  </a:schemeClr>
                </a:solidFill>
              </a:rPr>
              <a:t>-</a:t>
            </a:r>
            <a:r>
              <a:rPr lang="en-US" sz="2400" b="1" dirty="0" err="1" smtClean="0">
                <a:solidFill>
                  <a:schemeClr val="accent4">
                    <a:lumMod val="75000"/>
                  </a:schemeClr>
                </a:solidFill>
              </a:rPr>
              <a:t>recursos</a:t>
            </a:r>
            <a:r>
              <a:rPr lang="en-US" sz="2400" b="1" dirty="0" smtClean="0">
                <a:solidFill>
                  <a:schemeClr val="accent4">
                    <a:lumMod val="75000"/>
                  </a:schemeClr>
                </a:solidFill>
              </a:rPr>
              <a:t>-</a:t>
            </a:r>
            <a:r>
              <a:rPr lang="en-US" sz="2400" b="1" dirty="0" err="1" smtClean="0">
                <a:solidFill>
                  <a:schemeClr val="accent4">
                    <a:lumMod val="75000"/>
                  </a:schemeClr>
                </a:solidFill>
              </a:rPr>
              <a:t>para</a:t>
            </a:r>
            <a:r>
              <a:rPr lang="en-US" sz="2400" b="1" dirty="0" smtClean="0">
                <a:solidFill>
                  <a:schemeClr val="accent4">
                    <a:lumMod val="75000"/>
                  </a:schemeClr>
                </a:solidFill>
              </a:rPr>
              <a:t>-los-</a:t>
            </a:r>
            <a:r>
              <a:rPr lang="en-US" sz="2400" b="1" dirty="0" err="1" smtClean="0">
                <a:solidFill>
                  <a:schemeClr val="accent4">
                    <a:lumMod val="75000"/>
                  </a:schemeClr>
                </a:solidFill>
              </a:rPr>
              <a:t>consumidores</a:t>
            </a:r>
            <a:r>
              <a:rPr lang="en-US" sz="2400" b="1" dirty="0">
                <a:solidFill>
                  <a:schemeClr val="accent4">
                    <a:lumMod val="75000"/>
                  </a:schemeClr>
                </a:solidFill>
              </a:rPr>
              <a:t>/</a:t>
            </a:r>
          </a:p>
        </p:txBody>
      </p:sp>
      <p:sp>
        <p:nvSpPr>
          <p:cNvPr id="4" name="Title 3"/>
          <p:cNvSpPr>
            <a:spLocks noGrp="1"/>
          </p:cNvSpPr>
          <p:nvPr>
            <p:ph type="title"/>
          </p:nvPr>
        </p:nvSpPr>
        <p:spPr/>
        <p:txBody>
          <a:bodyPr/>
          <a:lstStyle/>
          <a:p>
            <a:r>
              <a:rPr lang="en-US" dirty="0">
                <a:solidFill>
                  <a:schemeClr val="tx1"/>
                </a:solidFill>
              </a:rPr>
              <a:t>SPANISH LANGUAGE RESOURCES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3175000"/>
            <a:ext cx="3238500" cy="2159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4206" y="838200"/>
            <a:ext cx="3570194" cy="2192414"/>
          </a:xfrm>
          <a:prstGeom prst="rect">
            <a:avLst/>
          </a:prstGeom>
        </p:spPr>
      </p:pic>
      <p:pic>
        <p:nvPicPr>
          <p:cNvPr id="7"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0" y="4400550"/>
            <a:ext cx="2800350" cy="1866900"/>
          </a:xfrm>
          <a:prstGeom prst="rect">
            <a:avLst/>
          </a:prstGeom>
        </p:spPr>
      </p:pic>
    </p:spTree>
    <p:extLst>
      <p:ext uri="{BB962C8B-B14F-4D97-AF65-F5344CB8AC3E}">
        <p14:creationId xmlns:p14="http://schemas.microsoft.com/office/powerpoint/2010/main" val="1293403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800100" lvl="2" indent="0">
              <a:buNone/>
            </a:pPr>
            <a:endParaRPr lang="en-US" sz="2600" b="1" dirty="0" smtClean="0"/>
          </a:p>
          <a:p>
            <a:pPr marL="800100" lvl="2" indent="0">
              <a:buNone/>
            </a:pPr>
            <a:r>
              <a:rPr lang="en-US" sz="3000" b="1" dirty="0" smtClean="0"/>
              <a:t>Rakesh </a:t>
            </a:r>
            <a:r>
              <a:rPr lang="en-US" sz="3000" b="1" dirty="0"/>
              <a:t>Singh</a:t>
            </a:r>
            <a:r>
              <a:rPr lang="en-US" sz="3000" dirty="0"/>
              <a:t>, </a:t>
            </a:r>
            <a:r>
              <a:rPr lang="en-US" sz="3000" dirty="0" smtClean="0"/>
              <a:t>Vice President </a:t>
            </a:r>
            <a:r>
              <a:rPr lang="en-US" sz="3000" dirty="0"/>
              <a:t>of </a:t>
            </a:r>
            <a:r>
              <a:rPr lang="en-US" sz="3000" dirty="0" smtClean="0"/>
              <a:t>Communications</a:t>
            </a:r>
          </a:p>
          <a:p>
            <a:pPr marL="800100" lvl="2" indent="0">
              <a:buNone/>
            </a:pPr>
            <a:r>
              <a:rPr lang="en-US" sz="2800" dirty="0" smtClean="0"/>
              <a:t>Kaiser </a:t>
            </a:r>
            <a:r>
              <a:rPr lang="en-US" sz="2800" dirty="0"/>
              <a:t>Family </a:t>
            </a:r>
            <a:r>
              <a:rPr lang="en-US" sz="2800" dirty="0" smtClean="0"/>
              <a:t>Foundation | Menlo Park, Calif.</a:t>
            </a:r>
            <a:r>
              <a:rPr lang="en-US" sz="2800" dirty="0"/>
              <a:t/>
            </a:r>
            <a:br>
              <a:rPr lang="en-US" sz="2800" dirty="0"/>
            </a:br>
            <a:r>
              <a:rPr lang="en-US" sz="2800" dirty="0" smtClean="0"/>
              <a:t>Email</a:t>
            </a:r>
            <a:r>
              <a:rPr lang="en-US" sz="2800" dirty="0"/>
              <a:t>: </a:t>
            </a:r>
            <a:r>
              <a:rPr lang="en-US" sz="2800" b="1" dirty="0" smtClean="0">
                <a:solidFill>
                  <a:srgbClr val="0070C0"/>
                </a:solidFill>
              </a:rPr>
              <a:t>RSingh@KFF.org</a:t>
            </a:r>
            <a:endParaRPr lang="en-US" sz="2800" b="1" dirty="0">
              <a:solidFill>
                <a:srgbClr val="0070C0"/>
              </a:solidFill>
            </a:endParaRPr>
          </a:p>
          <a:p>
            <a:endParaRPr lang="en-US" sz="2800" dirty="0"/>
          </a:p>
          <a:p>
            <a:pPr marL="800100" lvl="2" indent="0">
              <a:buNone/>
            </a:pPr>
            <a:r>
              <a:rPr lang="en-US" sz="3000" b="1" dirty="0" smtClean="0"/>
              <a:t>Craig Palosky</a:t>
            </a:r>
            <a:r>
              <a:rPr lang="en-US" sz="3000" dirty="0" smtClean="0"/>
              <a:t>, Director of Communications</a:t>
            </a:r>
            <a:endParaRPr lang="en-US" sz="3000" dirty="0"/>
          </a:p>
          <a:p>
            <a:pPr marL="800100" lvl="2" indent="0">
              <a:buNone/>
            </a:pPr>
            <a:r>
              <a:rPr lang="en-US" sz="2800" dirty="0" smtClean="0"/>
              <a:t>Kaiser Family Foundation| Washington, D.C.</a:t>
            </a:r>
            <a:r>
              <a:rPr lang="en-US" sz="2800" dirty="0"/>
              <a:t/>
            </a:r>
            <a:br>
              <a:rPr lang="en-US" sz="2800" dirty="0"/>
            </a:br>
            <a:r>
              <a:rPr lang="en-US" sz="2800" dirty="0"/>
              <a:t>Email</a:t>
            </a:r>
            <a:r>
              <a:rPr lang="en-US" sz="2800" dirty="0" smtClean="0"/>
              <a:t>: </a:t>
            </a:r>
            <a:r>
              <a:rPr lang="en-US" sz="2800" b="1" dirty="0" smtClean="0">
                <a:solidFill>
                  <a:srgbClr val="0070C0"/>
                </a:solidFill>
              </a:rPr>
              <a:t>CPalosky@KFF.org</a:t>
            </a:r>
          </a:p>
        </p:txBody>
      </p:sp>
      <p:sp>
        <p:nvSpPr>
          <p:cNvPr id="6" name="Title 5"/>
          <p:cNvSpPr>
            <a:spLocks noGrp="1"/>
          </p:cNvSpPr>
          <p:nvPr>
            <p:ph type="title"/>
          </p:nvPr>
        </p:nvSpPr>
        <p:spPr/>
        <p:txBody>
          <a:bodyPr/>
          <a:lstStyle/>
          <a:p>
            <a:r>
              <a:rPr lang="en-US" dirty="0" smtClean="0">
                <a:solidFill>
                  <a:schemeClr val="tx1"/>
                </a:solidFill>
              </a:rPr>
              <a:t>Contact Information</a:t>
            </a:r>
            <a:endParaRPr lang="en-US" dirty="0">
              <a:solidFill>
                <a:schemeClr val="tx1"/>
              </a:solidFill>
            </a:endParaRPr>
          </a:p>
        </p:txBody>
      </p:sp>
    </p:spTree>
    <p:extLst>
      <p:ext uri="{BB962C8B-B14F-4D97-AF65-F5344CB8AC3E}">
        <p14:creationId xmlns:p14="http://schemas.microsoft.com/office/powerpoint/2010/main" val="5560586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a:p>
            <a:pPr marL="0" indent="0">
              <a:buNone/>
            </a:pPr>
            <a:r>
              <a:rPr lang="en-US" sz="2400" b="1" dirty="0" smtClean="0"/>
              <a:t>Facebook</a:t>
            </a:r>
            <a:r>
              <a:rPr lang="en-US" sz="2400" dirty="0" smtClean="0"/>
              <a:t>: 	</a:t>
            </a:r>
            <a:r>
              <a:rPr lang="en-US" sz="2400" b="1" dirty="0" smtClean="0">
                <a:solidFill>
                  <a:srgbClr val="0070C0"/>
                </a:solidFill>
              </a:rPr>
              <a:t>/</a:t>
            </a:r>
            <a:r>
              <a:rPr lang="en-US" sz="2400" b="1" dirty="0" err="1" smtClean="0">
                <a:solidFill>
                  <a:srgbClr val="0070C0"/>
                </a:solidFill>
              </a:rPr>
              <a:t>KaiserFamilyFoundation</a:t>
            </a:r>
            <a:endParaRPr lang="en-US" sz="2400" b="1" dirty="0" smtClean="0">
              <a:solidFill>
                <a:srgbClr val="0070C0"/>
              </a:solidFill>
            </a:endParaRPr>
          </a:p>
          <a:p>
            <a:endParaRPr lang="en-US" sz="2400" dirty="0" smtClean="0"/>
          </a:p>
          <a:p>
            <a:endParaRPr lang="en-US" sz="2400" dirty="0"/>
          </a:p>
          <a:p>
            <a:pPr marL="0" indent="0">
              <a:buNone/>
            </a:pPr>
            <a:r>
              <a:rPr lang="en-US" sz="2400" b="1" dirty="0" smtClean="0"/>
              <a:t>Twitter</a:t>
            </a:r>
            <a:r>
              <a:rPr lang="en-US" sz="2400" dirty="0" smtClean="0"/>
              <a:t>:	</a:t>
            </a:r>
            <a:r>
              <a:rPr lang="en-US" sz="2400" b="1" dirty="0" smtClean="0">
                <a:solidFill>
                  <a:srgbClr val="0070C0"/>
                </a:solidFill>
              </a:rPr>
              <a:t>@</a:t>
            </a:r>
            <a:r>
              <a:rPr lang="en-US" sz="2400" b="1" dirty="0" err="1" smtClean="0">
                <a:solidFill>
                  <a:srgbClr val="0070C0"/>
                </a:solidFill>
              </a:rPr>
              <a:t>KaiserFamFound</a:t>
            </a:r>
            <a:endParaRPr lang="en-US" sz="2400" b="1" dirty="0" smtClean="0">
              <a:solidFill>
                <a:srgbClr val="0070C0"/>
              </a:solidFill>
            </a:endParaRPr>
          </a:p>
          <a:p>
            <a:endParaRPr lang="en-US" sz="2400" dirty="0" smtClean="0"/>
          </a:p>
          <a:p>
            <a:endParaRPr lang="en-US" sz="2400" dirty="0"/>
          </a:p>
          <a:p>
            <a:pPr marL="0" indent="0">
              <a:buNone/>
            </a:pPr>
            <a:r>
              <a:rPr lang="en-US" sz="2400" b="1" dirty="0"/>
              <a:t>LinkedIn</a:t>
            </a:r>
            <a:r>
              <a:rPr lang="en-US" sz="2400" dirty="0" smtClean="0"/>
              <a:t>:	</a:t>
            </a:r>
            <a:r>
              <a:rPr lang="en-US" sz="2400" b="1" dirty="0" smtClean="0">
                <a:solidFill>
                  <a:srgbClr val="0070C0"/>
                </a:solidFill>
              </a:rPr>
              <a:t>/</a:t>
            </a:r>
            <a:r>
              <a:rPr lang="en-US" sz="2400" b="1" dirty="0">
                <a:solidFill>
                  <a:srgbClr val="0070C0"/>
                </a:solidFill>
              </a:rPr>
              <a:t>company/</a:t>
            </a:r>
            <a:r>
              <a:rPr lang="en-US" sz="2400" b="1" dirty="0" err="1">
                <a:solidFill>
                  <a:srgbClr val="0070C0"/>
                </a:solidFill>
              </a:rPr>
              <a:t>kaiser</a:t>
            </a:r>
            <a:r>
              <a:rPr lang="en-US" sz="2400" b="1" dirty="0">
                <a:solidFill>
                  <a:srgbClr val="0070C0"/>
                </a:solidFill>
              </a:rPr>
              <a:t>-family-foundation</a:t>
            </a:r>
            <a:endParaRPr lang="en-US" sz="2400" b="1" dirty="0" smtClean="0">
              <a:solidFill>
                <a:srgbClr val="0070C0"/>
              </a:solidFill>
            </a:endParaRPr>
          </a:p>
          <a:p>
            <a:endParaRPr lang="en-US" sz="2400" dirty="0" smtClean="0"/>
          </a:p>
          <a:p>
            <a:endParaRPr lang="en-US" sz="2400" dirty="0"/>
          </a:p>
          <a:p>
            <a:pPr marL="0" indent="0">
              <a:buNone/>
            </a:pPr>
            <a:r>
              <a:rPr lang="en-US" sz="2400" b="1" dirty="0" smtClean="0"/>
              <a:t>Emails</a:t>
            </a:r>
            <a:r>
              <a:rPr lang="en-US" sz="2400" dirty="0" smtClean="0"/>
              <a:t>:		</a:t>
            </a:r>
            <a:r>
              <a:rPr lang="en-US" sz="2400" b="1" dirty="0" smtClean="0">
                <a:solidFill>
                  <a:srgbClr val="0070C0"/>
                </a:solidFill>
              </a:rPr>
              <a:t>kff.org/email</a:t>
            </a:r>
            <a:endParaRPr lang="en-US" sz="2400" b="1" dirty="0">
              <a:solidFill>
                <a:srgbClr val="0070C0"/>
              </a:solidFill>
            </a:endParaRPr>
          </a:p>
          <a:p>
            <a:endParaRPr lang="en-US" sz="2400" dirty="0"/>
          </a:p>
        </p:txBody>
      </p:sp>
      <p:sp>
        <p:nvSpPr>
          <p:cNvPr id="4" name="Title 3"/>
          <p:cNvSpPr>
            <a:spLocks noGrp="1"/>
          </p:cNvSpPr>
          <p:nvPr>
            <p:ph type="title"/>
          </p:nvPr>
        </p:nvSpPr>
        <p:spPr/>
        <p:txBody>
          <a:bodyPr/>
          <a:lstStyle/>
          <a:p>
            <a:r>
              <a:rPr lang="en-US" dirty="0" smtClean="0"/>
              <a:t>Keep in </a:t>
            </a:r>
            <a:r>
              <a:rPr lang="en-US" dirty="0"/>
              <a:t>t</a:t>
            </a:r>
            <a:r>
              <a:rPr lang="en-US" dirty="0" smtClean="0"/>
              <a:t>ouch with us online</a:t>
            </a:r>
            <a:endParaRPr lang="en-US" dirty="0"/>
          </a:p>
        </p:txBody>
      </p:sp>
    </p:spTree>
    <p:extLst>
      <p:ext uri="{BB962C8B-B14F-4D97-AF65-F5344CB8AC3E}">
        <p14:creationId xmlns:p14="http://schemas.microsoft.com/office/powerpoint/2010/main" val="1337809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lvl="1" indent="0" algn="ctr">
              <a:buNone/>
            </a:pPr>
            <a:r>
              <a:rPr lang="en-US" sz="2500" b="1" dirty="0" smtClean="0">
                <a:solidFill>
                  <a:srgbClr val="0070C0"/>
                </a:solidFill>
              </a:rPr>
              <a:t>kff.org/health-reform/event/webinar-a-year-end-update-on-the-aca-rollout-looking-ahead-to-2014</a:t>
            </a:r>
          </a:p>
          <a:p>
            <a:pPr marL="0" lvl="1" indent="0" algn="ctr">
              <a:buNone/>
            </a:pPr>
            <a:endParaRPr lang="en-US" sz="3000" dirty="0" smtClean="0"/>
          </a:p>
          <a:p>
            <a:r>
              <a:rPr lang="en-US" sz="3000" dirty="0" smtClean="0"/>
              <a:t>The full webinar presentation and PowerPoint slides will be posted by or before tomorrow morning. </a:t>
            </a:r>
          </a:p>
          <a:p>
            <a:endParaRPr lang="en-US" sz="3000" dirty="0" smtClean="0"/>
          </a:p>
          <a:p>
            <a:r>
              <a:rPr lang="en-US" sz="3000" dirty="0"/>
              <a:t>The transcript of today’s webinar will be posted in the coming week. </a:t>
            </a:r>
          </a:p>
          <a:p>
            <a:endParaRPr lang="en-US" sz="3000" dirty="0" smtClean="0"/>
          </a:p>
          <a:p>
            <a:pPr marL="0" indent="0">
              <a:buNone/>
            </a:pPr>
            <a:endParaRPr lang="en-US" sz="3000" dirty="0"/>
          </a:p>
          <a:p>
            <a:endParaRPr lang="en-US" sz="3000" dirty="0"/>
          </a:p>
        </p:txBody>
      </p:sp>
      <p:sp>
        <p:nvSpPr>
          <p:cNvPr id="6" name="Title 5"/>
          <p:cNvSpPr>
            <a:spLocks noGrp="1"/>
          </p:cNvSpPr>
          <p:nvPr>
            <p:ph type="title"/>
          </p:nvPr>
        </p:nvSpPr>
        <p:spPr/>
        <p:txBody>
          <a:bodyPr/>
          <a:lstStyle/>
          <a:p>
            <a:r>
              <a:rPr lang="en-US" dirty="0" smtClean="0">
                <a:solidFill>
                  <a:schemeClr val="tx1"/>
                </a:solidFill>
              </a:rPr>
              <a:t>Today’s Webinar Will Be Archived</a:t>
            </a:r>
            <a:endParaRPr lang="en-US" dirty="0">
              <a:solidFill>
                <a:schemeClr val="tx1"/>
              </a:solidFill>
            </a:endParaRPr>
          </a:p>
        </p:txBody>
      </p:sp>
    </p:spTree>
    <p:extLst>
      <p:ext uri="{BB962C8B-B14F-4D97-AF65-F5344CB8AC3E}">
        <p14:creationId xmlns:p14="http://schemas.microsoft.com/office/powerpoint/2010/main" val="11960718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Jen Tolbert</a:t>
            </a:r>
            <a:endParaRPr lang="en-US" dirty="0"/>
          </a:p>
        </p:txBody>
      </p:sp>
      <p:sp>
        <p:nvSpPr>
          <p:cNvPr id="13" name="Content Placeholder 12"/>
          <p:cNvSpPr>
            <a:spLocks noGrp="1"/>
          </p:cNvSpPr>
          <p:nvPr>
            <p:ph idx="12"/>
          </p:nvPr>
        </p:nvSpPr>
        <p:spPr>
          <a:xfrm>
            <a:off x="3733800" y="304800"/>
            <a:ext cx="4789714" cy="1371600"/>
          </a:xfrm>
        </p:spPr>
        <p:txBody>
          <a:bodyPr/>
          <a:lstStyle/>
          <a:p>
            <a:pPr marL="0" indent="0">
              <a:buNone/>
            </a:pPr>
            <a:endParaRPr lang="en-US" sz="3000" dirty="0" smtClean="0"/>
          </a:p>
          <a:p>
            <a:pPr marL="0" indent="0">
              <a:buNone/>
            </a:pPr>
            <a:endParaRPr lang="en-US" sz="3000" dirty="0"/>
          </a:p>
          <a:p>
            <a:pPr marL="0" indent="0">
              <a:buNone/>
            </a:pPr>
            <a:endParaRPr lang="en-US" sz="3000" dirty="0"/>
          </a:p>
          <a:p>
            <a:pPr marL="0" indent="0">
              <a:buNone/>
            </a:pPr>
            <a:r>
              <a:rPr lang="en-US" sz="3000" dirty="0" smtClean="0"/>
              <a:t>Director, State Health Reform</a:t>
            </a:r>
          </a:p>
          <a:p>
            <a:pPr marL="0" indent="0">
              <a:buNone/>
            </a:pPr>
            <a:endParaRPr lang="en-US" sz="3000" dirty="0"/>
          </a:p>
          <a:p>
            <a:pPr marL="0" indent="0">
              <a:buNone/>
            </a:pPr>
            <a:r>
              <a:rPr lang="en-US" sz="3000" dirty="0" smtClean="0"/>
              <a:t>Kaiser Family Foundation</a:t>
            </a:r>
            <a:endParaRPr lang="en-US" sz="3000" b="1" dirty="0">
              <a:solidFill>
                <a:srgbClr val="0070C0"/>
              </a:solidFill>
            </a:endParaRPr>
          </a:p>
          <a:p>
            <a:endParaRPr lang="en-US" sz="3000" dirty="0"/>
          </a:p>
          <a:p>
            <a:endParaRPr lang="en-US" sz="3000" dirty="0" smtClean="0"/>
          </a:p>
          <a:p>
            <a:endParaRPr lang="en-US" sz="3000"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695724"/>
            <a:ext cx="2762846" cy="2135532"/>
          </a:xfrm>
          <a:prstGeom prst="rect">
            <a:avLst/>
          </a:prstGeom>
        </p:spPr>
      </p:pic>
    </p:spTree>
    <p:extLst>
      <p:ext uri="{BB962C8B-B14F-4D97-AF65-F5344CB8AC3E}">
        <p14:creationId xmlns:p14="http://schemas.microsoft.com/office/powerpoint/2010/main" val="3338929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ext Placeholder 142"/>
          <p:cNvSpPr>
            <a:spLocks noGrp="1"/>
          </p:cNvSpPr>
          <p:nvPr>
            <p:ph type="body" sz="quarter" idx="11"/>
          </p:nvPr>
        </p:nvSpPr>
        <p:spPr/>
        <p:txBody>
          <a:bodyPr/>
          <a:lstStyle/>
          <a:p>
            <a:r>
              <a:rPr lang="en-US" sz="1100" dirty="0" smtClean="0"/>
              <a:t>SOURCE: </a:t>
            </a:r>
            <a:r>
              <a:rPr lang="en-US" sz="1100" dirty="0"/>
              <a:t>State Decisions on Health Insurance Marketplaces and the Medicaid Expansion, as of </a:t>
            </a:r>
            <a:r>
              <a:rPr lang="en-US" sz="1100" dirty="0" smtClean="0"/>
              <a:t>November 22,</a:t>
            </a:r>
            <a:r>
              <a:rPr lang="en-US" sz="1100" dirty="0"/>
              <a:t> </a:t>
            </a:r>
            <a:r>
              <a:rPr lang="en-US" sz="1100" dirty="0" smtClean="0"/>
              <a:t>2013, KFF State Health Facts, </a:t>
            </a:r>
            <a:endParaRPr lang="en-US" sz="1100" dirty="0"/>
          </a:p>
          <a:p>
            <a:r>
              <a:rPr lang="en-US" sz="1100" dirty="0" smtClean="0">
                <a:hlinkClick r:id="rId3"/>
              </a:rPr>
              <a:t>http</a:t>
            </a:r>
            <a:r>
              <a:rPr lang="en-US" sz="1100" dirty="0">
                <a:hlinkClick r:id="rId3"/>
              </a:rPr>
              <a:t>://www.kff.org/health-reform/state-indicator/state-decisions-for-creating-health-insurance-exchanges-and-expanding-medicaid/#</a:t>
            </a:r>
            <a:endParaRPr lang="en-US" sz="1100" dirty="0"/>
          </a:p>
        </p:txBody>
      </p:sp>
      <p:sp>
        <p:nvSpPr>
          <p:cNvPr id="3" name="Title 2"/>
          <p:cNvSpPr>
            <a:spLocks noGrp="1"/>
          </p:cNvSpPr>
          <p:nvPr>
            <p:ph type="title"/>
          </p:nvPr>
        </p:nvSpPr>
        <p:spPr/>
        <p:txBody>
          <a:bodyPr/>
          <a:lstStyle/>
          <a:p>
            <a:r>
              <a:rPr lang="en-US" dirty="0" smtClean="0"/>
              <a:t>State Decisions for Establishing Health Insurance Marketplaces and Expanding Medicaid</a:t>
            </a:r>
            <a:endParaRPr lang="en-US" dirty="0"/>
          </a:p>
        </p:txBody>
      </p:sp>
      <p:grpSp>
        <p:nvGrpSpPr>
          <p:cNvPr id="4" name="Group 3"/>
          <p:cNvGrpSpPr/>
          <p:nvPr/>
        </p:nvGrpSpPr>
        <p:grpSpPr>
          <a:xfrm>
            <a:off x="65920" y="1519535"/>
            <a:ext cx="8400216" cy="3975099"/>
            <a:chOff x="205621" y="973956"/>
            <a:chExt cx="8530392" cy="3975099"/>
          </a:xfrm>
        </p:grpSpPr>
        <p:sp>
          <p:nvSpPr>
            <p:cNvPr id="5" name="Shape - Wyoming"/>
            <p:cNvSpPr>
              <a:spLocks noChangeAspect="1"/>
            </p:cNvSpPr>
            <p:nvPr/>
          </p:nvSpPr>
          <p:spPr bwMode="auto">
            <a:xfrm>
              <a:off x="2787648" y="1847081"/>
              <a:ext cx="896939" cy="720725"/>
            </a:xfrm>
            <a:custGeom>
              <a:avLst/>
              <a:gdLst>
                <a:gd name="T0" fmla="*/ 2147483647 w 567"/>
                <a:gd name="T1" fmla="*/ 0 h 463"/>
                <a:gd name="T2" fmla="*/ 2147483647 w 567"/>
                <a:gd name="T3" fmla="*/ 2147483647 h 463"/>
                <a:gd name="T4" fmla="*/ 0 w 567"/>
                <a:gd name="T5" fmla="*/ 2147483647 h 463"/>
                <a:gd name="T6" fmla="*/ 2147483647 w 567"/>
                <a:gd name="T7" fmla="*/ 2147483647 h 463"/>
                <a:gd name="T8" fmla="*/ 2147483647 w 567"/>
                <a:gd name="T9" fmla="*/ 2147483647 h 463"/>
                <a:gd name="T10" fmla="*/ 2147483647 w 567"/>
                <a:gd name="T11" fmla="*/ 2147483647 h 463"/>
                <a:gd name="T12" fmla="*/ 2147483647 w 567"/>
                <a:gd name="T13" fmla="*/ 0 h 463"/>
                <a:gd name="T14" fmla="*/ 0 60000 65536"/>
                <a:gd name="T15" fmla="*/ 0 60000 65536"/>
                <a:gd name="T16" fmla="*/ 0 60000 65536"/>
                <a:gd name="T17" fmla="*/ 0 60000 65536"/>
                <a:gd name="T18" fmla="*/ 0 60000 65536"/>
                <a:gd name="T19" fmla="*/ 0 60000 65536"/>
                <a:gd name="T20" fmla="*/ 0 60000 65536"/>
                <a:gd name="T21" fmla="*/ 0 w 567"/>
                <a:gd name="T22" fmla="*/ 0 h 463"/>
                <a:gd name="T23" fmla="*/ 567 w 567"/>
                <a:gd name="T24" fmla="*/ 463 h 4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 h="463">
                  <a:moveTo>
                    <a:pt x="55" y="0"/>
                  </a:moveTo>
                  <a:lnTo>
                    <a:pt x="35" y="172"/>
                  </a:lnTo>
                  <a:lnTo>
                    <a:pt x="0" y="420"/>
                  </a:lnTo>
                  <a:lnTo>
                    <a:pt x="164" y="433"/>
                  </a:lnTo>
                  <a:lnTo>
                    <a:pt x="547" y="463"/>
                  </a:lnTo>
                  <a:lnTo>
                    <a:pt x="567" y="47"/>
                  </a:lnTo>
                  <a:lnTo>
                    <a:pt x="55" y="0"/>
                  </a:lnTo>
                  <a:close/>
                </a:path>
              </a:pathLst>
            </a:custGeom>
            <a:solidFill>
              <a:schemeClr val="tx2"/>
            </a:solidFill>
            <a:ln w="19050">
              <a:solidFill>
                <a:schemeClr val="tx1"/>
              </a:solidFill>
              <a:prstDash val="solid"/>
              <a:round/>
              <a:headEnd/>
              <a:tailEnd/>
            </a:ln>
          </p:spPr>
          <p:txBody>
            <a:bodyPr/>
            <a:lstStyle/>
            <a:p>
              <a:endParaRPr lang="en-US" sz="1200" b="1">
                <a:latin typeface="+mj-lt"/>
              </a:endParaRPr>
            </a:p>
          </p:txBody>
        </p:sp>
        <p:sp>
          <p:nvSpPr>
            <p:cNvPr id="6" name="Shape - Wisconsin"/>
            <p:cNvSpPr>
              <a:spLocks noChangeAspect="1"/>
            </p:cNvSpPr>
            <p:nvPr/>
          </p:nvSpPr>
          <p:spPr bwMode="auto">
            <a:xfrm>
              <a:off x="4975223" y="1535931"/>
              <a:ext cx="654051" cy="752475"/>
            </a:xfrm>
            <a:custGeom>
              <a:avLst/>
              <a:gdLst>
                <a:gd name="T0" fmla="*/ 30 w 415"/>
                <a:gd name="T1" fmla="*/ 33 h 484"/>
                <a:gd name="T2" fmla="*/ 61 w 415"/>
                <a:gd name="T3" fmla="*/ 28 h 484"/>
                <a:gd name="T4" fmla="*/ 90 w 415"/>
                <a:gd name="T5" fmla="*/ 28 h 484"/>
                <a:gd name="T6" fmla="*/ 107 w 415"/>
                <a:gd name="T7" fmla="*/ 0 h 484"/>
                <a:gd name="T8" fmla="*/ 121 w 415"/>
                <a:gd name="T9" fmla="*/ 36 h 484"/>
                <a:gd name="T10" fmla="*/ 166 w 415"/>
                <a:gd name="T11" fmla="*/ 36 h 484"/>
                <a:gd name="T12" fmla="*/ 189 w 415"/>
                <a:gd name="T13" fmla="*/ 68 h 484"/>
                <a:gd name="T14" fmla="*/ 236 w 415"/>
                <a:gd name="T15" fmla="*/ 59 h 484"/>
                <a:gd name="T16" fmla="*/ 267 w 415"/>
                <a:gd name="T17" fmla="*/ 80 h 484"/>
                <a:gd name="T18" fmla="*/ 325 w 415"/>
                <a:gd name="T19" fmla="*/ 95 h 484"/>
                <a:gd name="T20" fmla="*/ 336 w 415"/>
                <a:gd name="T21" fmla="*/ 121 h 484"/>
                <a:gd name="T22" fmla="*/ 365 w 415"/>
                <a:gd name="T23" fmla="*/ 122 h 484"/>
                <a:gd name="T24" fmla="*/ 356 w 415"/>
                <a:gd name="T25" fmla="*/ 147 h 484"/>
                <a:gd name="T26" fmla="*/ 367 w 415"/>
                <a:gd name="T27" fmla="*/ 176 h 484"/>
                <a:gd name="T28" fmla="*/ 347 w 415"/>
                <a:gd name="T29" fmla="*/ 211 h 484"/>
                <a:gd name="T30" fmla="*/ 361 w 415"/>
                <a:gd name="T31" fmla="*/ 219 h 484"/>
                <a:gd name="T32" fmla="*/ 394 w 415"/>
                <a:gd name="T33" fmla="*/ 180 h 484"/>
                <a:gd name="T34" fmla="*/ 392 w 415"/>
                <a:gd name="T35" fmla="*/ 167 h 484"/>
                <a:gd name="T36" fmla="*/ 406 w 415"/>
                <a:gd name="T37" fmla="*/ 161 h 484"/>
                <a:gd name="T38" fmla="*/ 415 w 415"/>
                <a:gd name="T39" fmla="*/ 180 h 484"/>
                <a:gd name="T40" fmla="*/ 389 w 415"/>
                <a:gd name="T41" fmla="*/ 207 h 484"/>
                <a:gd name="T42" fmla="*/ 379 w 415"/>
                <a:gd name="T43" fmla="*/ 268 h 484"/>
                <a:gd name="T44" fmla="*/ 379 w 415"/>
                <a:gd name="T45" fmla="*/ 371 h 484"/>
                <a:gd name="T46" fmla="*/ 394 w 415"/>
                <a:gd name="T47" fmla="*/ 389 h 484"/>
                <a:gd name="T48" fmla="*/ 388 w 415"/>
                <a:gd name="T49" fmla="*/ 453 h 484"/>
                <a:gd name="T50" fmla="*/ 191 w 415"/>
                <a:gd name="T51" fmla="*/ 484 h 484"/>
                <a:gd name="T52" fmla="*/ 142 w 415"/>
                <a:gd name="T53" fmla="*/ 454 h 484"/>
                <a:gd name="T54" fmla="*/ 152 w 415"/>
                <a:gd name="T55" fmla="*/ 416 h 484"/>
                <a:gd name="T56" fmla="*/ 128 w 415"/>
                <a:gd name="T57" fmla="*/ 374 h 484"/>
                <a:gd name="T58" fmla="*/ 107 w 415"/>
                <a:gd name="T59" fmla="*/ 322 h 484"/>
                <a:gd name="T60" fmla="*/ 52 w 415"/>
                <a:gd name="T61" fmla="*/ 270 h 484"/>
                <a:gd name="T62" fmla="*/ 18 w 415"/>
                <a:gd name="T63" fmla="*/ 270 h 484"/>
                <a:gd name="T64" fmla="*/ 18 w 415"/>
                <a:gd name="T65" fmla="*/ 198 h 484"/>
                <a:gd name="T66" fmla="*/ 0 w 415"/>
                <a:gd name="T67" fmla="*/ 171 h 484"/>
                <a:gd name="T68" fmla="*/ 39 w 415"/>
                <a:gd name="T69" fmla="*/ 130 h 484"/>
                <a:gd name="T70" fmla="*/ 30 w 415"/>
                <a:gd name="T71" fmla="*/ 33 h 4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5"/>
                <a:gd name="T109" fmla="*/ 0 h 484"/>
                <a:gd name="T110" fmla="*/ 415 w 415"/>
                <a:gd name="T111" fmla="*/ 484 h 4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5" h="484">
                  <a:moveTo>
                    <a:pt x="30" y="33"/>
                  </a:moveTo>
                  <a:lnTo>
                    <a:pt x="61" y="28"/>
                  </a:lnTo>
                  <a:lnTo>
                    <a:pt x="90" y="28"/>
                  </a:lnTo>
                  <a:lnTo>
                    <a:pt x="107" y="0"/>
                  </a:lnTo>
                  <a:lnTo>
                    <a:pt x="121" y="36"/>
                  </a:lnTo>
                  <a:lnTo>
                    <a:pt x="166" y="36"/>
                  </a:lnTo>
                  <a:lnTo>
                    <a:pt x="189" y="68"/>
                  </a:lnTo>
                  <a:lnTo>
                    <a:pt x="236" y="59"/>
                  </a:lnTo>
                  <a:lnTo>
                    <a:pt x="267" y="80"/>
                  </a:lnTo>
                  <a:lnTo>
                    <a:pt x="325" y="95"/>
                  </a:lnTo>
                  <a:lnTo>
                    <a:pt x="336" y="121"/>
                  </a:lnTo>
                  <a:lnTo>
                    <a:pt x="365" y="122"/>
                  </a:lnTo>
                  <a:lnTo>
                    <a:pt x="356" y="147"/>
                  </a:lnTo>
                  <a:lnTo>
                    <a:pt x="367" y="176"/>
                  </a:lnTo>
                  <a:lnTo>
                    <a:pt x="347" y="211"/>
                  </a:lnTo>
                  <a:lnTo>
                    <a:pt x="361" y="219"/>
                  </a:lnTo>
                  <a:lnTo>
                    <a:pt x="394" y="180"/>
                  </a:lnTo>
                  <a:lnTo>
                    <a:pt x="392" y="167"/>
                  </a:lnTo>
                  <a:lnTo>
                    <a:pt x="406" y="161"/>
                  </a:lnTo>
                  <a:lnTo>
                    <a:pt x="415" y="180"/>
                  </a:lnTo>
                  <a:lnTo>
                    <a:pt x="389" y="207"/>
                  </a:lnTo>
                  <a:lnTo>
                    <a:pt x="379" y="268"/>
                  </a:lnTo>
                  <a:lnTo>
                    <a:pt x="379" y="371"/>
                  </a:lnTo>
                  <a:lnTo>
                    <a:pt x="394" y="389"/>
                  </a:lnTo>
                  <a:lnTo>
                    <a:pt x="388" y="453"/>
                  </a:lnTo>
                  <a:lnTo>
                    <a:pt x="191" y="484"/>
                  </a:lnTo>
                  <a:lnTo>
                    <a:pt x="142" y="454"/>
                  </a:lnTo>
                  <a:lnTo>
                    <a:pt x="152" y="416"/>
                  </a:lnTo>
                  <a:lnTo>
                    <a:pt x="128" y="374"/>
                  </a:lnTo>
                  <a:lnTo>
                    <a:pt x="107" y="322"/>
                  </a:lnTo>
                  <a:lnTo>
                    <a:pt x="52" y="270"/>
                  </a:lnTo>
                  <a:lnTo>
                    <a:pt x="18" y="270"/>
                  </a:lnTo>
                  <a:lnTo>
                    <a:pt x="18" y="198"/>
                  </a:lnTo>
                  <a:lnTo>
                    <a:pt x="0" y="171"/>
                  </a:lnTo>
                  <a:lnTo>
                    <a:pt x="39" y="130"/>
                  </a:lnTo>
                  <a:lnTo>
                    <a:pt x="30" y="33"/>
                  </a:lnTo>
                  <a:close/>
                </a:path>
              </a:pathLst>
            </a:custGeom>
            <a:solidFill>
              <a:schemeClr val="tx2"/>
            </a:solidFill>
            <a:ln w="19050">
              <a:solidFill>
                <a:schemeClr val="tx1"/>
              </a:solidFill>
              <a:prstDash val="solid"/>
              <a:round/>
              <a:headEnd/>
              <a:tailEnd/>
            </a:ln>
          </p:spPr>
          <p:txBody>
            <a:bodyPr/>
            <a:lstStyle/>
            <a:p>
              <a:pPr>
                <a:defRPr/>
              </a:pPr>
              <a:endParaRPr lang="en-US" sz="1200" b="1">
                <a:solidFill>
                  <a:schemeClr val="accent6"/>
                </a:solidFill>
                <a:latin typeface="+mj-lt"/>
              </a:endParaRPr>
            </a:p>
          </p:txBody>
        </p:sp>
        <p:sp>
          <p:nvSpPr>
            <p:cNvPr id="7" name="Shape - West Virginia"/>
            <p:cNvSpPr>
              <a:spLocks noChangeAspect="1"/>
            </p:cNvSpPr>
            <p:nvPr/>
          </p:nvSpPr>
          <p:spPr bwMode="auto">
            <a:xfrm>
              <a:off x="6345237" y="2388418"/>
              <a:ext cx="550863" cy="566738"/>
            </a:xfrm>
            <a:custGeom>
              <a:avLst/>
              <a:gdLst>
                <a:gd name="T0" fmla="*/ 2147483647 w 349"/>
                <a:gd name="T1" fmla="*/ 2147483647 h 365"/>
                <a:gd name="T2" fmla="*/ 2147483647 w 349"/>
                <a:gd name="T3" fmla="*/ 2147483647 h 365"/>
                <a:gd name="T4" fmla="*/ 0 w 349"/>
                <a:gd name="T5" fmla="*/ 2147483647 h 365"/>
                <a:gd name="T6" fmla="*/ 2147483647 w 349"/>
                <a:gd name="T7" fmla="*/ 2147483647 h 365"/>
                <a:gd name="T8" fmla="*/ 2147483647 w 349"/>
                <a:gd name="T9" fmla="*/ 2147483647 h 365"/>
                <a:gd name="T10" fmla="*/ 2147483647 w 349"/>
                <a:gd name="T11" fmla="*/ 2147483647 h 365"/>
                <a:gd name="T12" fmla="*/ 2147483647 w 349"/>
                <a:gd name="T13" fmla="*/ 2147483647 h 365"/>
                <a:gd name="T14" fmla="*/ 2147483647 w 349"/>
                <a:gd name="T15" fmla="*/ 2147483647 h 365"/>
                <a:gd name="T16" fmla="*/ 2147483647 w 349"/>
                <a:gd name="T17" fmla="*/ 2147483647 h 365"/>
                <a:gd name="T18" fmla="*/ 2147483647 w 349"/>
                <a:gd name="T19" fmla="*/ 2147483647 h 365"/>
                <a:gd name="T20" fmla="*/ 2147483647 w 349"/>
                <a:gd name="T21" fmla="*/ 2147483647 h 365"/>
                <a:gd name="T22" fmla="*/ 2147483647 w 349"/>
                <a:gd name="T23" fmla="*/ 2147483647 h 365"/>
                <a:gd name="T24" fmla="*/ 2147483647 w 349"/>
                <a:gd name="T25" fmla="*/ 2147483647 h 365"/>
                <a:gd name="T26" fmla="*/ 2147483647 w 349"/>
                <a:gd name="T27" fmla="*/ 2147483647 h 365"/>
                <a:gd name="T28" fmla="*/ 2147483647 w 349"/>
                <a:gd name="T29" fmla="*/ 2147483647 h 365"/>
                <a:gd name="T30" fmla="*/ 2147483647 w 349"/>
                <a:gd name="T31" fmla="*/ 2147483647 h 365"/>
                <a:gd name="T32" fmla="*/ 2147483647 w 349"/>
                <a:gd name="T33" fmla="*/ 0 h 365"/>
                <a:gd name="T34" fmla="*/ 2147483647 w 349"/>
                <a:gd name="T35" fmla="*/ 2147483647 h 365"/>
                <a:gd name="T36" fmla="*/ 2147483647 w 349"/>
                <a:gd name="T37" fmla="*/ 2147483647 h 365"/>
                <a:gd name="T38" fmla="*/ 2147483647 w 349"/>
                <a:gd name="T39" fmla="*/ 2147483647 h 365"/>
                <a:gd name="T40" fmla="*/ 2147483647 w 349"/>
                <a:gd name="T41" fmla="*/ 2147483647 h 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9"/>
                <a:gd name="T64" fmla="*/ 0 h 365"/>
                <a:gd name="T65" fmla="*/ 349 w 349"/>
                <a:gd name="T66" fmla="*/ 365 h 3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9" h="365">
                  <a:moveTo>
                    <a:pt x="35" y="191"/>
                  </a:moveTo>
                  <a:lnTo>
                    <a:pt x="9" y="184"/>
                  </a:lnTo>
                  <a:lnTo>
                    <a:pt x="0" y="242"/>
                  </a:lnTo>
                  <a:lnTo>
                    <a:pt x="9" y="303"/>
                  </a:lnTo>
                  <a:lnTo>
                    <a:pt x="59" y="344"/>
                  </a:lnTo>
                  <a:lnTo>
                    <a:pt x="71" y="365"/>
                  </a:lnTo>
                  <a:lnTo>
                    <a:pt x="135" y="344"/>
                  </a:lnTo>
                  <a:lnTo>
                    <a:pt x="211" y="295"/>
                  </a:lnTo>
                  <a:lnTo>
                    <a:pt x="234" y="188"/>
                  </a:lnTo>
                  <a:lnTo>
                    <a:pt x="283" y="160"/>
                  </a:lnTo>
                  <a:lnTo>
                    <a:pt x="310" y="94"/>
                  </a:lnTo>
                  <a:lnTo>
                    <a:pt x="349" y="76"/>
                  </a:lnTo>
                  <a:lnTo>
                    <a:pt x="298" y="67"/>
                  </a:lnTo>
                  <a:lnTo>
                    <a:pt x="210" y="115"/>
                  </a:lnTo>
                  <a:lnTo>
                    <a:pt x="196" y="69"/>
                  </a:lnTo>
                  <a:lnTo>
                    <a:pt x="120" y="73"/>
                  </a:lnTo>
                  <a:lnTo>
                    <a:pt x="103" y="0"/>
                  </a:lnTo>
                  <a:lnTo>
                    <a:pt x="83" y="20"/>
                  </a:lnTo>
                  <a:lnTo>
                    <a:pt x="89" y="124"/>
                  </a:lnTo>
                  <a:lnTo>
                    <a:pt x="55" y="133"/>
                  </a:lnTo>
                  <a:lnTo>
                    <a:pt x="35" y="191"/>
                  </a:lnTo>
                  <a:close/>
                </a:path>
              </a:pathLst>
            </a:custGeom>
            <a:solidFill>
              <a:schemeClr val="accent6"/>
            </a:solidFill>
            <a:ln w="19050">
              <a:solidFill>
                <a:schemeClr val="tx1"/>
              </a:solidFill>
              <a:prstDash val="solid"/>
              <a:round/>
              <a:headEnd/>
              <a:tailEnd/>
            </a:ln>
          </p:spPr>
          <p:txBody>
            <a:bodyPr/>
            <a:lstStyle/>
            <a:p>
              <a:endParaRPr lang="en-US" sz="1200" b="1">
                <a:latin typeface="+mj-lt"/>
              </a:endParaRPr>
            </a:p>
          </p:txBody>
        </p:sp>
        <p:sp>
          <p:nvSpPr>
            <p:cNvPr id="8" name="Shape - Washington"/>
            <p:cNvSpPr>
              <a:spLocks noChangeAspect="1"/>
            </p:cNvSpPr>
            <p:nvPr/>
          </p:nvSpPr>
          <p:spPr bwMode="auto">
            <a:xfrm>
              <a:off x="1463675" y="996181"/>
              <a:ext cx="835025" cy="603250"/>
            </a:xfrm>
            <a:custGeom>
              <a:avLst/>
              <a:gdLst>
                <a:gd name="T0" fmla="*/ 2147483647 w 530"/>
                <a:gd name="T1" fmla="*/ 0 h 389"/>
                <a:gd name="T2" fmla="*/ 2147483647 w 530"/>
                <a:gd name="T3" fmla="*/ 2147483647 h 389"/>
                <a:gd name="T4" fmla="*/ 2147483647 w 530"/>
                <a:gd name="T5" fmla="*/ 2147483647 h 389"/>
                <a:gd name="T6" fmla="*/ 2147483647 w 530"/>
                <a:gd name="T7" fmla="*/ 2147483647 h 389"/>
                <a:gd name="T8" fmla="*/ 2147483647 w 530"/>
                <a:gd name="T9" fmla="*/ 2147483647 h 389"/>
                <a:gd name="T10" fmla="*/ 2147483647 w 530"/>
                <a:gd name="T11" fmla="*/ 2147483647 h 389"/>
                <a:gd name="T12" fmla="*/ 2147483647 w 530"/>
                <a:gd name="T13" fmla="*/ 2147483647 h 389"/>
                <a:gd name="T14" fmla="*/ 2147483647 w 530"/>
                <a:gd name="T15" fmla="*/ 2147483647 h 389"/>
                <a:gd name="T16" fmla="*/ 2147483647 w 530"/>
                <a:gd name="T17" fmla="*/ 2147483647 h 389"/>
                <a:gd name="T18" fmla="*/ 2147483647 w 530"/>
                <a:gd name="T19" fmla="*/ 2147483647 h 389"/>
                <a:gd name="T20" fmla="*/ 2147483647 w 530"/>
                <a:gd name="T21" fmla="*/ 2147483647 h 389"/>
                <a:gd name="T22" fmla="*/ 2147483647 w 530"/>
                <a:gd name="T23" fmla="*/ 2147483647 h 389"/>
                <a:gd name="T24" fmla="*/ 2147483647 w 530"/>
                <a:gd name="T25" fmla="*/ 2147483647 h 389"/>
                <a:gd name="T26" fmla="*/ 2147483647 w 530"/>
                <a:gd name="T27" fmla="*/ 2147483647 h 389"/>
                <a:gd name="T28" fmla="*/ 2147483647 w 530"/>
                <a:gd name="T29" fmla="*/ 2147483647 h 389"/>
                <a:gd name="T30" fmla="*/ 2147483647 w 530"/>
                <a:gd name="T31" fmla="*/ 2147483647 h 389"/>
                <a:gd name="T32" fmla="*/ 2147483647 w 530"/>
                <a:gd name="T33" fmla="*/ 2147483647 h 389"/>
                <a:gd name="T34" fmla="*/ 2147483647 w 530"/>
                <a:gd name="T35" fmla="*/ 2147483647 h 389"/>
                <a:gd name="T36" fmla="*/ 2147483647 w 530"/>
                <a:gd name="T37" fmla="*/ 2147483647 h 389"/>
                <a:gd name="T38" fmla="*/ 2147483647 w 530"/>
                <a:gd name="T39" fmla="*/ 2147483647 h 389"/>
                <a:gd name="T40" fmla="*/ 0 w 530"/>
                <a:gd name="T41" fmla="*/ 2147483647 h 389"/>
                <a:gd name="T42" fmla="*/ 2147483647 w 530"/>
                <a:gd name="T43" fmla="*/ 2147483647 h 389"/>
                <a:gd name="T44" fmla="*/ 2147483647 w 530"/>
                <a:gd name="T45" fmla="*/ 2147483647 h 389"/>
                <a:gd name="T46" fmla="*/ 2147483647 w 530"/>
                <a:gd name="T47" fmla="*/ 2147483647 h 389"/>
                <a:gd name="T48" fmla="*/ 2147483647 w 530"/>
                <a:gd name="T49" fmla="*/ 2147483647 h 389"/>
                <a:gd name="T50" fmla="*/ 2147483647 w 530"/>
                <a:gd name="T51" fmla="*/ 2147483647 h 389"/>
                <a:gd name="T52" fmla="*/ 2147483647 w 530"/>
                <a:gd name="T53" fmla="*/ 2147483647 h 389"/>
                <a:gd name="T54" fmla="*/ 2147483647 w 530"/>
                <a:gd name="T55" fmla="*/ 2147483647 h 389"/>
                <a:gd name="T56" fmla="*/ 2147483647 w 530"/>
                <a:gd name="T57" fmla="*/ 2147483647 h 389"/>
                <a:gd name="T58" fmla="*/ 2147483647 w 530"/>
                <a:gd name="T59" fmla="*/ 2147483647 h 389"/>
                <a:gd name="T60" fmla="*/ 2147483647 w 530"/>
                <a:gd name="T61" fmla="*/ 2147483647 h 389"/>
                <a:gd name="T62" fmla="*/ 2147483647 w 530"/>
                <a:gd name="T63" fmla="*/ 2147483647 h 389"/>
                <a:gd name="T64" fmla="*/ 2147483647 w 530"/>
                <a:gd name="T65" fmla="*/ 2147483647 h 389"/>
                <a:gd name="T66" fmla="*/ 2147483647 w 530"/>
                <a:gd name="T67" fmla="*/ 2147483647 h 389"/>
                <a:gd name="T68" fmla="*/ 2147483647 w 530"/>
                <a:gd name="T69" fmla="*/ 2147483647 h 389"/>
                <a:gd name="T70" fmla="*/ 2147483647 w 530"/>
                <a:gd name="T71" fmla="*/ 2147483647 h 389"/>
                <a:gd name="T72" fmla="*/ 2147483647 w 530"/>
                <a:gd name="T73" fmla="*/ 2147483647 h 389"/>
                <a:gd name="T74" fmla="*/ 2147483647 w 530"/>
                <a:gd name="T75" fmla="*/ 0 h 3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0"/>
                <a:gd name="T115" fmla="*/ 0 h 389"/>
                <a:gd name="T116" fmla="*/ 530 w 530"/>
                <a:gd name="T117" fmla="*/ 389 h 3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0" h="389">
                  <a:moveTo>
                    <a:pt x="134" y="0"/>
                  </a:moveTo>
                  <a:lnTo>
                    <a:pt x="243" y="30"/>
                  </a:lnTo>
                  <a:lnTo>
                    <a:pt x="326" y="49"/>
                  </a:lnTo>
                  <a:lnTo>
                    <a:pt x="366" y="58"/>
                  </a:lnTo>
                  <a:lnTo>
                    <a:pt x="408" y="64"/>
                  </a:lnTo>
                  <a:lnTo>
                    <a:pt x="463" y="74"/>
                  </a:lnTo>
                  <a:lnTo>
                    <a:pt x="530" y="86"/>
                  </a:lnTo>
                  <a:lnTo>
                    <a:pt x="487" y="389"/>
                  </a:lnTo>
                  <a:lnTo>
                    <a:pt x="281" y="345"/>
                  </a:lnTo>
                  <a:lnTo>
                    <a:pt x="253" y="365"/>
                  </a:lnTo>
                  <a:lnTo>
                    <a:pt x="216" y="335"/>
                  </a:lnTo>
                  <a:lnTo>
                    <a:pt x="183" y="365"/>
                  </a:lnTo>
                  <a:lnTo>
                    <a:pt x="153" y="339"/>
                  </a:lnTo>
                  <a:lnTo>
                    <a:pt x="68" y="335"/>
                  </a:lnTo>
                  <a:lnTo>
                    <a:pt x="80" y="286"/>
                  </a:lnTo>
                  <a:lnTo>
                    <a:pt x="19" y="281"/>
                  </a:lnTo>
                  <a:lnTo>
                    <a:pt x="13" y="253"/>
                  </a:lnTo>
                  <a:lnTo>
                    <a:pt x="25" y="223"/>
                  </a:lnTo>
                  <a:lnTo>
                    <a:pt x="10" y="196"/>
                  </a:lnTo>
                  <a:lnTo>
                    <a:pt x="11" y="120"/>
                  </a:lnTo>
                  <a:lnTo>
                    <a:pt x="0" y="62"/>
                  </a:lnTo>
                  <a:lnTo>
                    <a:pt x="7" y="40"/>
                  </a:lnTo>
                  <a:lnTo>
                    <a:pt x="34" y="49"/>
                  </a:lnTo>
                  <a:lnTo>
                    <a:pt x="62" y="83"/>
                  </a:lnTo>
                  <a:lnTo>
                    <a:pt x="114" y="91"/>
                  </a:lnTo>
                  <a:lnTo>
                    <a:pt x="128" y="119"/>
                  </a:lnTo>
                  <a:lnTo>
                    <a:pt x="102" y="119"/>
                  </a:lnTo>
                  <a:lnTo>
                    <a:pt x="99" y="143"/>
                  </a:lnTo>
                  <a:lnTo>
                    <a:pt x="114" y="146"/>
                  </a:lnTo>
                  <a:lnTo>
                    <a:pt x="120" y="170"/>
                  </a:lnTo>
                  <a:lnTo>
                    <a:pt x="89" y="187"/>
                  </a:lnTo>
                  <a:lnTo>
                    <a:pt x="89" y="204"/>
                  </a:lnTo>
                  <a:lnTo>
                    <a:pt x="125" y="204"/>
                  </a:lnTo>
                  <a:lnTo>
                    <a:pt x="134" y="162"/>
                  </a:lnTo>
                  <a:lnTo>
                    <a:pt x="161" y="137"/>
                  </a:lnTo>
                  <a:lnTo>
                    <a:pt x="128" y="71"/>
                  </a:lnTo>
                  <a:lnTo>
                    <a:pt x="149" y="50"/>
                  </a:lnTo>
                  <a:lnTo>
                    <a:pt x="134" y="0"/>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grpSp>
          <p:nvGrpSpPr>
            <p:cNvPr id="9" name="Shape - Virginia"/>
            <p:cNvGrpSpPr>
              <a:grpSpLocks/>
            </p:cNvGrpSpPr>
            <p:nvPr/>
          </p:nvGrpSpPr>
          <p:grpSpPr bwMode="auto">
            <a:xfrm>
              <a:off x="6276972" y="2507480"/>
              <a:ext cx="1009651" cy="596900"/>
              <a:chOff x="3911" y="1540"/>
              <a:chExt cx="636" cy="376"/>
            </a:xfrm>
            <a:solidFill>
              <a:srgbClr val="0072C0"/>
            </a:solidFill>
          </p:grpSpPr>
          <p:sp>
            <p:nvSpPr>
              <p:cNvPr id="129" name="Freeform 65"/>
              <p:cNvSpPr>
                <a:spLocks noChangeAspect="1"/>
              </p:cNvSpPr>
              <p:nvPr/>
            </p:nvSpPr>
            <p:spPr bwMode="auto">
              <a:xfrm>
                <a:off x="3911" y="1540"/>
                <a:ext cx="613" cy="376"/>
              </a:xfrm>
              <a:custGeom>
                <a:avLst/>
                <a:gdLst>
                  <a:gd name="T0" fmla="*/ 102 w 616"/>
                  <a:gd name="T1" fmla="*/ 253 h 383"/>
                  <a:gd name="T2" fmla="*/ 84 w 616"/>
                  <a:gd name="T3" fmla="*/ 290 h 383"/>
                  <a:gd name="T4" fmla="*/ 59 w 616"/>
                  <a:gd name="T5" fmla="*/ 300 h 383"/>
                  <a:gd name="T6" fmla="*/ 57 w 616"/>
                  <a:gd name="T7" fmla="*/ 325 h 383"/>
                  <a:gd name="T8" fmla="*/ 3 w 616"/>
                  <a:gd name="T9" fmla="*/ 343 h 383"/>
                  <a:gd name="T10" fmla="*/ 0 w 616"/>
                  <a:gd name="T11" fmla="*/ 362 h 383"/>
                  <a:gd name="T12" fmla="*/ 144 w 616"/>
                  <a:gd name="T13" fmla="*/ 339 h 383"/>
                  <a:gd name="T14" fmla="*/ 406 w 616"/>
                  <a:gd name="T15" fmla="*/ 287 h 383"/>
                  <a:gd name="T16" fmla="*/ 607 w 616"/>
                  <a:gd name="T17" fmla="*/ 240 h 383"/>
                  <a:gd name="T18" fmla="*/ 607 w 616"/>
                  <a:gd name="T19" fmla="*/ 203 h 383"/>
                  <a:gd name="T20" fmla="*/ 585 w 616"/>
                  <a:gd name="T21" fmla="*/ 191 h 383"/>
                  <a:gd name="T22" fmla="*/ 567 w 616"/>
                  <a:gd name="T23" fmla="*/ 210 h 383"/>
                  <a:gd name="T24" fmla="*/ 556 w 616"/>
                  <a:gd name="T25" fmla="*/ 161 h 383"/>
                  <a:gd name="T26" fmla="*/ 567 w 616"/>
                  <a:gd name="T27" fmla="*/ 118 h 383"/>
                  <a:gd name="T28" fmla="*/ 494 w 616"/>
                  <a:gd name="T29" fmla="*/ 84 h 383"/>
                  <a:gd name="T30" fmla="*/ 442 w 616"/>
                  <a:gd name="T31" fmla="*/ 93 h 383"/>
                  <a:gd name="T32" fmla="*/ 440 w 616"/>
                  <a:gd name="T33" fmla="*/ 27 h 383"/>
                  <a:gd name="T34" fmla="*/ 387 w 616"/>
                  <a:gd name="T35" fmla="*/ 0 h 383"/>
                  <a:gd name="T36" fmla="*/ 346 w 616"/>
                  <a:gd name="T37" fmla="*/ 17 h 383"/>
                  <a:gd name="T38" fmla="*/ 319 w 616"/>
                  <a:gd name="T39" fmla="*/ 80 h 383"/>
                  <a:gd name="T40" fmla="*/ 275 w 616"/>
                  <a:gd name="T41" fmla="*/ 105 h 383"/>
                  <a:gd name="T42" fmla="*/ 255 w 616"/>
                  <a:gd name="T43" fmla="*/ 204 h 383"/>
                  <a:gd name="T44" fmla="*/ 178 w 616"/>
                  <a:gd name="T45" fmla="*/ 253 h 383"/>
                  <a:gd name="T46" fmla="*/ 115 w 616"/>
                  <a:gd name="T47" fmla="*/ 274 h 383"/>
                  <a:gd name="T48" fmla="*/ 102 w 616"/>
                  <a:gd name="T49" fmla="*/ 253 h 3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6"/>
                  <a:gd name="T76" fmla="*/ 0 h 383"/>
                  <a:gd name="T77" fmla="*/ 616 w 616"/>
                  <a:gd name="T78" fmla="*/ 383 h 3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6" h="383">
                    <a:moveTo>
                      <a:pt x="102" y="268"/>
                    </a:moveTo>
                    <a:lnTo>
                      <a:pt x="84" y="307"/>
                    </a:lnTo>
                    <a:lnTo>
                      <a:pt x="59" y="318"/>
                    </a:lnTo>
                    <a:lnTo>
                      <a:pt x="57" y="343"/>
                    </a:lnTo>
                    <a:lnTo>
                      <a:pt x="3" y="362"/>
                    </a:lnTo>
                    <a:lnTo>
                      <a:pt x="0" y="383"/>
                    </a:lnTo>
                    <a:lnTo>
                      <a:pt x="147" y="358"/>
                    </a:lnTo>
                    <a:lnTo>
                      <a:pt x="412" y="303"/>
                    </a:lnTo>
                    <a:lnTo>
                      <a:pt x="616" y="254"/>
                    </a:lnTo>
                    <a:lnTo>
                      <a:pt x="616" y="215"/>
                    </a:lnTo>
                    <a:lnTo>
                      <a:pt x="594" y="203"/>
                    </a:lnTo>
                    <a:lnTo>
                      <a:pt x="576" y="222"/>
                    </a:lnTo>
                    <a:lnTo>
                      <a:pt x="565" y="170"/>
                    </a:lnTo>
                    <a:lnTo>
                      <a:pt x="576" y="124"/>
                    </a:lnTo>
                    <a:lnTo>
                      <a:pt x="500" y="90"/>
                    </a:lnTo>
                    <a:lnTo>
                      <a:pt x="448" y="99"/>
                    </a:lnTo>
                    <a:lnTo>
                      <a:pt x="446" y="27"/>
                    </a:lnTo>
                    <a:lnTo>
                      <a:pt x="393" y="0"/>
                    </a:lnTo>
                    <a:lnTo>
                      <a:pt x="352" y="17"/>
                    </a:lnTo>
                    <a:lnTo>
                      <a:pt x="325" y="84"/>
                    </a:lnTo>
                    <a:lnTo>
                      <a:pt x="278" y="111"/>
                    </a:lnTo>
                    <a:lnTo>
                      <a:pt x="258" y="216"/>
                    </a:lnTo>
                    <a:lnTo>
                      <a:pt x="181" y="268"/>
                    </a:lnTo>
                    <a:lnTo>
                      <a:pt x="118" y="289"/>
                    </a:lnTo>
                    <a:lnTo>
                      <a:pt x="102" y="268"/>
                    </a:lnTo>
                    <a:close/>
                  </a:path>
                </a:pathLst>
              </a:custGeom>
              <a:solidFill>
                <a:schemeClr val="tx2"/>
              </a:solidFill>
              <a:ln w="19050">
                <a:solidFill>
                  <a:schemeClr val="tx1"/>
                </a:solidFill>
                <a:prstDash val="solid"/>
                <a:round/>
                <a:headEnd/>
                <a:tailEnd/>
              </a:ln>
            </p:spPr>
            <p:txBody>
              <a:bodyPr/>
              <a:lstStyle/>
              <a:p>
                <a:endParaRPr lang="en-US" sz="1200" b="1">
                  <a:latin typeface="+mj-lt"/>
                </a:endParaRPr>
              </a:p>
            </p:txBody>
          </p:sp>
          <p:sp>
            <p:nvSpPr>
              <p:cNvPr id="130" name="Freeform 66"/>
              <p:cNvSpPr>
                <a:spLocks noChangeAspect="1"/>
              </p:cNvSpPr>
              <p:nvPr/>
            </p:nvSpPr>
            <p:spPr bwMode="auto">
              <a:xfrm>
                <a:off x="4506" y="1634"/>
                <a:ext cx="41" cy="69"/>
              </a:xfrm>
              <a:custGeom>
                <a:avLst/>
                <a:gdLst>
                  <a:gd name="T0" fmla="*/ 0 w 42"/>
                  <a:gd name="T1" fmla="*/ 6 h 71"/>
                  <a:gd name="T2" fmla="*/ 39 w 42"/>
                  <a:gd name="T3" fmla="*/ 0 h 71"/>
                  <a:gd name="T4" fmla="*/ 18 w 42"/>
                  <a:gd name="T5" fmla="*/ 65 h 71"/>
                  <a:gd name="T6" fmla="*/ 2 w 42"/>
                  <a:gd name="T7" fmla="*/ 64 h 71"/>
                  <a:gd name="T8" fmla="*/ 0 w 42"/>
                  <a:gd name="T9" fmla="*/ 6 h 71"/>
                  <a:gd name="T10" fmla="*/ 0 60000 65536"/>
                  <a:gd name="T11" fmla="*/ 0 60000 65536"/>
                  <a:gd name="T12" fmla="*/ 0 60000 65536"/>
                  <a:gd name="T13" fmla="*/ 0 60000 65536"/>
                  <a:gd name="T14" fmla="*/ 0 60000 65536"/>
                  <a:gd name="T15" fmla="*/ 0 w 42"/>
                  <a:gd name="T16" fmla="*/ 0 h 71"/>
                  <a:gd name="T17" fmla="*/ 42 w 42"/>
                  <a:gd name="T18" fmla="*/ 71 h 71"/>
                </a:gdLst>
                <a:ahLst/>
                <a:cxnLst>
                  <a:cxn ang="T10">
                    <a:pos x="T0" y="T1"/>
                  </a:cxn>
                  <a:cxn ang="T11">
                    <a:pos x="T2" y="T3"/>
                  </a:cxn>
                  <a:cxn ang="T12">
                    <a:pos x="T4" y="T5"/>
                  </a:cxn>
                  <a:cxn ang="T13">
                    <a:pos x="T6" y="T7"/>
                  </a:cxn>
                  <a:cxn ang="T14">
                    <a:pos x="T8" y="T9"/>
                  </a:cxn>
                </a:cxnLst>
                <a:rect l="T15" t="T16" r="T17" b="T18"/>
                <a:pathLst>
                  <a:path w="42" h="71">
                    <a:moveTo>
                      <a:pt x="0" y="6"/>
                    </a:moveTo>
                    <a:lnTo>
                      <a:pt x="42" y="0"/>
                    </a:lnTo>
                    <a:lnTo>
                      <a:pt x="18" y="71"/>
                    </a:lnTo>
                    <a:lnTo>
                      <a:pt x="2" y="70"/>
                    </a:lnTo>
                    <a:lnTo>
                      <a:pt x="0" y="6"/>
                    </a:lnTo>
                    <a:close/>
                  </a:path>
                </a:pathLst>
              </a:custGeom>
              <a:solidFill>
                <a:schemeClr val="tx2"/>
              </a:solidFill>
              <a:ln w="19050">
                <a:solidFill>
                  <a:schemeClr val="tx1"/>
                </a:solidFill>
                <a:prstDash val="solid"/>
                <a:round/>
                <a:headEnd/>
                <a:tailEnd/>
              </a:ln>
            </p:spPr>
            <p:txBody>
              <a:bodyPr/>
              <a:lstStyle/>
              <a:p>
                <a:endParaRPr lang="en-US" sz="1200" b="1">
                  <a:latin typeface="+mj-lt"/>
                </a:endParaRPr>
              </a:p>
            </p:txBody>
          </p:sp>
        </p:grpSp>
        <p:sp>
          <p:nvSpPr>
            <p:cNvPr id="10" name="Shape - Vermont"/>
            <p:cNvSpPr>
              <a:spLocks noChangeAspect="1"/>
            </p:cNvSpPr>
            <p:nvPr/>
          </p:nvSpPr>
          <p:spPr bwMode="auto">
            <a:xfrm>
              <a:off x="7172325" y="1442268"/>
              <a:ext cx="220663" cy="401638"/>
            </a:xfrm>
            <a:custGeom>
              <a:avLst/>
              <a:gdLst>
                <a:gd name="T0" fmla="*/ 0 w 139"/>
                <a:gd name="T1" fmla="*/ 2147483647 h 257"/>
                <a:gd name="T2" fmla="*/ 2147483647 w 139"/>
                <a:gd name="T3" fmla="*/ 0 h 257"/>
                <a:gd name="T4" fmla="*/ 2147483647 w 139"/>
                <a:gd name="T5" fmla="*/ 2147483647 h 257"/>
                <a:gd name="T6" fmla="*/ 2147483647 w 139"/>
                <a:gd name="T7" fmla="*/ 2147483647 h 257"/>
                <a:gd name="T8" fmla="*/ 2147483647 w 139"/>
                <a:gd name="T9" fmla="*/ 2147483647 h 257"/>
                <a:gd name="T10" fmla="*/ 2147483647 w 139"/>
                <a:gd name="T11" fmla="*/ 2147483647 h 257"/>
                <a:gd name="T12" fmla="*/ 2147483647 w 139"/>
                <a:gd name="T13" fmla="*/ 2147483647 h 257"/>
                <a:gd name="T14" fmla="*/ 2147483647 w 139"/>
                <a:gd name="T15" fmla="*/ 2147483647 h 257"/>
                <a:gd name="T16" fmla="*/ 2147483647 w 139"/>
                <a:gd name="T17" fmla="*/ 2147483647 h 257"/>
                <a:gd name="T18" fmla="*/ 0 w 139"/>
                <a:gd name="T19" fmla="*/ 2147483647 h 2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
                <a:gd name="T31" fmla="*/ 0 h 257"/>
                <a:gd name="T32" fmla="*/ 139 w 139"/>
                <a:gd name="T33" fmla="*/ 257 h 2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 h="257">
                  <a:moveTo>
                    <a:pt x="0" y="27"/>
                  </a:moveTo>
                  <a:lnTo>
                    <a:pt x="102" y="0"/>
                  </a:lnTo>
                  <a:lnTo>
                    <a:pt x="139" y="70"/>
                  </a:lnTo>
                  <a:lnTo>
                    <a:pt x="120" y="88"/>
                  </a:lnTo>
                  <a:lnTo>
                    <a:pt x="127" y="243"/>
                  </a:lnTo>
                  <a:lnTo>
                    <a:pt x="69" y="257"/>
                  </a:lnTo>
                  <a:lnTo>
                    <a:pt x="41" y="193"/>
                  </a:lnTo>
                  <a:lnTo>
                    <a:pt x="39" y="117"/>
                  </a:lnTo>
                  <a:lnTo>
                    <a:pt x="14" y="94"/>
                  </a:lnTo>
                  <a:lnTo>
                    <a:pt x="0" y="27"/>
                  </a:lnTo>
                  <a:close/>
                </a:path>
              </a:pathLst>
            </a:custGeom>
            <a:solidFill>
              <a:schemeClr val="accent2"/>
            </a:solidFill>
            <a:ln w="19050">
              <a:solidFill>
                <a:schemeClr val="tx1"/>
              </a:solidFill>
              <a:prstDash val="solid"/>
              <a:round/>
              <a:headEnd/>
              <a:tailEnd/>
            </a:ln>
          </p:spPr>
          <p:txBody>
            <a:bodyPr/>
            <a:lstStyle/>
            <a:p>
              <a:endParaRPr lang="en-US" sz="1200" b="1">
                <a:solidFill>
                  <a:schemeClr val="accent6"/>
                </a:solidFill>
                <a:latin typeface="+mj-lt"/>
              </a:endParaRPr>
            </a:p>
          </p:txBody>
        </p:sp>
        <p:sp>
          <p:nvSpPr>
            <p:cNvPr id="11" name="Shape - Utah"/>
            <p:cNvSpPr>
              <a:spLocks noChangeAspect="1"/>
            </p:cNvSpPr>
            <p:nvPr/>
          </p:nvSpPr>
          <p:spPr bwMode="auto">
            <a:xfrm>
              <a:off x="2351088" y="2280468"/>
              <a:ext cx="693737" cy="885825"/>
            </a:xfrm>
            <a:custGeom>
              <a:avLst/>
              <a:gdLst>
                <a:gd name="T0" fmla="*/ 2147483647 w 441"/>
                <a:gd name="T1" fmla="*/ 0 h 569"/>
                <a:gd name="T2" fmla="*/ 2147483647 w 441"/>
                <a:gd name="T3" fmla="*/ 2147483647 h 569"/>
                <a:gd name="T4" fmla="*/ 2147483647 w 441"/>
                <a:gd name="T5" fmla="*/ 2147483647 h 569"/>
                <a:gd name="T6" fmla="*/ 2147483647 w 441"/>
                <a:gd name="T7" fmla="*/ 2147483647 h 569"/>
                <a:gd name="T8" fmla="*/ 2147483647 w 441"/>
                <a:gd name="T9" fmla="*/ 2147483647 h 569"/>
                <a:gd name="T10" fmla="*/ 0 w 441"/>
                <a:gd name="T11" fmla="*/ 2147483647 h 569"/>
                <a:gd name="T12" fmla="*/ 2147483647 w 441"/>
                <a:gd name="T13" fmla="*/ 2147483647 h 569"/>
                <a:gd name="T14" fmla="*/ 2147483647 w 441"/>
                <a:gd name="T15" fmla="*/ 0 h 569"/>
                <a:gd name="T16" fmla="*/ 0 60000 65536"/>
                <a:gd name="T17" fmla="*/ 0 60000 65536"/>
                <a:gd name="T18" fmla="*/ 0 60000 65536"/>
                <a:gd name="T19" fmla="*/ 0 60000 65536"/>
                <a:gd name="T20" fmla="*/ 0 60000 65536"/>
                <a:gd name="T21" fmla="*/ 0 60000 65536"/>
                <a:gd name="T22" fmla="*/ 0 60000 65536"/>
                <a:gd name="T23" fmla="*/ 0 60000 65536"/>
                <a:gd name="T24" fmla="*/ 0 w 441"/>
                <a:gd name="T25" fmla="*/ 0 h 569"/>
                <a:gd name="T26" fmla="*/ 441 w 441"/>
                <a:gd name="T27" fmla="*/ 569 h 5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1" h="569">
                  <a:moveTo>
                    <a:pt x="82" y="0"/>
                  </a:moveTo>
                  <a:lnTo>
                    <a:pt x="298" y="30"/>
                  </a:lnTo>
                  <a:lnTo>
                    <a:pt x="283" y="139"/>
                  </a:lnTo>
                  <a:lnTo>
                    <a:pt x="441" y="154"/>
                  </a:lnTo>
                  <a:lnTo>
                    <a:pt x="398" y="569"/>
                  </a:lnTo>
                  <a:lnTo>
                    <a:pt x="0" y="526"/>
                  </a:lnTo>
                  <a:lnTo>
                    <a:pt x="40" y="261"/>
                  </a:lnTo>
                  <a:lnTo>
                    <a:pt x="82" y="0"/>
                  </a:lnTo>
                  <a:close/>
                </a:path>
              </a:pathLst>
            </a:custGeom>
            <a:solidFill>
              <a:schemeClr val="tx2"/>
            </a:solidFill>
            <a:ln w="19050">
              <a:solidFill>
                <a:schemeClr val="tx1"/>
              </a:solidFill>
              <a:prstDash val="solid"/>
              <a:round/>
              <a:headEnd/>
              <a:tailEnd/>
            </a:ln>
          </p:spPr>
          <p:txBody>
            <a:bodyPr/>
            <a:lstStyle/>
            <a:p>
              <a:endParaRPr lang="en-US" sz="1200" b="1">
                <a:latin typeface="+mj-lt"/>
              </a:endParaRPr>
            </a:p>
          </p:txBody>
        </p:sp>
        <p:sp>
          <p:nvSpPr>
            <p:cNvPr id="12" name="Shape - Texas"/>
            <p:cNvSpPr>
              <a:spLocks noChangeAspect="1"/>
            </p:cNvSpPr>
            <p:nvPr/>
          </p:nvSpPr>
          <p:spPr bwMode="auto">
            <a:xfrm>
              <a:off x="3225798" y="3286942"/>
              <a:ext cx="1816100" cy="1662113"/>
            </a:xfrm>
            <a:custGeom>
              <a:avLst/>
              <a:gdLst>
                <a:gd name="T0" fmla="*/ 2147483647 w 1152"/>
                <a:gd name="T1" fmla="*/ 0 h 1067"/>
                <a:gd name="T2" fmla="*/ 2147483647 w 1152"/>
                <a:gd name="T3" fmla="*/ 2147483647 h 1067"/>
                <a:gd name="T4" fmla="*/ 2147483647 w 1152"/>
                <a:gd name="T5" fmla="*/ 2147483647 h 1067"/>
                <a:gd name="T6" fmla="*/ 2147483647 w 1152"/>
                <a:gd name="T7" fmla="*/ 2147483647 h 1067"/>
                <a:gd name="T8" fmla="*/ 2147483647 w 1152"/>
                <a:gd name="T9" fmla="*/ 2147483647 h 1067"/>
                <a:gd name="T10" fmla="*/ 2147483647 w 1152"/>
                <a:gd name="T11" fmla="*/ 2147483647 h 1067"/>
                <a:gd name="T12" fmla="*/ 2147483647 w 1152"/>
                <a:gd name="T13" fmla="*/ 2147483647 h 1067"/>
                <a:gd name="T14" fmla="*/ 2147483647 w 1152"/>
                <a:gd name="T15" fmla="*/ 2147483647 h 1067"/>
                <a:gd name="T16" fmla="*/ 2147483647 w 1152"/>
                <a:gd name="T17" fmla="*/ 2147483647 h 1067"/>
                <a:gd name="T18" fmla="*/ 2147483647 w 1152"/>
                <a:gd name="T19" fmla="*/ 2147483647 h 1067"/>
                <a:gd name="T20" fmla="*/ 2147483647 w 1152"/>
                <a:gd name="T21" fmla="*/ 2147483647 h 1067"/>
                <a:gd name="T22" fmla="*/ 2147483647 w 1152"/>
                <a:gd name="T23" fmla="*/ 2147483647 h 1067"/>
                <a:gd name="T24" fmla="*/ 2147483647 w 1152"/>
                <a:gd name="T25" fmla="*/ 2147483647 h 1067"/>
                <a:gd name="T26" fmla="*/ 2147483647 w 1152"/>
                <a:gd name="T27" fmla="*/ 2147483647 h 1067"/>
                <a:gd name="T28" fmla="*/ 2147483647 w 1152"/>
                <a:gd name="T29" fmla="*/ 2147483647 h 1067"/>
                <a:gd name="T30" fmla="*/ 2147483647 w 1152"/>
                <a:gd name="T31" fmla="*/ 2147483647 h 1067"/>
                <a:gd name="T32" fmla="*/ 2147483647 w 1152"/>
                <a:gd name="T33" fmla="*/ 2147483647 h 1067"/>
                <a:gd name="T34" fmla="*/ 2147483647 w 1152"/>
                <a:gd name="T35" fmla="*/ 2147483647 h 1067"/>
                <a:gd name="T36" fmla="*/ 2147483647 w 1152"/>
                <a:gd name="T37" fmla="*/ 2147483647 h 1067"/>
                <a:gd name="T38" fmla="*/ 2147483647 w 1152"/>
                <a:gd name="T39" fmla="*/ 2147483647 h 1067"/>
                <a:gd name="T40" fmla="*/ 2147483647 w 1152"/>
                <a:gd name="T41" fmla="*/ 2147483647 h 1067"/>
                <a:gd name="T42" fmla="*/ 2147483647 w 1152"/>
                <a:gd name="T43" fmla="*/ 2147483647 h 1067"/>
                <a:gd name="T44" fmla="*/ 2147483647 w 1152"/>
                <a:gd name="T45" fmla="*/ 2147483647 h 1067"/>
                <a:gd name="T46" fmla="*/ 2147483647 w 1152"/>
                <a:gd name="T47" fmla="*/ 2147483647 h 1067"/>
                <a:gd name="T48" fmla="*/ 2147483647 w 1152"/>
                <a:gd name="T49" fmla="*/ 2147483647 h 1067"/>
                <a:gd name="T50" fmla="*/ 2147483647 w 1152"/>
                <a:gd name="T51" fmla="*/ 2147483647 h 1067"/>
                <a:gd name="T52" fmla="*/ 2147483647 w 1152"/>
                <a:gd name="T53" fmla="*/ 2147483647 h 1067"/>
                <a:gd name="T54" fmla="*/ 2147483647 w 1152"/>
                <a:gd name="T55" fmla="*/ 2147483647 h 1067"/>
                <a:gd name="T56" fmla="*/ 2147483647 w 1152"/>
                <a:gd name="T57" fmla="*/ 2147483647 h 1067"/>
                <a:gd name="T58" fmla="*/ 2147483647 w 1152"/>
                <a:gd name="T59" fmla="*/ 2147483647 h 1067"/>
                <a:gd name="T60" fmla="*/ 2147483647 w 1152"/>
                <a:gd name="T61" fmla="*/ 2147483647 h 1067"/>
                <a:gd name="T62" fmla="*/ 2147483647 w 1152"/>
                <a:gd name="T63" fmla="*/ 2147483647 h 1067"/>
                <a:gd name="T64" fmla="*/ 2147483647 w 1152"/>
                <a:gd name="T65" fmla="*/ 2147483647 h 1067"/>
                <a:gd name="T66" fmla="*/ 2147483647 w 1152"/>
                <a:gd name="T67" fmla="*/ 2147483647 h 1067"/>
                <a:gd name="T68" fmla="*/ 2147483647 w 1152"/>
                <a:gd name="T69" fmla="*/ 2147483647 h 1067"/>
                <a:gd name="T70" fmla="*/ 2147483647 w 1152"/>
                <a:gd name="T71" fmla="*/ 2147483647 h 1067"/>
                <a:gd name="T72" fmla="*/ 2147483647 w 1152"/>
                <a:gd name="T73" fmla="*/ 2147483647 h 1067"/>
                <a:gd name="T74" fmla="*/ 2147483647 w 1152"/>
                <a:gd name="T75" fmla="*/ 2147483647 h 1067"/>
                <a:gd name="T76" fmla="*/ 2147483647 w 1152"/>
                <a:gd name="T77" fmla="*/ 2147483647 h 1067"/>
                <a:gd name="T78" fmla="*/ 2147483647 w 1152"/>
                <a:gd name="T79" fmla="*/ 2147483647 h 1067"/>
                <a:gd name="T80" fmla="*/ 2147483647 w 1152"/>
                <a:gd name="T81" fmla="*/ 2147483647 h 1067"/>
                <a:gd name="T82" fmla="*/ 2147483647 w 1152"/>
                <a:gd name="T83" fmla="*/ 2147483647 h 1067"/>
                <a:gd name="T84" fmla="*/ 2147483647 w 1152"/>
                <a:gd name="T85" fmla="*/ 2147483647 h 1067"/>
                <a:gd name="T86" fmla="*/ 2147483647 w 1152"/>
                <a:gd name="T87" fmla="*/ 2147483647 h 1067"/>
                <a:gd name="T88" fmla="*/ 2147483647 w 1152"/>
                <a:gd name="T89" fmla="*/ 2147483647 h 1067"/>
                <a:gd name="T90" fmla="*/ 2147483647 w 1152"/>
                <a:gd name="T91" fmla="*/ 2147483647 h 1067"/>
                <a:gd name="T92" fmla="*/ 0 w 1152"/>
                <a:gd name="T93" fmla="*/ 2147483647 h 1067"/>
                <a:gd name="T94" fmla="*/ 0 w 1152"/>
                <a:gd name="T95" fmla="*/ 2147483647 h 1067"/>
                <a:gd name="T96" fmla="*/ 2147483647 w 1152"/>
                <a:gd name="T97" fmla="*/ 2147483647 h 1067"/>
                <a:gd name="T98" fmla="*/ 2147483647 w 1152"/>
                <a:gd name="T99" fmla="*/ 2147483647 h 1067"/>
                <a:gd name="T100" fmla="*/ 2147483647 w 1152"/>
                <a:gd name="T101" fmla="*/ 0 h 10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52"/>
                <a:gd name="T154" fmla="*/ 0 h 1067"/>
                <a:gd name="T155" fmla="*/ 1152 w 1152"/>
                <a:gd name="T156" fmla="*/ 1067 h 10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52" h="1067">
                  <a:moveTo>
                    <a:pt x="334" y="0"/>
                  </a:moveTo>
                  <a:lnTo>
                    <a:pt x="589" y="9"/>
                  </a:lnTo>
                  <a:lnTo>
                    <a:pt x="589" y="203"/>
                  </a:lnTo>
                  <a:lnTo>
                    <a:pt x="719" y="257"/>
                  </a:lnTo>
                  <a:lnTo>
                    <a:pt x="754" y="239"/>
                  </a:lnTo>
                  <a:lnTo>
                    <a:pt x="839" y="281"/>
                  </a:lnTo>
                  <a:lnTo>
                    <a:pt x="890" y="278"/>
                  </a:lnTo>
                  <a:lnTo>
                    <a:pt x="988" y="236"/>
                  </a:lnTo>
                  <a:lnTo>
                    <a:pt x="1045" y="276"/>
                  </a:lnTo>
                  <a:lnTo>
                    <a:pt x="1094" y="287"/>
                  </a:lnTo>
                  <a:lnTo>
                    <a:pt x="1094" y="444"/>
                  </a:lnTo>
                  <a:lnTo>
                    <a:pt x="1152" y="543"/>
                  </a:lnTo>
                  <a:lnTo>
                    <a:pt x="1139" y="677"/>
                  </a:lnTo>
                  <a:lnTo>
                    <a:pt x="1076" y="731"/>
                  </a:lnTo>
                  <a:lnTo>
                    <a:pt x="1063" y="681"/>
                  </a:lnTo>
                  <a:lnTo>
                    <a:pt x="1045" y="704"/>
                  </a:lnTo>
                  <a:lnTo>
                    <a:pt x="1058" y="735"/>
                  </a:lnTo>
                  <a:lnTo>
                    <a:pt x="947" y="815"/>
                  </a:lnTo>
                  <a:lnTo>
                    <a:pt x="920" y="820"/>
                  </a:lnTo>
                  <a:lnTo>
                    <a:pt x="862" y="860"/>
                  </a:lnTo>
                  <a:lnTo>
                    <a:pt x="862" y="883"/>
                  </a:lnTo>
                  <a:lnTo>
                    <a:pt x="844" y="887"/>
                  </a:lnTo>
                  <a:lnTo>
                    <a:pt x="857" y="914"/>
                  </a:lnTo>
                  <a:lnTo>
                    <a:pt x="826" y="954"/>
                  </a:lnTo>
                  <a:lnTo>
                    <a:pt x="844" y="1012"/>
                  </a:lnTo>
                  <a:lnTo>
                    <a:pt x="862" y="1032"/>
                  </a:lnTo>
                  <a:lnTo>
                    <a:pt x="857" y="1067"/>
                  </a:lnTo>
                  <a:lnTo>
                    <a:pt x="812" y="1067"/>
                  </a:lnTo>
                  <a:lnTo>
                    <a:pt x="772" y="1049"/>
                  </a:lnTo>
                  <a:lnTo>
                    <a:pt x="745" y="1054"/>
                  </a:lnTo>
                  <a:lnTo>
                    <a:pt x="656" y="1023"/>
                  </a:lnTo>
                  <a:lnTo>
                    <a:pt x="616" y="900"/>
                  </a:lnTo>
                  <a:lnTo>
                    <a:pt x="553" y="842"/>
                  </a:lnTo>
                  <a:lnTo>
                    <a:pt x="498" y="735"/>
                  </a:lnTo>
                  <a:lnTo>
                    <a:pt x="473" y="725"/>
                  </a:lnTo>
                  <a:lnTo>
                    <a:pt x="443" y="698"/>
                  </a:lnTo>
                  <a:lnTo>
                    <a:pt x="414" y="698"/>
                  </a:lnTo>
                  <a:lnTo>
                    <a:pt x="371" y="689"/>
                  </a:lnTo>
                  <a:lnTo>
                    <a:pt x="338" y="698"/>
                  </a:lnTo>
                  <a:lnTo>
                    <a:pt x="316" y="751"/>
                  </a:lnTo>
                  <a:lnTo>
                    <a:pt x="282" y="760"/>
                  </a:lnTo>
                  <a:lnTo>
                    <a:pt x="209" y="719"/>
                  </a:lnTo>
                  <a:lnTo>
                    <a:pt x="166" y="668"/>
                  </a:lnTo>
                  <a:lnTo>
                    <a:pt x="158" y="607"/>
                  </a:lnTo>
                  <a:lnTo>
                    <a:pt x="127" y="565"/>
                  </a:lnTo>
                  <a:lnTo>
                    <a:pt x="54" y="507"/>
                  </a:lnTo>
                  <a:lnTo>
                    <a:pt x="0" y="446"/>
                  </a:lnTo>
                  <a:lnTo>
                    <a:pt x="0" y="421"/>
                  </a:lnTo>
                  <a:lnTo>
                    <a:pt x="174" y="422"/>
                  </a:lnTo>
                  <a:lnTo>
                    <a:pt x="316" y="434"/>
                  </a:lnTo>
                  <a:lnTo>
                    <a:pt x="334" y="0"/>
                  </a:lnTo>
                  <a:close/>
                </a:path>
              </a:pathLst>
            </a:custGeom>
            <a:solidFill>
              <a:schemeClr val="tx2"/>
            </a:solidFill>
            <a:ln w="19050">
              <a:solidFill>
                <a:schemeClr val="tx1"/>
              </a:solidFill>
              <a:prstDash val="solid"/>
              <a:round/>
              <a:headEnd/>
              <a:tailEnd/>
            </a:ln>
          </p:spPr>
          <p:txBody>
            <a:bodyPr/>
            <a:lstStyle/>
            <a:p>
              <a:endParaRPr lang="en-US" sz="1100" b="1">
                <a:latin typeface="+mj-lt"/>
                <a:cs typeface="Calibri" pitchFamily="34" charset="0"/>
              </a:endParaRPr>
            </a:p>
          </p:txBody>
        </p:sp>
        <p:sp>
          <p:nvSpPr>
            <p:cNvPr id="13" name="Shape - Tennessee"/>
            <p:cNvSpPr>
              <a:spLocks noChangeAspect="1"/>
            </p:cNvSpPr>
            <p:nvPr/>
          </p:nvSpPr>
          <p:spPr bwMode="auto">
            <a:xfrm>
              <a:off x="5418137" y="3056756"/>
              <a:ext cx="1100137" cy="396875"/>
            </a:xfrm>
            <a:custGeom>
              <a:avLst/>
              <a:gdLst>
                <a:gd name="T0" fmla="*/ 2147483647 w 699"/>
                <a:gd name="T1" fmla="*/ 2147483647 h 255"/>
                <a:gd name="T2" fmla="*/ 2147483647 w 699"/>
                <a:gd name="T3" fmla="*/ 2147483647 h 255"/>
                <a:gd name="T4" fmla="*/ 2147483647 w 699"/>
                <a:gd name="T5" fmla="*/ 2147483647 h 255"/>
                <a:gd name="T6" fmla="*/ 2147483647 w 699"/>
                <a:gd name="T7" fmla="*/ 2147483647 h 255"/>
                <a:gd name="T8" fmla="*/ 0 w 699"/>
                <a:gd name="T9" fmla="*/ 2147483647 h 255"/>
                <a:gd name="T10" fmla="*/ 2147483647 w 699"/>
                <a:gd name="T11" fmla="*/ 2147483647 h 255"/>
                <a:gd name="T12" fmla="*/ 2147483647 w 699"/>
                <a:gd name="T13" fmla="*/ 2147483647 h 255"/>
                <a:gd name="T14" fmla="*/ 2147483647 w 699"/>
                <a:gd name="T15" fmla="*/ 2147483647 h 255"/>
                <a:gd name="T16" fmla="*/ 2147483647 w 699"/>
                <a:gd name="T17" fmla="*/ 2147483647 h 255"/>
                <a:gd name="T18" fmla="*/ 2147483647 w 699"/>
                <a:gd name="T19" fmla="*/ 2147483647 h 255"/>
                <a:gd name="T20" fmla="*/ 2147483647 w 699"/>
                <a:gd name="T21" fmla="*/ 2147483647 h 255"/>
                <a:gd name="T22" fmla="*/ 2147483647 w 699"/>
                <a:gd name="T23" fmla="*/ 0 h 255"/>
                <a:gd name="T24" fmla="*/ 2147483647 w 699"/>
                <a:gd name="T25" fmla="*/ 2147483647 h 255"/>
                <a:gd name="T26" fmla="*/ 2147483647 w 699"/>
                <a:gd name="T27" fmla="*/ 2147483647 h 255"/>
                <a:gd name="T28" fmla="*/ 2147483647 w 699"/>
                <a:gd name="T29" fmla="*/ 2147483647 h 255"/>
                <a:gd name="T30" fmla="*/ 2147483647 w 699"/>
                <a:gd name="T31" fmla="*/ 2147483647 h 2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9"/>
                <a:gd name="T49" fmla="*/ 0 h 255"/>
                <a:gd name="T50" fmla="*/ 699 w 699"/>
                <a:gd name="T51" fmla="*/ 255 h 2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9" h="255">
                  <a:moveTo>
                    <a:pt x="42" y="117"/>
                  </a:moveTo>
                  <a:lnTo>
                    <a:pt x="42" y="121"/>
                  </a:lnTo>
                  <a:lnTo>
                    <a:pt x="30" y="145"/>
                  </a:lnTo>
                  <a:lnTo>
                    <a:pt x="43" y="178"/>
                  </a:lnTo>
                  <a:lnTo>
                    <a:pt x="0" y="206"/>
                  </a:lnTo>
                  <a:lnTo>
                    <a:pt x="9" y="255"/>
                  </a:lnTo>
                  <a:lnTo>
                    <a:pt x="192" y="240"/>
                  </a:lnTo>
                  <a:lnTo>
                    <a:pt x="410" y="215"/>
                  </a:lnTo>
                  <a:lnTo>
                    <a:pt x="519" y="196"/>
                  </a:lnTo>
                  <a:lnTo>
                    <a:pt x="541" y="130"/>
                  </a:lnTo>
                  <a:lnTo>
                    <a:pt x="580" y="127"/>
                  </a:lnTo>
                  <a:lnTo>
                    <a:pt x="699" y="0"/>
                  </a:lnTo>
                  <a:lnTo>
                    <a:pt x="544" y="32"/>
                  </a:lnTo>
                  <a:lnTo>
                    <a:pt x="183" y="84"/>
                  </a:lnTo>
                  <a:lnTo>
                    <a:pt x="186" y="99"/>
                  </a:lnTo>
                  <a:lnTo>
                    <a:pt x="42" y="117"/>
                  </a:lnTo>
                  <a:close/>
                </a:path>
              </a:pathLst>
            </a:custGeom>
            <a:solidFill>
              <a:schemeClr val="tx2"/>
            </a:solidFill>
            <a:ln w="19050">
              <a:solidFill>
                <a:schemeClr val="tx1"/>
              </a:solidFill>
              <a:prstDash val="solid"/>
              <a:round/>
              <a:headEnd/>
              <a:tailEnd/>
            </a:ln>
          </p:spPr>
          <p:txBody>
            <a:bodyPr/>
            <a:lstStyle/>
            <a:p>
              <a:endParaRPr lang="en-US" sz="1200" b="1">
                <a:latin typeface="+mj-lt"/>
              </a:endParaRPr>
            </a:p>
          </p:txBody>
        </p:sp>
        <p:sp>
          <p:nvSpPr>
            <p:cNvPr id="14" name="Shape - South Dakota"/>
            <p:cNvSpPr>
              <a:spLocks noChangeAspect="1"/>
            </p:cNvSpPr>
            <p:nvPr/>
          </p:nvSpPr>
          <p:spPr bwMode="auto">
            <a:xfrm>
              <a:off x="3656012" y="1751831"/>
              <a:ext cx="920751" cy="593725"/>
            </a:xfrm>
            <a:custGeom>
              <a:avLst/>
              <a:gdLst>
                <a:gd name="T0" fmla="*/ 2147483647 w 583"/>
                <a:gd name="T1" fmla="*/ 0 h 380"/>
                <a:gd name="T2" fmla="*/ 2147483647 w 583"/>
                <a:gd name="T3" fmla="*/ 2147483647 h 380"/>
                <a:gd name="T4" fmla="*/ 0 w 583"/>
                <a:gd name="T5" fmla="*/ 2147483647 h 380"/>
                <a:gd name="T6" fmla="*/ 2147483647 w 583"/>
                <a:gd name="T7" fmla="*/ 2147483647 h 380"/>
                <a:gd name="T8" fmla="*/ 2147483647 w 583"/>
                <a:gd name="T9" fmla="*/ 2147483647 h 380"/>
                <a:gd name="T10" fmla="*/ 2147483647 w 583"/>
                <a:gd name="T11" fmla="*/ 2147483647 h 380"/>
                <a:gd name="T12" fmla="*/ 2147483647 w 583"/>
                <a:gd name="T13" fmla="*/ 2147483647 h 380"/>
                <a:gd name="T14" fmla="*/ 2147483647 w 583"/>
                <a:gd name="T15" fmla="*/ 2147483647 h 380"/>
                <a:gd name="T16" fmla="*/ 2147483647 w 583"/>
                <a:gd name="T17" fmla="*/ 2147483647 h 380"/>
                <a:gd name="T18" fmla="*/ 2147483647 w 583"/>
                <a:gd name="T19" fmla="*/ 2147483647 h 380"/>
                <a:gd name="T20" fmla="*/ 2147483647 w 583"/>
                <a:gd name="T21" fmla="*/ 2147483647 h 380"/>
                <a:gd name="T22" fmla="*/ 2147483647 w 583"/>
                <a:gd name="T23" fmla="*/ 2147483647 h 380"/>
                <a:gd name="T24" fmla="*/ 2147483647 w 583"/>
                <a:gd name="T25" fmla="*/ 2147483647 h 380"/>
                <a:gd name="T26" fmla="*/ 2147483647 w 583"/>
                <a:gd name="T27" fmla="*/ 0 h 3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3"/>
                <a:gd name="T43" fmla="*/ 0 h 380"/>
                <a:gd name="T44" fmla="*/ 583 w 583"/>
                <a:gd name="T45" fmla="*/ 380 h 3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3" h="380">
                  <a:moveTo>
                    <a:pt x="11" y="0"/>
                  </a:moveTo>
                  <a:lnTo>
                    <a:pt x="9" y="147"/>
                  </a:lnTo>
                  <a:lnTo>
                    <a:pt x="0" y="320"/>
                  </a:lnTo>
                  <a:lnTo>
                    <a:pt x="424" y="326"/>
                  </a:lnTo>
                  <a:lnTo>
                    <a:pt x="468" y="350"/>
                  </a:lnTo>
                  <a:lnTo>
                    <a:pt x="500" y="317"/>
                  </a:lnTo>
                  <a:lnTo>
                    <a:pt x="583" y="380"/>
                  </a:lnTo>
                  <a:lnTo>
                    <a:pt x="571" y="314"/>
                  </a:lnTo>
                  <a:lnTo>
                    <a:pt x="579" y="264"/>
                  </a:lnTo>
                  <a:lnTo>
                    <a:pt x="583" y="91"/>
                  </a:lnTo>
                  <a:lnTo>
                    <a:pt x="546" y="54"/>
                  </a:lnTo>
                  <a:lnTo>
                    <a:pt x="561" y="6"/>
                  </a:lnTo>
                  <a:lnTo>
                    <a:pt x="284" y="4"/>
                  </a:lnTo>
                  <a:lnTo>
                    <a:pt x="11" y="0"/>
                  </a:lnTo>
                  <a:close/>
                </a:path>
              </a:pathLst>
            </a:custGeom>
            <a:solidFill>
              <a:schemeClr val="tx2"/>
            </a:solidFill>
            <a:ln w="19050">
              <a:solidFill>
                <a:schemeClr val="tx1"/>
              </a:solidFill>
              <a:prstDash val="solid"/>
              <a:round/>
              <a:headEnd/>
              <a:tailEnd/>
            </a:ln>
          </p:spPr>
          <p:txBody>
            <a:bodyPr/>
            <a:lstStyle/>
            <a:p>
              <a:endParaRPr lang="en-US" sz="1200" b="1">
                <a:latin typeface="+mj-lt"/>
              </a:endParaRPr>
            </a:p>
          </p:txBody>
        </p:sp>
        <p:sp>
          <p:nvSpPr>
            <p:cNvPr id="15" name="Shape - South Carolina"/>
            <p:cNvSpPr>
              <a:spLocks noChangeAspect="1"/>
            </p:cNvSpPr>
            <p:nvPr/>
          </p:nvSpPr>
          <p:spPr bwMode="auto">
            <a:xfrm>
              <a:off x="6359524" y="3248842"/>
              <a:ext cx="646113" cy="503238"/>
            </a:xfrm>
            <a:custGeom>
              <a:avLst/>
              <a:gdLst>
                <a:gd name="T0" fmla="*/ 2147483647 w 408"/>
                <a:gd name="T1" fmla="*/ 2147483647 h 323"/>
                <a:gd name="T2" fmla="*/ 2147483647 w 408"/>
                <a:gd name="T3" fmla="*/ 2147483647 h 323"/>
                <a:gd name="T4" fmla="*/ 2147483647 w 408"/>
                <a:gd name="T5" fmla="*/ 0 h 323"/>
                <a:gd name="T6" fmla="*/ 2147483647 w 408"/>
                <a:gd name="T7" fmla="*/ 2147483647 h 323"/>
                <a:gd name="T8" fmla="*/ 2147483647 w 408"/>
                <a:gd name="T9" fmla="*/ 2147483647 h 323"/>
                <a:gd name="T10" fmla="*/ 2147483647 w 408"/>
                <a:gd name="T11" fmla="*/ 2147483647 h 323"/>
                <a:gd name="T12" fmla="*/ 2147483647 w 408"/>
                <a:gd name="T13" fmla="*/ 2147483647 h 323"/>
                <a:gd name="T14" fmla="*/ 2147483647 w 408"/>
                <a:gd name="T15" fmla="*/ 2147483647 h 323"/>
                <a:gd name="T16" fmla="*/ 2147483647 w 408"/>
                <a:gd name="T17" fmla="*/ 2147483647 h 323"/>
                <a:gd name="T18" fmla="*/ 2147483647 w 408"/>
                <a:gd name="T19" fmla="*/ 2147483647 h 323"/>
                <a:gd name="T20" fmla="*/ 2147483647 w 408"/>
                <a:gd name="T21" fmla="*/ 2147483647 h 323"/>
                <a:gd name="T22" fmla="*/ 2147483647 w 408"/>
                <a:gd name="T23" fmla="*/ 2147483647 h 323"/>
                <a:gd name="T24" fmla="*/ 2147483647 w 408"/>
                <a:gd name="T25" fmla="*/ 2147483647 h 323"/>
                <a:gd name="T26" fmla="*/ 2147483647 w 408"/>
                <a:gd name="T27" fmla="*/ 2147483647 h 323"/>
                <a:gd name="T28" fmla="*/ 0 w 408"/>
                <a:gd name="T29" fmla="*/ 2147483647 h 323"/>
                <a:gd name="T30" fmla="*/ 2147483647 w 408"/>
                <a:gd name="T31" fmla="*/ 2147483647 h 3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8"/>
                <a:gd name="T49" fmla="*/ 0 h 323"/>
                <a:gd name="T50" fmla="*/ 408 w 408"/>
                <a:gd name="T51" fmla="*/ 323 h 3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8" h="323">
                  <a:moveTo>
                    <a:pt x="15" y="58"/>
                  </a:moveTo>
                  <a:lnTo>
                    <a:pt x="47" y="27"/>
                  </a:lnTo>
                  <a:lnTo>
                    <a:pt x="170" y="0"/>
                  </a:lnTo>
                  <a:lnTo>
                    <a:pt x="207" y="18"/>
                  </a:lnTo>
                  <a:lnTo>
                    <a:pt x="286" y="5"/>
                  </a:lnTo>
                  <a:lnTo>
                    <a:pt x="350" y="51"/>
                  </a:lnTo>
                  <a:lnTo>
                    <a:pt x="408" y="86"/>
                  </a:lnTo>
                  <a:lnTo>
                    <a:pt x="375" y="183"/>
                  </a:lnTo>
                  <a:lnTo>
                    <a:pt x="326" y="233"/>
                  </a:lnTo>
                  <a:lnTo>
                    <a:pt x="272" y="247"/>
                  </a:lnTo>
                  <a:lnTo>
                    <a:pt x="283" y="286"/>
                  </a:lnTo>
                  <a:lnTo>
                    <a:pt x="250" y="323"/>
                  </a:lnTo>
                  <a:lnTo>
                    <a:pt x="187" y="233"/>
                  </a:lnTo>
                  <a:lnTo>
                    <a:pt x="26" y="86"/>
                  </a:lnTo>
                  <a:lnTo>
                    <a:pt x="0" y="86"/>
                  </a:lnTo>
                  <a:lnTo>
                    <a:pt x="15" y="58"/>
                  </a:lnTo>
                  <a:close/>
                </a:path>
              </a:pathLst>
            </a:custGeom>
            <a:solidFill>
              <a:schemeClr val="tx2"/>
            </a:solidFill>
            <a:ln w="19050">
              <a:solidFill>
                <a:schemeClr val="tx1"/>
              </a:solidFill>
              <a:prstDash val="solid"/>
              <a:round/>
              <a:headEnd/>
              <a:tailEnd/>
            </a:ln>
          </p:spPr>
          <p:txBody>
            <a:bodyPr/>
            <a:lstStyle/>
            <a:p>
              <a:endParaRPr lang="en-US" sz="1200" b="1">
                <a:latin typeface="+mj-lt"/>
              </a:endParaRPr>
            </a:p>
          </p:txBody>
        </p:sp>
        <p:sp>
          <p:nvSpPr>
            <p:cNvPr id="16" name="Shape - Rhode Island"/>
            <p:cNvSpPr>
              <a:spLocks noChangeAspect="1"/>
            </p:cNvSpPr>
            <p:nvPr/>
          </p:nvSpPr>
          <p:spPr bwMode="auto">
            <a:xfrm>
              <a:off x="7483472" y="1894706"/>
              <a:ext cx="120651" cy="101600"/>
            </a:xfrm>
            <a:custGeom>
              <a:avLst/>
              <a:gdLst>
                <a:gd name="T0" fmla="*/ 0 w 77"/>
                <a:gd name="T1" fmla="*/ 2147483647 h 64"/>
                <a:gd name="T2" fmla="*/ 2147483647 w 77"/>
                <a:gd name="T3" fmla="*/ 0 h 64"/>
                <a:gd name="T4" fmla="*/ 2147483647 w 77"/>
                <a:gd name="T5" fmla="*/ 2147483647 h 64"/>
                <a:gd name="T6" fmla="*/ 2147483647 w 77"/>
                <a:gd name="T7" fmla="*/ 2147483647 h 64"/>
                <a:gd name="T8" fmla="*/ 2147483647 w 77"/>
                <a:gd name="T9" fmla="*/ 2147483647 h 64"/>
                <a:gd name="T10" fmla="*/ 2147483647 w 77"/>
                <a:gd name="T11" fmla="*/ 2147483647 h 64"/>
                <a:gd name="T12" fmla="*/ 0 w 77"/>
                <a:gd name="T13" fmla="*/ 2147483647 h 64"/>
                <a:gd name="T14" fmla="*/ 0 60000 65536"/>
                <a:gd name="T15" fmla="*/ 0 60000 65536"/>
                <a:gd name="T16" fmla="*/ 0 60000 65536"/>
                <a:gd name="T17" fmla="*/ 0 60000 65536"/>
                <a:gd name="T18" fmla="*/ 0 60000 65536"/>
                <a:gd name="T19" fmla="*/ 0 60000 65536"/>
                <a:gd name="T20" fmla="*/ 0 60000 65536"/>
                <a:gd name="T21" fmla="*/ 0 w 77"/>
                <a:gd name="T22" fmla="*/ 0 h 64"/>
                <a:gd name="T23" fmla="*/ 77 w 77"/>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64">
                  <a:moveTo>
                    <a:pt x="0" y="10"/>
                  </a:moveTo>
                  <a:lnTo>
                    <a:pt x="32" y="0"/>
                  </a:lnTo>
                  <a:lnTo>
                    <a:pt x="77" y="33"/>
                  </a:lnTo>
                  <a:lnTo>
                    <a:pt x="68" y="42"/>
                  </a:lnTo>
                  <a:lnTo>
                    <a:pt x="46" y="42"/>
                  </a:lnTo>
                  <a:lnTo>
                    <a:pt x="35" y="64"/>
                  </a:lnTo>
                  <a:lnTo>
                    <a:pt x="0" y="10"/>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sp>
          <p:nvSpPr>
            <p:cNvPr id="17" name="Shape - Pennsylvania"/>
            <p:cNvSpPr>
              <a:spLocks noChangeAspect="1"/>
            </p:cNvSpPr>
            <p:nvPr/>
          </p:nvSpPr>
          <p:spPr bwMode="auto">
            <a:xfrm>
              <a:off x="6467474" y="2024881"/>
              <a:ext cx="746125" cy="482600"/>
            </a:xfrm>
            <a:custGeom>
              <a:avLst/>
              <a:gdLst>
                <a:gd name="T0" fmla="*/ 43 w 473"/>
                <a:gd name="T1" fmla="*/ 45 h 310"/>
                <a:gd name="T2" fmla="*/ 0 w 473"/>
                <a:gd name="T3" fmla="*/ 87 h 310"/>
                <a:gd name="T4" fmla="*/ 24 w 473"/>
                <a:gd name="T5" fmla="*/ 237 h 310"/>
                <a:gd name="T6" fmla="*/ 43 w 473"/>
                <a:gd name="T7" fmla="*/ 310 h 310"/>
                <a:gd name="T8" fmla="*/ 124 w 473"/>
                <a:gd name="T9" fmla="*/ 304 h 310"/>
                <a:gd name="T10" fmla="*/ 422 w 473"/>
                <a:gd name="T11" fmla="*/ 248 h 310"/>
                <a:gd name="T12" fmla="*/ 443 w 473"/>
                <a:gd name="T13" fmla="*/ 239 h 310"/>
                <a:gd name="T14" fmla="*/ 473 w 473"/>
                <a:gd name="T15" fmla="*/ 169 h 310"/>
                <a:gd name="T16" fmla="*/ 428 w 473"/>
                <a:gd name="T17" fmla="*/ 130 h 310"/>
                <a:gd name="T18" fmla="*/ 452 w 473"/>
                <a:gd name="T19" fmla="*/ 41 h 310"/>
                <a:gd name="T20" fmla="*/ 418 w 473"/>
                <a:gd name="T21" fmla="*/ 32 h 310"/>
                <a:gd name="T22" fmla="*/ 418 w 473"/>
                <a:gd name="T23" fmla="*/ 9 h 310"/>
                <a:gd name="T24" fmla="*/ 403 w 473"/>
                <a:gd name="T25" fmla="*/ 0 h 310"/>
                <a:gd name="T26" fmla="*/ 57 w 473"/>
                <a:gd name="T27" fmla="*/ 64 h 310"/>
                <a:gd name="T28" fmla="*/ 43 w 473"/>
                <a:gd name="T29" fmla="*/ 45 h 3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3"/>
                <a:gd name="T46" fmla="*/ 0 h 310"/>
                <a:gd name="T47" fmla="*/ 473 w 473"/>
                <a:gd name="T48" fmla="*/ 310 h 3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3" h="310">
                  <a:moveTo>
                    <a:pt x="43" y="45"/>
                  </a:moveTo>
                  <a:lnTo>
                    <a:pt x="0" y="87"/>
                  </a:lnTo>
                  <a:lnTo>
                    <a:pt x="24" y="237"/>
                  </a:lnTo>
                  <a:lnTo>
                    <a:pt x="43" y="310"/>
                  </a:lnTo>
                  <a:lnTo>
                    <a:pt x="124" y="304"/>
                  </a:lnTo>
                  <a:lnTo>
                    <a:pt x="422" y="248"/>
                  </a:lnTo>
                  <a:lnTo>
                    <a:pt x="443" y="239"/>
                  </a:lnTo>
                  <a:lnTo>
                    <a:pt x="473" y="169"/>
                  </a:lnTo>
                  <a:lnTo>
                    <a:pt x="428" y="130"/>
                  </a:lnTo>
                  <a:lnTo>
                    <a:pt x="452" y="41"/>
                  </a:lnTo>
                  <a:lnTo>
                    <a:pt x="418" y="32"/>
                  </a:lnTo>
                  <a:lnTo>
                    <a:pt x="418" y="9"/>
                  </a:lnTo>
                  <a:lnTo>
                    <a:pt x="403" y="0"/>
                  </a:lnTo>
                  <a:lnTo>
                    <a:pt x="57" y="64"/>
                  </a:lnTo>
                  <a:lnTo>
                    <a:pt x="43" y="45"/>
                  </a:lnTo>
                  <a:close/>
                </a:path>
              </a:pathLst>
            </a:custGeom>
            <a:solidFill>
              <a:schemeClr val="tx2"/>
            </a:solidFill>
            <a:ln w="19050">
              <a:solidFill>
                <a:schemeClr val="tx1"/>
              </a:solidFill>
              <a:prstDash val="solid"/>
              <a:round/>
              <a:headEnd/>
              <a:tailEnd/>
            </a:ln>
          </p:spPr>
          <p:txBody>
            <a:bodyPr/>
            <a:lstStyle/>
            <a:p>
              <a:pPr>
                <a:defRPr/>
              </a:pPr>
              <a:endParaRPr lang="en-US" sz="1200" b="1">
                <a:solidFill>
                  <a:schemeClr val="accent6"/>
                </a:solidFill>
                <a:latin typeface="+mj-lt"/>
              </a:endParaRPr>
            </a:p>
          </p:txBody>
        </p:sp>
        <p:sp>
          <p:nvSpPr>
            <p:cNvPr id="18" name="Shape - Oregon"/>
            <p:cNvSpPr>
              <a:spLocks noChangeAspect="1"/>
            </p:cNvSpPr>
            <p:nvPr/>
          </p:nvSpPr>
          <p:spPr bwMode="auto">
            <a:xfrm>
              <a:off x="1263649" y="1432743"/>
              <a:ext cx="1044575" cy="784225"/>
            </a:xfrm>
            <a:custGeom>
              <a:avLst/>
              <a:gdLst>
                <a:gd name="T0" fmla="*/ 145 w 662"/>
                <a:gd name="T1" fmla="*/ 0 h 505"/>
                <a:gd name="T2" fmla="*/ 126 w 662"/>
                <a:gd name="T3" fmla="*/ 11 h 505"/>
                <a:gd name="T4" fmla="*/ 114 w 662"/>
                <a:gd name="T5" fmla="*/ 55 h 505"/>
                <a:gd name="T6" fmla="*/ 102 w 662"/>
                <a:gd name="T7" fmla="*/ 93 h 505"/>
                <a:gd name="T8" fmla="*/ 93 w 662"/>
                <a:gd name="T9" fmla="*/ 123 h 505"/>
                <a:gd name="T10" fmla="*/ 81 w 662"/>
                <a:gd name="T11" fmla="*/ 155 h 505"/>
                <a:gd name="T12" fmla="*/ 67 w 662"/>
                <a:gd name="T13" fmla="*/ 188 h 505"/>
                <a:gd name="T14" fmla="*/ 50 w 662"/>
                <a:gd name="T15" fmla="*/ 224 h 505"/>
                <a:gd name="T16" fmla="*/ 26 w 662"/>
                <a:gd name="T17" fmla="*/ 266 h 505"/>
                <a:gd name="T18" fmla="*/ 0 w 662"/>
                <a:gd name="T19" fmla="*/ 306 h 505"/>
                <a:gd name="T20" fmla="*/ 0 w 662"/>
                <a:gd name="T21" fmla="*/ 394 h 505"/>
                <a:gd name="T22" fmla="*/ 371 w 662"/>
                <a:gd name="T23" fmla="*/ 470 h 505"/>
                <a:gd name="T24" fmla="*/ 543 w 662"/>
                <a:gd name="T25" fmla="*/ 505 h 505"/>
                <a:gd name="T26" fmla="*/ 579 w 662"/>
                <a:gd name="T27" fmla="*/ 330 h 505"/>
                <a:gd name="T28" fmla="*/ 601 w 662"/>
                <a:gd name="T29" fmla="*/ 315 h 505"/>
                <a:gd name="T30" fmla="*/ 580 w 662"/>
                <a:gd name="T31" fmla="*/ 276 h 505"/>
                <a:gd name="T32" fmla="*/ 591 w 662"/>
                <a:gd name="T33" fmla="*/ 236 h 505"/>
                <a:gd name="T34" fmla="*/ 662 w 662"/>
                <a:gd name="T35" fmla="*/ 169 h 505"/>
                <a:gd name="T36" fmla="*/ 613 w 662"/>
                <a:gd name="T37" fmla="*/ 108 h 505"/>
                <a:gd name="T38" fmla="*/ 407 w 662"/>
                <a:gd name="T39" fmla="*/ 64 h 505"/>
                <a:gd name="T40" fmla="*/ 379 w 662"/>
                <a:gd name="T41" fmla="*/ 82 h 505"/>
                <a:gd name="T42" fmla="*/ 342 w 662"/>
                <a:gd name="T43" fmla="*/ 52 h 505"/>
                <a:gd name="T44" fmla="*/ 309 w 662"/>
                <a:gd name="T45" fmla="*/ 84 h 505"/>
                <a:gd name="T46" fmla="*/ 278 w 662"/>
                <a:gd name="T47" fmla="*/ 52 h 505"/>
                <a:gd name="T48" fmla="*/ 196 w 662"/>
                <a:gd name="T49" fmla="*/ 54 h 505"/>
                <a:gd name="T50" fmla="*/ 206 w 662"/>
                <a:gd name="T51" fmla="*/ 5 h 505"/>
                <a:gd name="T52" fmla="*/ 145 w 662"/>
                <a:gd name="T53" fmla="*/ 0 h 5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2"/>
                <a:gd name="T82" fmla="*/ 0 h 505"/>
                <a:gd name="T83" fmla="*/ 662 w 662"/>
                <a:gd name="T84" fmla="*/ 505 h 5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2" h="505">
                  <a:moveTo>
                    <a:pt x="145" y="0"/>
                  </a:moveTo>
                  <a:lnTo>
                    <a:pt x="126" y="11"/>
                  </a:lnTo>
                  <a:lnTo>
                    <a:pt x="114" y="55"/>
                  </a:lnTo>
                  <a:lnTo>
                    <a:pt x="102" y="93"/>
                  </a:lnTo>
                  <a:lnTo>
                    <a:pt x="93" y="123"/>
                  </a:lnTo>
                  <a:lnTo>
                    <a:pt x="81" y="155"/>
                  </a:lnTo>
                  <a:lnTo>
                    <a:pt x="67" y="188"/>
                  </a:lnTo>
                  <a:lnTo>
                    <a:pt x="50" y="224"/>
                  </a:lnTo>
                  <a:lnTo>
                    <a:pt x="26" y="266"/>
                  </a:lnTo>
                  <a:lnTo>
                    <a:pt x="0" y="306"/>
                  </a:lnTo>
                  <a:lnTo>
                    <a:pt x="0" y="394"/>
                  </a:lnTo>
                  <a:lnTo>
                    <a:pt x="371" y="470"/>
                  </a:lnTo>
                  <a:lnTo>
                    <a:pt x="543" y="505"/>
                  </a:lnTo>
                  <a:lnTo>
                    <a:pt x="579" y="330"/>
                  </a:lnTo>
                  <a:lnTo>
                    <a:pt x="601" y="315"/>
                  </a:lnTo>
                  <a:lnTo>
                    <a:pt x="580" y="276"/>
                  </a:lnTo>
                  <a:lnTo>
                    <a:pt x="591" y="236"/>
                  </a:lnTo>
                  <a:lnTo>
                    <a:pt x="662" y="169"/>
                  </a:lnTo>
                  <a:lnTo>
                    <a:pt x="613" y="108"/>
                  </a:lnTo>
                  <a:lnTo>
                    <a:pt x="407" y="64"/>
                  </a:lnTo>
                  <a:lnTo>
                    <a:pt x="379" y="82"/>
                  </a:lnTo>
                  <a:lnTo>
                    <a:pt x="342" y="52"/>
                  </a:lnTo>
                  <a:lnTo>
                    <a:pt x="309" y="84"/>
                  </a:lnTo>
                  <a:lnTo>
                    <a:pt x="278" y="52"/>
                  </a:lnTo>
                  <a:lnTo>
                    <a:pt x="196" y="54"/>
                  </a:lnTo>
                  <a:lnTo>
                    <a:pt x="206" y="5"/>
                  </a:lnTo>
                  <a:lnTo>
                    <a:pt x="145" y="0"/>
                  </a:lnTo>
                  <a:close/>
                </a:path>
              </a:pathLst>
            </a:custGeom>
            <a:solidFill>
              <a:schemeClr val="accent2"/>
            </a:solidFill>
            <a:ln w="19050">
              <a:solidFill>
                <a:schemeClr val="tx1"/>
              </a:solidFill>
              <a:prstDash val="solid"/>
              <a:round/>
              <a:headEnd/>
              <a:tailEnd/>
            </a:ln>
          </p:spPr>
          <p:txBody>
            <a:bodyPr/>
            <a:lstStyle/>
            <a:p>
              <a:pPr>
                <a:defRPr/>
              </a:pPr>
              <a:endParaRPr lang="en-US" sz="1200" b="1">
                <a:latin typeface="+mj-lt"/>
              </a:endParaRPr>
            </a:p>
          </p:txBody>
        </p:sp>
        <p:sp>
          <p:nvSpPr>
            <p:cNvPr id="19" name="Shape - Oklahoma"/>
            <p:cNvSpPr>
              <a:spLocks noChangeAspect="1"/>
            </p:cNvSpPr>
            <p:nvPr/>
          </p:nvSpPr>
          <p:spPr bwMode="auto">
            <a:xfrm>
              <a:off x="3752848" y="3191692"/>
              <a:ext cx="1125539" cy="534988"/>
            </a:xfrm>
            <a:custGeom>
              <a:avLst/>
              <a:gdLst>
                <a:gd name="T0" fmla="*/ 2147483647 w 713"/>
                <a:gd name="T1" fmla="*/ 0 h 343"/>
                <a:gd name="T2" fmla="*/ 0 w 713"/>
                <a:gd name="T3" fmla="*/ 2147483647 h 343"/>
                <a:gd name="T4" fmla="*/ 2147483647 w 713"/>
                <a:gd name="T5" fmla="*/ 2147483647 h 343"/>
                <a:gd name="T6" fmla="*/ 2147483647 w 713"/>
                <a:gd name="T7" fmla="*/ 2147483647 h 343"/>
                <a:gd name="T8" fmla="*/ 2147483647 w 713"/>
                <a:gd name="T9" fmla="*/ 2147483647 h 343"/>
                <a:gd name="T10" fmla="*/ 2147483647 w 713"/>
                <a:gd name="T11" fmla="*/ 2147483647 h 343"/>
                <a:gd name="T12" fmla="*/ 2147483647 w 713"/>
                <a:gd name="T13" fmla="*/ 2147483647 h 343"/>
                <a:gd name="T14" fmla="*/ 2147483647 w 713"/>
                <a:gd name="T15" fmla="*/ 2147483647 h 343"/>
                <a:gd name="T16" fmla="*/ 2147483647 w 713"/>
                <a:gd name="T17" fmla="*/ 2147483647 h 343"/>
                <a:gd name="T18" fmla="*/ 2147483647 w 713"/>
                <a:gd name="T19" fmla="*/ 2147483647 h 343"/>
                <a:gd name="T20" fmla="*/ 2147483647 w 713"/>
                <a:gd name="T21" fmla="*/ 2147483647 h 343"/>
                <a:gd name="T22" fmla="*/ 2147483647 w 713"/>
                <a:gd name="T23" fmla="*/ 2147483647 h 343"/>
                <a:gd name="T24" fmla="*/ 2147483647 w 713"/>
                <a:gd name="T25" fmla="*/ 0 h 3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3"/>
                <a:gd name="T40" fmla="*/ 0 h 343"/>
                <a:gd name="T41" fmla="*/ 713 w 713"/>
                <a:gd name="T42" fmla="*/ 343 h 3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3" h="343">
                  <a:moveTo>
                    <a:pt x="4" y="0"/>
                  </a:moveTo>
                  <a:lnTo>
                    <a:pt x="0" y="61"/>
                  </a:lnTo>
                  <a:lnTo>
                    <a:pt x="253" y="70"/>
                  </a:lnTo>
                  <a:lnTo>
                    <a:pt x="255" y="266"/>
                  </a:lnTo>
                  <a:lnTo>
                    <a:pt x="385" y="319"/>
                  </a:lnTo>
                  <a:lnTo>
                    <a:pt x="420" y="300"/>
                  </a:lnTo>
                  <a:lnTo>
                    <a:pt x="502" y="343"/>
                  </a:lnTo>
                  <a:lnTo>
                    <a:pt x="556" y="342"/>
                  </a:lnTo>
                  <a:lnTo>
                    <a:pt x="654" y="300"/>
                  </a:lnTo>
                  <a:lnTo>
                    <a:pt x="713" y="340"/>
                  </a:lnTo>
                  <a:lnTo>
                    <a:pt x="713" y="128"/>
                  </a:lnTo>
                  <a:lnTo>
                    <a:pt x="695" y="5"/>
                  </a:lnTo>
                  <a:lnTo>
                    <a:pt x="4" y="0"/>
                  </a:lnTo>
                  <a:close/>
                </a:path>
              </a:pathLst>
            </a:custGeom>
            <a:solidFill>
              <a:schemeClr val="tx2"/>
            </a:solidFill>
            <a:ln w="19050">
              <a:solidFill>
                <a:schemeClr val="tx1"/>
              </a:solidFill>
              <a:prstDash val="solid"/>
              <a:round/>
              <a:headEnd/>
              <a:tailEnd/>
            </a:ln>
          </p:spPr>
          <p:txBody>
            <a:bodyPr/>
            <a:lstStyle/>
            <a:p>
              <a:endParaRPr lang="en-US" sz="1200" b="1">
                <a:latin typeface="+mj-lt"/>
              </a:endParaRPr>
            </a:p>
          </p:txBody>
        </p:sp>
        <p:sp>
          <p:nvSpPr>
            <p:cNvPr id="20" name="Shape - Ohio"/>
            <p:cNvSpPr>
              <a:spLocks noChangeAspect="1"/>
            </p:cNvSpPr>
            <p:nvPr/>
          </p:nvSpPr>
          <p:spPr bwMode="auto">
            <a:xfrm>
              <a:off x="5962648" y="2158230"/>
              <a:ext cx="547688" cy="619125"/>
            </a:xfrm>
            <a:custGeom>
              <a:avLst/>
              <a:gdLst>
                <a:gd name="T0" fmla="*/ 0 w 345"/>
                <a:gd name="T1" fmla="*/ 89 h 398"/>
                <a:gd name="T2" fmla="*/ 155 w 345"/>
                <a:gd name="T3" fmla="*/ 74 h 398"/>
                <a:gd name="T4" fmla="*/ 188 w 345"/>
                <a:gd name="T5" fmla="*/ 80 h 398"/>
                <a:gd name="T6" fmla="*/ 261 w 345"/>
                <a:gd name="T7" fmla="*/ 46 h 398"/>
                <a:gd name="T8" fmla="*/ 277 w 345"/>
                <a:gd name="T9" fmla="*/ 15 h 398"/>
                <a:gd name="T10" fmla="*/ 321 w 345"/>
                <a:gd name="T11" fmla="*/ 0 h 398"/>
                <a:gd name="T12" fmla="*/ 345 w 345"/>
                <a:gd name="T13" fmla="*/ 150 h 398"/>
                <a:gd name="T14" fmla="*/ 327 w 345"/>
                <a:gd name="T15" fmla="*/ 167 h 398"/>
                <a:gd name="T16" fmla="*/ 331 w 345"/>
                <a:gd name="T17" fmla="*/ 271 h 398"/>
                <a:gd name="T18" fmla="*/ 297 w 345"/>
                <a:gd name="T19" fmla="*/ 280 h 398"/>
                <a:gd name="T20" fmla="*/ 277 w 345"/>
                <a:gd name="T21" fmla="*/ 338 h 398"/>
                <a:gd name="T22" fmla="*/ 251 w 345"/>
                <a:gd name="T23" fmla="*/ 331 h 398"/>
                <a:gd name="T24" fmla="*/ 242 w 345"/>
                <a:gd name="T25" fmla="*/ 398 h 398"/>
                <a:gd name="T26" fmla="*/ 203 w 345"/>
                <a:gd name="T27" fmla="*/ 369 h 398"/>
                <a:gd name="T28" fmla="*/ 127 w 345"/>
                <a:gd name="T29" fmla="*/ 387 h 398"/>
                <a:gd name="T30" fmla="*/ 94 w 345"/>
                <a:gd name="T31" fmla="*/ 362 h 398"/>
                <a:gd name="T32" fmla="*/ 51 w 345"/>
                <a:gd name="T33" fmla="*/ 360 h 398"/>
                <a:gd name="T34" fmla="*/ 29 w 345"/>
                <a:gd name="T35" fmla="*/ 249 h 398"/>
                <a:gd name="T36" fmla="*/ 0 w 345"/>
                <a:gd name="T37" fmla="*/ 89 h 3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5"/>
                <a:gd name="T58" fmla="*/ 0 h 398"/>
                <a:gd name="T59" fmla="*/ 345 w 345"/>
                <a:gd name="T60" fmla="*/ 398 h 3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5" h="398">
                  <a:moveTo>
                    <a:pt x="0" y="89"/>
                  </a:moveTo>
                  <a:lnTo>
                    <a:pt x="155" y="74"/>
                  </a:lnTo>
                  <a:lnTo>
                    <a:pt x="188" y="80"/>
                  </a:lnTo>
                  <a:lnTo>
                    <a:pt x="261" y="46"/>
                  </a:lnTo>
                  <a:lnTo>
                    <a:pt x="277" y="15"/>
                  </a:lnTo>
                  <a:lnTo>
                    <a:pt x="321" y="0"/>
                  </a:lnTo>
                  <a:lnTo>
                    <a:pt x="345" y="150"/>
                  </a:lnTo>
                  <a:lnTo>
                    <a:pt x="327" y="167"/>
                  </a:lnTo>
                  <a:lnTo>
                    <a:pt x="331" y="271"/>
                  </a:lnTo>
                  <a:lnTo>
                    <a:pt x="297" y="280"/>
                  </a:lnTo>
                  <a:lnTo>
                    <a:pt x="277" y="338"/>
                  </a:lnTo>
                  <a:lnTo>
                    <a:pt x="251" y="331"/>
                  </a:lnTo>
                  <a:lnTo>
                    <a:pt x="242" y="398"/>
                  </a:lnTo>
                  <a:lnTo>
                    <a:pt x="203" y="369"/>
                  </a:lnTo>
                  <a:lnTo>
                    <a:pt x="127" y="387"/>
                  </a:lnTo>
                  <a:lnTo>
                    <a:pt x="94" y="362"/>
                  </a:lnTo>
                  <a:lnTo>
                    <a:pt x="51" y="360"/>
                  </a:lnTo>
                  <a:lnTo>
                    <a:pt x="29" y="249"/>
                  </a:lnTo>
                  <a:lnTo>
                    <a:pt x="0" y="89"/>
                  </a:lnTo>
                  <a:close/>
                </a:path>
              </a:pathLst>
            </a:custGeom>
            <a:solidFill>
              <a:schemeClr val="accent6"/>
            </a:solidFill>
            <a:ln w="19050">
              <a:solidFill>
                <a:schemeClr val="tx1"/>
              </a:solidFill>
              <a:prstDash val="solid"/>
              <a:round/>
              <a:headEnd/>
              <a:tailEnd/>
            </a:ln>
          </p:spPr>
          <p:txBody>
            <a:bodyPr/>
            <a:lstStyle/>
            <a:p>
              <a:pPr>
                <a:defRPr/>
              </a:pPr>
              <a:endParaRPr lang="en-US" sz="1200" b="1">
                <a:latin typeface="+mj-lt"/>
              </a:endParaRPr>
            </a:p>
          </p:txBody>
        </p:sp>
        <p:sp>
          <p:nvSpPr>
            <p:cNvPr id="21" name="Shape - North Dakota"/>
            <p:cNvSpPr>
              <a:spLocks noChangeAspect="1"/>
            </p:cNvSpPr>
            <p:nvPr/>
          </p:nvSpPr>
          <p:spPr bwMode="auto">
            <a:xfrm>
              <a:off x="3686174" y="1266055"/>
              <a:ext cx="876300" cy="506412"/>
            </a:xfrm>
            <a:custGeom>
              <a:avLst/>
              <a:gdLst>
                <a:gd name="T0" fmla="*/ 2147483647 w 555"/>
                <a:gd name="T1" fmla="*/ 0 h 325"/>
                <a:gd name="T2" fmla="*/ 2147483647 w 555"/>
                <a:gd name="T3" fmla="*/ 2147483647 h 325"/>
                <a:gd name="T4" fmla="*/ 2147483647 w 555"/>
                <a:gd name="T5" fmla="*/ 2147483647 h 325"/>
                <a:gd name="T6" fmla="*/ 2147483647 w 555"/>
                <a:gd name="T7" fmla="*/ 2147483647 h 325"/>
                <a:gd name="T8" fmla="*/ 2147483647 w 555"/>
                <a:gd name="T9" fmla="*/ 2147483647 h 325"/>
                <a:gd name="T10" fmla="*/ 2147483647 w 555"/>
                <a:gd name="T11" fmla="*/ 2147483647 h 325"/>
                <a:gd name="T12" fmla="*/ 2147483647 w 555"/>
                <a:gd name="T13" fmla="*/ 2147483647 h 325"/>
                <a:gd name="T14" fmla="*/ 0 w 555"/>
                <a:gd name="T15" fmla="*/ 2147483647 h 325"/>
                <a:gd name="T16" fmla="*/ 2147483647 w 555"/>
                <a:gd name="T17" fmla="*/ 0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5"/>
                <a:gd name="T28" fmla="*/ 0 h 325"/>
                <a:gd name="T29" fmla="*/ 555 w 555"/>
                <a:gd name="T30" fmla="*/ 325 h 3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5" h="325">
                  <a:moveTo>
                    <a:pt x="2" y="0"/>
                  </a:moveTo>
                  <a:lnTo>
                    <a:pt x="465" y="10"/>
                  </a:lnTo>
                  <a:lnTo>
                    <a:pt x="500" y="106"/>
                  </a:lnTo>
                  <a:lnTo>
                    <a:pt x="532" y="179"/>
                  </a:lnTo>
                  <a:lnTo>
                    <a:pt x="555" y="298"/>
                  </a:lnTo>
                  <a:lnTo>
                    <a:pt x="541" y="325"/>
                  </a:lnTo>
                  <a:lnTo>
                    <a:pt x="370" y="320"/>
                  </a:lnTo>
                  <a:lnTo>
                    <a:pt x="0" y="314"/>
                  </a:lnTo>
                  <a:lnTo>
                    <a:pt x="2" y="0"/>
                  </a:lnTo>
                  <a:close/>
                </a:path>
              </a:pathLst>
            </a:custGeom>
            <a:solidFill>
              <a:schemeClr val="accent6"/>
            </a:solidFill>
            <a:ln w="19050">
              <a:solidFill>
                <a:schemeClr val="tx1"/>
              </a:solidFill>
              <a:prstDash val="solid"/>
              <a:round/>
              <a:headEnd/>
              <a:tailEnd/>
            </a:ln>
          </p:spPr>
          <p:txBody>
            <a:bodyPr/>
            <a:lstStyle/>
            <a:p>
              <a:endParaRPr lang="en-US" sz="1200" b="1">
                <a:solidFill>
                  <a:schemeClr val="accent6"/>
                </a:solidFill>
                <a:latin typeface="+mj-lt"/>
              </a:endParaRPr>
            </a:p>
          </p:txBody>
        </p:sp>
        <p:sp>
          <p:nvSpPr>
            <p:cNvPr id="22" name="Shape - North Carolina"/>
            <p:cNvSpPr>
              <a:spLocks noChangeAspect="1"/>
            </p:cNvSpPr>
            <p:nvPr/>
          </p:nvSpPr>
          <p:spPr bwMode="auto">
            <a:xfrm>
              <a:off x="6230937" y="2902768"/>
              <a:ext cx="1112837" cy="479425"/>
            </a:xfrm>
            <a:custGeom>
              <a:avLst/>
              <a:gdLst>
                <a:gd name="T0" fmla="*/ 2147483647 w 704"/>
                <a:gd name="T1" fmla="*/ 2147483647 h 308"/>
                <a:gd name="T2" fmla="*/ 0 w 704"/>
                <a:gd name="T3" fmla="*/ 2147483647 h 308"/>
                <a:gd name="T4" fmla="*/ 2147483647 w 704"/>
                <a:gd name="T5" fmla="*/ 2147483647 h 308"/>
                <a:gd name="T6" fmla="*/ 2147483647 w 704"/>
                <a:gd name="T7" fmla="*/ 2147483647 h 308"/>
                <a:gd name="T8" fmla="*/ 2147483647 w 704"/>
                <a:gd name="T9" fmla="*/ 2147483647 h 308"/>
                <a:gd name="T10" fmla="*/ 2147483647 w 704"/>
                <a:gd name="T11" fmla="*/ 2147483647 h 308"/>
                <a:gd name="T12" fmla="*/ 2147483647 w 704"/>
                <a:gd name="T13" fmla="*/ 2147483647 h 308"/>
                <a:gd name="T14" fmla="*/ 2147483647 w 704"/>
                <a:gd name="T15" fmla="*/ 2147483647 h 308"/>
                <a:gd name="T16" fmla="*/ 2147483647 w 704"/>
                <a:gd name="T17" fmla="*/ 2147483647 h 308"/>
                <a:gd name="T18" fmla="*/ 2147483647 w 704"/>
                <a:gd name="T19" fmla="*/ 2147483647 h 308"/>
                <a:gd name="T20" fmla="*/ 2147483647 w 704"/>
                <a:gd name="T21" fmla="*/ 2147483647 h 308"/>
                <a:gd name="T22" fmla="*/ 2147483647 w 704"/>
                <a:gd name="T23" fmla="*/ 2147483647 h 308"/>
                <a:gd name="T24" fmla="*/ 2147483647 w 704"/>
                <a:gd name="T25" fmla="*/ 2147483647 h 308"/>
                <a:gd name="T26" fmla="*/ 2147483647 w 704"/>
                <a:gd name="T27" fmla="*/ 2147483647 h 308"/>
                <a:gd name="T28" fmla="*/ 2147483647 w 704"/>
                <a:gd name="T29" fmla="*/ 2147483647 h 308"/>
                <a:gd name="T30" fmla="*/ 2147483647 w 704"/>
                <a:gd name="T31" fmla="*/ 2147483647 h 308"/>
                <a:gd name="T32" fmla="*/ 2147483647 w 704"/>
                <a:gd name="T33" fmla="*/ 2147483647 h 308"/>
                <a:gd name="T34" fmla="*/ 2147483647 w 704"/>
                <a:gd name="T35" fmla="*/ 2147483647 h 308"/>
                <a:gd name="T36" fmla="*/ 2147483647 w 704"/>
                <a:gd name="T37" fmla="*/ 2147483647 h 308"/>
                <a:gd name="T38" fmla="*/ 2147483647 w 704"/>
                <a:gd name="T39" fmla="*/ 2147483647 h 308"/>
                <a:gd name="T40" fmla="*/ 2147483647 w 704"/>
                <a:gd name="T41" fmla="*/ 2147483647 h 308"/>
                <a:gd name="T42" fmla="*/ 2147483647 w 704"/>
                <a:gd name="T43" fmla="*/ 2147483647 h 308"/>
                <a:gd name="T44" fmla="*/ 2147483647 w 704"/>
                <a:gd name="T45" fmla="*/ 2147483647 h 308"/>
                <a:gd name="T46" fmla="*/ 2147483647 w 704"/>
                <a:gd name="T47" fmla="*/ 2147483647 h 308"/>
                <a:gd name="T48" fmla="*/ 2147483647 w 704"/>
                <a:gd name="T49" fmla="*/ 2147483647 h 308"/>
                <a:gd name="T50" fmla="*/ 2147483647 w 704"/>
                <a:gd name="T51" fmla="*/ 2147483647 h 308"/>
                <a:gd name="T52" fmla="*/ 2147483647 w 704"/>
                <a:gd name="T53" fmla="*/ 2147483647 h 308"/>
                <a:gd name="T54" fmla="*/ 2147483647 w 704"/>
                <a:gd name="T55" fmla="*/ 2147483647 h 308"/>
                <a:gd name="T56" fmla="*/ 2147483647 w 704"/>
                <a:gd name="T57" fmla="*/ 2147483647 h 308"/>
                <a:gd name="T58" fmla="*/ 2147483647 w 704"/>
                <a:gd name="T59" fmla="*/ 0 h 308"/>
                <a:gd name="T60" fmla="*/ 2147483647 w 704"/>
                <a:gd name="T61" fmla="*/ 2147483647 h 308"/>
                <a:gd name="T62" fmla="*/ 2147483647 w 704"/>
                <a:gd name="T63" fmla="*/ 2147483647 h 308"/>
                <a:gd name="T64" fmla="*/ 2147483647 w 704"/>
                <a:gd name="T65" fmla="*/ 2147483647 h 308"/>
                <a:gd name="T66" fmla="*/ 2147483647 w 704"/>
                <a:gd name="T67" fmla="*/ 2147483647 h 3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4"/>
                <a:gd name="T103" fmla="*/ 0 h 308"/>
                <a:gd name="T104" fmla="*/ 704 w 704"/>
                <a:gd name="T105" fmla="*/ 308 h 3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4" h="308">
                  <a:moveTo>
                    <a:pt x="24" y="228"/>
                  </a:moveTo>
                  <a:lnTo>
                    <a:pt x="0" y="294"/>
                  </a:lnTo>
                  <a:lnTo>
                    <a:pt x="91" y="285"/>
                  </a:lnTo>
                  <a:lnTo>
                    <a:pt x="127" y="255"/>
                  </a:lnTo>
                  <a:lnTo>
                    <a:pt x="251" y="222"/>
                  </a:lnTo>
                  <a:lnTo>
                    <a:pt x="285" y="240"/>
                  </a:lnTo>
                  <a:lnTo>
                    <a:pt x="367" y="228"/>
                  </a:lnTo>
                  <a:lnTo>
                    <a:pt x="367" y="233"/>
                  </a:lnTo>
                  <a:lnTo>
                    <a:pt x="489" y="308"/>
                  </a:lnTo>
                  <a:lnTo>
                    <a:pt x="561" y="286"/>
                  </a:lnTo>
                  <a:lnTo>
                    <a:pt x="601" y="201"/>
                  </a:lnTo>
                  <a:lnTo>
                    <a:pt x="671" y="177"/>
                  </a:lnTo>
                  <a:lnTo>
                    <a:pt x="704" y="115"/>
                  </a:lnTo>
                  <a:lnTo>
                    <a:pt x="702" y="39"/>
                  </a:lnTo>
                  <a:lnTo>
                    <a:pt x="693" y="101"/>
                  </a:lnTo>
                  <a:lnTo>
                    <a:pt x="655" y="155"/>
                  </a:lnTo>
                  <a:lnTo>
                    <a:pt x="640" y="151"/>
                  </a:lnTo>
                  <a:lnTo>
                    <a:pt x="587" y="165"/>
                  </a:lnTo>
                  <a:lnTo>
                    <a:pt x="587" y="148"/>
                  </a:lnTo>
                  <a:lnTo>
                    <a:pt x="640" y="130"/>
                  </a:lnTo>
                  <a:lnTo>
                    <a:pt x="592" y="124"/>
                  </a:lnTo>
                  <a:lnTo>
                    <a:pt x="646" y="107"/>
                  </a:lnTo>
                  <a:lnTo>
                    <a:pt x="666" y="116"/>
                  </a:lnTo>
                  <a:lnTo>
                    <a:pt x="677" y="57"/>
                  </a:lnTo>
                  <a:lnTo>
                    <a:pt x="663" y="43"/>
                  </a:lnTo>
                  <a:lnTo>
                    <a:pt x="599" y="67"/>
                  </a:lnTo>
                  <a:lnTo>
                    <a:pt x="601" y="31"/>
                  </a:lnTo>
                  <a:lnTo>
                    <a:pt x="628" y="40"/>
                  </a:lnTo>
                  <a:lnTo>
                    <a:pt x="663" y="13"/>
                  </a:lnTo>
                  <a:lnTo>
                    <a:pt x="644" y="0"/>
                  </a:lnTo>
                  <a:lnTo>
                    <a:pt x="434" y="48"/>
                  </a:lnTo>
                  <a:lnTo>
                    <a:pt x="176" y="100"/>
                  </a:lnTo>
                  <a:lnTo>
                    <a:pt x="58" y="227"/>
                  </a:lnTo>
                  <a:lnTo>
                    <a:pt x="24" y="228"/>
                  </a:lnTo>
                  <a:close/>
                </a:path>
              </a:pathLst>
            </a:custGeom>
            <a:solidFill>
              <a:schemeClr val="tx2"/>
            </a:solidFill>
            <a:ln w="19050">
              <a:solidFill>
                <a:schemeClr val="tx1"/>
              </a:solidFill>
              <a:prstDash val="solid"/>
              <a:round/>
              <a:headEnd/>
              <a:tailEnd/>
            </a:ln>
          </p:spPr>
          <p:txBody>
            <a:bodyPr/>
            <a:lstStyle/>
            <a:p>
              <a:endParaRPr lang="en-US" sz="1200" b="1">
                <a:latin typeface="+mj-lt"/>
              </a:endParaRPr>
            </a:p>
          </p:txBody>
        </p:sp>
        <p:grpSp>
          <p:nvGrpSpPr>
            <p:cNvPr id="23" name="Shape - New York"/>
            <p:cNvGrpSpPr>
              <a:grpSpLocks/>
            </p:cNvGrpSpPr>
            <p:nvPr/>
          </p:nvGrpSpPr>
          <p:grpSpPr bwMode="auto">
            <a:xfrm>
              <a:off x="6530974" y="1478781"/>
              <a:ext cx="1044575" cy="700087"/>
              <a:chOff x="4071" y="893"/>
              <a:chExt cx="658" cy="440"/>
            </a:xfrm>
            <a:solidFill>
              <a:schemeClr val="accent6"/>
            </a:solidFill>
          </p:grpSpPr>
          <p:sp>
            <p:nvSpPr>
              <p:cNvPr id="127" name="Shape -"/>
              <p:cNvSpPr>
                <a:spLocks noChangeAspect="1"/>
              </p:cNvSpPr>
              <p:nvPr/>
            </p:nvSpPr>
            <p:spPr bwMode="auto">
              <a:xfrm>
                <a:off x="4071" y="893"/>
                <a:ext cx="521" cy="417"/>
              </a:xfrm>
              <a:custGeom>
                <a:avLst/>
                <a:gdLst>
                  <a:gd name="T0" fmla="*/ 41 w 524"/>
                  <a:gd name="T1" fmla="*/ 286 h 426"/>
                  <a:gd name="T2" fmla="*/ 90 w 524"/>
                  <a:gd name="T3" fmla="*/ 261 h 426"/>
                  <a:gd name="T4" fmla="*/ 157 w 524"/>
                  <a:gd name="T5" fmla="*/ 255 h 426"/>
                  <a:gd name="T6" fmla="*/ 173 w 524"/>
                  <a:gd name="T7" fmla="*/ 233 h 426"/>
                  <a:gd name="T8" fmla="*/ 197 w 524"/>
                  <a:gd name="T9" fmla="*/ 230 h 426"/>
                  <a:gd name="T10" fmla="*/ 211 w 524"/>
                  <a:gd name="T11" fmla="*/ 206 h 426"/>
                  <a:gd name="T12" fmla="*/ 233 w 524"/>
                  <a:gd name="T13" fmla="*/ 197 h 426"/>
                  <a:gd name="T14" fmla="*/ 223 w 524"/>
                  <a:gd name="T15" fmla="*/ 152 h 426"/>
                  <a:gd name="T16" fmla="*/ 209 w 524"/>
                  <a:gd name="T17" fmla="*/ 140 h 426"/>
                  <a:gd name="T18" fmla="*/ 237 w 524"/>
                  <a:gd name="T19" fmla="*/ 104 h 426"/>
                  <a:gd name="T20" fmla="*/ 255 w 524"/>
                  <a:gd name="T21" fmla="*/ 104 h 426"/>
                  <a:gd name="T22" fmla="*/ 316 w 524"/>
                  <a:gd name="T23" fmla="*/ 28 h 426"/>
                  <a:gd name="T24" fmla="*/ 410 w 524"/>
                  <a:gd name="T25" fmla="*/ 0 h 426"/>
                  <a:gd name="T26" fmla="*/ 421 w 524"/>
                  <a:gd name="T27" fmla="*/ 72 h 426"/>
                  <a:gd name="T28" fmla="*/ 425 w 524"/>
                  <a:gd name="T29" fmla="*/ 69 h 426"/>
                  <a:gd name="T30" fmla="*/ 448 w 524"/>
                  <a:gd name="T31" fmla="*/ 94 h 426"/>
                  <a:gd name="T32" fmla="*/ 449 w 524"/>
                  <a:gd name="T33" fmla="*/ 167 h 426"/>
                  <a:gd name="T34" fmla="*/ 477 w 524"/>
                  <a:gd name="T35" fmla="*/ 227 h 426"/>
                  <a:gd name="T36" fmla="*/ 488 w 524"/>
                  <a:gd name="T37" fmla="*/ 304 h 426"/>
                  <a:gd name="T38" fmla="*/ 491 w 524"/>
                  <a:gd name="T39" fmla="*/ 371 h 426"/>
                  <a:gd name="T40" fmla="*/ 524 w 524"/>
                  <a:gd name="T41" fmla="*/ 394 h 426"/>
                  <a:gd name="T42" fmla="*/ 500 w 524"/>
                  <a:gd name="T43" fmla="*/ 426 h 426"/>
                  <a:gd name="T44" fmla="*/ 439 w 524"/>
                  <a:gd name="T45" fmla="*/ 388 h 426"/>
                  <a:gd name="T46" fmla="*/ 407 w 524"/>
                  <a:gd name="T47" fmla="*/ 391 h 426"/>
                  <a:gd name="T48" fmla="*/ 376 w 524"/>
                  <a:gd name="T49" fmla="*/ 382 h 426"/>
                  <a:gd name="T50" fmla="*/ 378 w 524"/>
                  <a:gd name="T51" fmla="*/ 359 h 426"/>
                  <a:gd name="T52" fmla="*/ 358 w 524"/>
                  <a:gd name="T53" fmla="*/ 352 h 426"/>
                  <a:gd name="T54" fmla="*/ 15 w 524"/>
                  <a:gd name="T55" fmla="*/ 417 h 426"/>
                  <a:gd name="T56" fmla="*/ 0 w 524"/>
                  <a:gd name="T57" fmla="*/ 398 h 426"/>
                  <a:gd name="T58" fmla="*/ 53 w 524"/>
                  <a:gd name="T59" fmla="*/ 322 h 426"/>
                  <a:gd name="T60" fmla="*/ 41 w 524"/>
                  <a:gd name="T61" fmla="*/ 286 h 4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24"/>
                  <a:gd name="T94" fmla="*/ 0 h 426"/>
                  <a:gd name="T95" fmla="*/ 524 w 524"/>
                  <a:gd name="T96" fmla="*/ 426 h 4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24" h="426">
                    <a:moveTo>
                      <a:pt x="41" y="286"/>
                    </a:moveTo>
                    <a:lnTo>
                      <a:pt x="90" y="261"/>
                    </a:lnTo>
                    <a:lnTo>
                      <a:pt x="157" y="255"/>
                    </a:lnTo>
                    <a:lnTo>
                      <a:pt x="173" y="233"/>
                    </a:lnTo>
                    <a:lnTo>
                      <a:pt x="197" y="230"/>
                    </a:lnTo>
                    <a:lnTo>
                      <a:pt x="211" y="206"/>
                    </a:lnTo>
                    <a:lnTo>
                      <a:pt x="233" y="197"/>
                    </a:lnTo>
                    <a:lnTo>
                      <a:pt x="223" y="152"/>
                    </a:lnTo>
                    <a:lnTo>
                      <a:pt x="209" y="140"/>
                    </a:lnTo>
                    <a:lnTo>
                      <a:pt x="237" y="104"/>
                    </a:lnTo>
                    <a:lnTo>
                      <a:pt x="255" y="104"/>
                    </a:lnTo>
                    <a:lnTo>
                      <a:pt x="316" y="28"/>
                    </a:lnTo>
                    <a:lnTo>
                      <a:pt x="410" y="0"/>
                    </a:lnTo>
                    <a:lnTo>
                      <a:pt x="421" y="72"/>
                    </a:lnTo>
                    <a:lnTo>
                      <a:pt x="425" y="69"/>
                    </a:lnTo>
                    <a:lnTo>
                      <a:pt x="448" y="94"/>
                    </a:lnTo>
                    <a:lnTo>
                      <a:pt x="449" y="167"/>
                    </a:lnTo>
                    <a:lnTo>
                      <a:pt x="477" y="227"/>
                    </a:lnTo>
                    <a:lnTo>
                      <a:pt x="488" y="304"/>
                    </a:lnTo>
                    <a:lnTo>
                      <a:pt x="491" y="371"/>
                    </a:lnTo>
                    <a:lnTo>
                      <a:pt x="524" y="394"/>
                    </a:lnTo>
                    <a:lnTo>
                      <a:pt x="500" y="426"/>
                    </a:lnTo>
                    <a:lnTo>
                      <a:pt x="439" y="388"/>
                    </a:lnTo>
                    <a:lnTo>
                      <a:pt x="407" y="391"/>
                    </a:lnTo>
                    <a:lnTo>
                      <a:pt x="376" y="382"/>
                    </a:lnTo>
                    <a:lnTo>
                      <a:pt x="378" y="359"/>
                    </a:lnTo>
                    <a:lnTo>
                      <a:pt x="358" y="352"/>
                    </a:lnTo>
                    <a:lnTo>
                      <a:pt x="15" y="417"/>
                    </a:lnTo>
                    <a:lnTo>
                      <a:pt x="0" y="398"/>
                    </a:lnTo>
                    <a:lnTo>
                      <a:pt x="53" y="322"/>
                    </a:lnTo>
                    <a:lnTo>
                      <a:pt x="41" y="286"/>
                    </a:lnTo>
                    <a:close/>
                  </a:path>
                </a:pathLst>
              </a:custGeom>
              <a:solidFill>
                <a:schemeClr val="accent2"/>
              </a:solidFill>
              <a:ln w="19050">
                <a:solidFill>
                  <a:schemeClr val="tx1"/>
                </a:solidFill>
                <a:prstDash val="solid"/>
                <a:round/>
                <a:headEnd/>
                <a:tailEnd/>
              </a:ln>
            </p:spPr>
            <p:txBody>
              <a:bodyPr/>
              <a:lstStyle/>
              <a:p>
                <a:pPr>
                  <a:defRPr/>
                </a:pPr>
                <a:endParaRPr lang="en-US" sz="1200" b="1">
                  <a:latin typeface="+mj-lt"/>
                </a:endParaRPr>
              </a:p>
            </p:txBody>
          </p:sp>
          <p:sp>
            <p:nvSpPr>
              <p:cNvPr id="128" name="Shape -"/>
              <p:cNvSpPr>
                <a:spLocks noChangeAspect="1"/>
              </p:cNvSpPr>
              <p:nvPr/>
            </p:nvSpPr>
            <p:spPr bwMode="auto">
              <a:xfrm>
                <a:off x="4578" y="1244"/>
                <a:ext cx="151" cy="89"/>
              </a:xfrm>
              <a:custGeom>
                <a:avLst/>
                <a:gdLst>
                  <a:gd name="T0" fmla="*/ 0 w 152"/>
                  <a:gd name="T1" fmla="*/ 67 h 91"/>
                  <a:gd name="T2" fmla="*/ 63 w 152"/>
                  <a:gd name="T3" fmla="*/ 37 h 91"/>
                  <a:gd name="T4" fmla="*/ 124 w 152"/>
                  <a:gd name="T5" fmla="*/ 0 h 91"/>
                  <a:gd name="T6" fmla="*/ 134 w 152"/>
                  <a:gd name="T7" fmla="*/ 1 h 91"/>
                  <a:gd name="T8" fmla="*/ 152 w 152"/>
                  <a:gd name="T9" fmla="*/ 3 h 91"/>
                  <a:gd name="T10" fmla="*/ 93 w 152"/>
                  <a:gd name="T11" fmla="*/ 50 h 91"/>
                  <a:gd name="T12" fmla="*/ 18 w 152"/>
                  <a:gd name="T13" fmla="*/ 91 h 91"/>
                  <a:gd name="T14" fmla="*/ 0 w 152"/>
                  <a:gd name="T15" fmla="*/ 67 h 9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91"/>
                  <a:gd name="T26" fmla="*/ 152 w 152"/>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91">
                    <a:moveTo>
                      <a:pt x="0" y="67"/>
                    </a:moveTo>
                    <a:lnTo>
                      <a:pt x="63" y="37"/>
                    </a:lnTo>
                    <a:lnTo>
                      <a:pt x="124" y="0"/>
                    </a:lnTo>
                    <a:lnTo>
                      <a:pt x="134" y="1"/>
                    </a:lnTo>
                    <a:lnTo>
                      <a:pt x="152" y="3"/>
                    </a:lnTo>
                    <a:lnTo>
                      <a:pt x="93" y="50"/>
                    </a:lnTo>
                    <a:lnTo>
                      <a:pt x="18" y="91"/>
                    </a:lnTo>
                    <a:lnTo>
                      <a:pt x="0" y="67"/>
                    </a:lnTo>
                    <a:close/>
                  </a:path>
                </a:pathLst>
              </a:custGeom>
              <a:solidFill>
                <a:schemeClr val="accent2"/>
              </a:solidFill>
              <a:ln w="19050">
                <a:solidFill>
                  <a:schemeClr val="tx1"/>
                </a:solidFill>
                <a:prstDash val="solid"/>
                <a:round/>
                <a:headEnd/>
                <a:tailEnd/>
              </a:ln>
            </p:spPr>
            <p:txBody>
              <a:bodyPr/>
              <a:lstStyle/>
              <a:p>
                <a:pPr>
                  <a:defRPr/>
                </a:pPr>
                <a:endParaRPr lang="en-US" sz="1200" b="1">
                  <a:latin typeface="+mj-lt"/>
                </a:endParaRPr>
              </a:p>
            </p:txBody>
          </p:sp>
        </p:grpSp>
        <p:sp>
          <p:nvSpPr>
            <p:cNvPr id="24" name="Shape - New Mexico"/>
            <p:cNvSpPr>
              <a:spLocks noChangeAspect="1"/>
            </p:cNvSpPr>
            <p:nvPr/>
          </p:nvSpPr>
          <p:spPr bwMode="auto">
            <a:xfrm>
              <a:off x="2868611" y="3158355"/>
              <a:ext cx="898525" cy="877887"/>
            </a:xfrm>
            <a:custGeom>
              <a:avLst/>
              <a:gdLst>
                <a:gd name="T0" fmla="*/ 2147483647 w 568"/>
                <a:gd name="T1" fmla="*/ 0 h 563"/>
                <a:gd name="T2" fmla="*/ 2147483647 w 568"/>
                <a:gd name="T3" fmla="*/ 2147483647 h 563"/>
                <a:gd name="T4" fmla="*/ 2147483647 w 568"/>
                <a:gd name="T5" fmla="*/ 2147483647 h 563"/>
                <a:gd name="T6" fmla="*/ 2147483647 w 568"/>
                <a:gd name="T7" fmla="*/ 2147483647 h 563"/>
                <a:gd name="T8" fmla="*/ 2147483647 w 568"/>
                <a:gd name="T9" fmla="*/ 2147483647 h 563"/>
                <a:gd name="T10" fmla="*/ 2147483647 w 568"/>
                <a:gd name="T11" fmla="*/ 2147483647 h 563"/>
                <a:gd name="T12" fmla="*/ 2147483647 w 568"/>
                <a:gd name="T13" fmla="*/ 2147483647 h 563"/>
                <a:gd name="T14" fmla="*/ 2147483647 w 568"/>
                <a:gd name="T15" fmla="*/ 2147483647 h 563"/>
                <a:gd name="T16" fmla="*/ 0 w 568"/>
                <a:gd name="T17" fmla="*/ 2147483647 h 563"/>
                <a:gd name="T18" fmla="*/ 2147483647 w 568"/>
                <a:gd name="T19" fmla="*/ 2147483647 h 563"/>
                <a:gd name="T20" fmla="*/ 2147483647 w 568"/>
                <a:gd name="T21" fmla="*/ 0 h 5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8"/>
                <a:gd name="T34" fmla="*/ 0 h 563"/>
                <a:gd name="T35" fmla="*/ 568 w 568"/>
                <a:gd name="T36" fmla="*/ 563 h 5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8" h="563">
                  <a:moveTo>
                    <a:pt x="69" y="0"/>
                  </a:moveTo>
                  <a:lnTo>
                    <a:pt x="568" y="22"/>
                  </a:lnTo>
                  <a:lnTo>
                    <a:pt x="544" y="520"/>
                  </a:lnTo>
                  <a:lnTo>
                    <a:pt x="382" y="511"/>
                  </a:lnTo>
                  <a:lnTo>
                    <a:pt x="230" y="507"/>
                  </a:lnTo>
                  <a:lnTo>
                    <a:pt x="230" y="526"/>
                  </a:lnTo>
                  <a:lnTo>
                    <a:pt x="103" y="526"/>
                  </a:lnTo>
                  <a:lnTo>
                    <a:pt x="95" y="563"/>
                  </a:lnTo>
                  <a:lnTo>
                    <a:pt x="0" y="551"/>
                  </a:lnTo>
                  <a:lnTo>
                    <a:pt x="54" y="130"/>
                  </a:lnTo>
                  <a:lnTo>
                    <a:pt x="69" y="0"/>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sp>
          <p:nvSpPr>
            <p:cNvPr id="25" name="Shape - New Jersey"/>
            <p:cNvSpPr>
              <a:spLocks noChangeAspect="1"/>
            </p:cNvSpPr>
            <p:nvPr/>
          </p:nvSpPr>
          <p:spPr bwMode="auto">
            <a:xfrm>
              <a:off x="7143748" y="2080443"/>
              <a:ext cx="196851" cy="385763"/>
            </a:xfrm>
            <a:custGeom>
              <a:avLst/>
              <a:gdLst>
                <a:gd name="T0" fmla="*/ 2147483647 w 125"/>
                <a:gd name="T1" fmla="*/ 2147483647 h 247"/>
                <a:gd name="T2" fmla="*/ 2147483647 w 125"/>
                <a:gd name="T3" fmla="*/ 0 h 247"/>
                <a:gd name="T4" fmla="*/ 2147483647 w 125"/>
                <a:gd name="T5" fmla="*/ 2147483647 h 247"/>
                <a:gd name="T6" fmla="*/ 2147483647 w 125"/>
                <a:gd name="T7" fmla="*/ 2147483647 h 247"/>
                <a:gd name="T8" fmla="*/ 2147483647 w 125"/>
                <a:gd name="T9" fmla="*/ 2147483647 h 247"/>
                <a:gd name="T10" fmla="*/ 2147483647 w 125"/>
                <a:gd name="T11" fmla="*/ 2147483647 h 247"/>
                <a:gd name="T12" fmla="*/ 2147483647 w 125"/>
                <a:gd name="T13" fmla="*/ 2147483647 h 247"/>
                <a:gd name="T14" fmla="*/ 2147483647 w 125"/>
                <a:gd name="T15" fmla="*/ 2147483647 h 247"/>
                <a:gd name="T16" fmla="*/ 2147483647 w 125"/>
                <a:gd name="T17" fmla="*/ 2147483647 h 247"/>
                <a:gd name="T18" fmla="*/ 2147483647 w 125"/>
                <a:gd name="T19" fmla="*/ 2147483647 h 247"/>
                <a:gd name="T20" fmla="*/ 2147483647 w 125"/>
                <a:gd name="T21" fmla="*/ 2147483647 h 247"/>
                <a:gd name="T22" fmla="*/ 0 w 125"/>
                <a:gd name="T23" fmla="*/ 2147483647 h 247"/>
                <a:gd name="T24" fmla="*/ 2147483647 w 125"/>
                <a:gd name="T25" fmla="*/ 2147483647 h 2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5"/>
                <a:gd name="T40" fmla="*/ 0 h 247"/>
                <a:gd name="T41" fmla="*/ 125 w 125"/>
                <a:gd name="T42" fmla="*/ 247 h 2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5" h="247">
                  <a:moveTo>
                    <a:pt x="22" y="2"/>
                  </a:moveTo>
                  <a:lnTo>
                    <a:pt x="52" y="0"/>
                  </a:lnTo>
                  <a:lnTo>
                    <a:pt x="112" y="37"/>
                  </a:lnTo>
                  <a:lnTo>
                    <a:pt x="103" y="67"/>
                  </a:lnTo>
                  <a:lnTo>
                    <a:pt x="124" y="86"/>
                  </a:lnTo>
                  <a:lnTo>
                    <a:pt x="125" y="203"/>
                  </a:lnTo>
                  <a:lnTo>
                    <a:pt x="104" y="247"/>
                  </a:lnTo>
                  <a:lnTo>
                    <a:pt x="81" y="231"/>
                  </a:lnTo>
                  <a:lnTo>
                    <a:pt x="55" y="230"/>
                  </a:lnTo>
                  <a:lnTo>
                    <a:pt x="12" y="206"/>
                  </a:lnTo>
                  <a:lnTo>
                    <a:pt x="45" y="133"/>
                  </a:lnTo>
                  <a:lnTo>
                    <a:pt x="0" y="94"/>
                  </a:lnTo>
                  <a:lnTo>
                    <a:pt x="22" y="2"/>
                  </a:lnTo>
                  <a:close/>
                </a:path>
              </a:pathLst>
            </a:custGeom>
            <a:solidFill>
              <a:schemeClr val="accent6"/>
            </a:solidFill>
            <a:ln w="19050">
              <a:solidFill>
                <a:schemeClr val="tx1"/>
              </a:solidFill>
              <a:prstDash val="solid"/>
              <a:round/>
              <a:headEnd/>
              <a:tailEnd/>
            </a:ln>
          </p:spPr>
          <p:txBody>
            <a:bodyPr/>
            <a:lstStyle/>
            <a:p>
              <a:endParaRPr lang="en-US" sz="1200" b="1">
                <a:latin typeface="+mj-lt"/>
              </a:endParaRPr>
            </a:p>
          </p:txBody>
        </p:sp>
        <p:sp>
          <p:nvSpPr>
            <p:cNvPr id="26" name="Shape - New Hampshire"/>
            <p:cNvSpPr>
              <a:spLocks noChangeAspect="1"/>
            </p:cNvSpPr>
            <p:nvPr/>
          </p:nvSpPr>
          <p:spPr bwMode="auto">
            <a:xfrm>
              <a:off x="7334249" y="1366068"/>
              <a:ext cx="257175" cy="447675"/>
            </a:xfrm>
            <a:custGeom>
              <a:avLst/>
              <a:gdLst>
                <a:gd name="T0" fmla="*/ 2147483647 w 162"/>
                <a:gd name="T1" fmla="*/ 0 h 289"/>
                <a:gd name="T2" fmla="*/ 0 w 162"/>
                <a:gd name="T3" fmla="*/ 2147483647 h 289"/>
                <a:gd name="T4" fmla="*/ 2147483647 w 162"/>
                <a:gd name="T5" fmla="*/ 2147483647 h 289"/>
                <a:gd name="T6" fmla="*/ 2147483647 w 162"/>
                <a:gd name="T7" fmla="*/ 2147483647 h 289"/>
                <a:gd name="T8" fmla="*/ 2147483647 w 162"/>
                <a:gd name="T9" fmla="*/ 2147483647 h 289"/>
                <a:gd name="T10" fmla="*/ 2147483647 w 162"/>
                <a:gd name="T11" fmla="*/ 2147483647 h 289"/>
                <a:gd name="T12" fmla="*/ 2147483647 w 162"/>
                <a:gd name="T13" fmla="*/ 2147483647 h 289"/>
                <a:gd name="T14" fmla="*/ 2147483647 w 162"/>
                <a:gd name="T15" fmla="*/ 2147483647 h 289"/>
                <a:gd name="T16" fmla="*/ 2147483647 w 162"/>
                <a:gd name="T17" fmla="*/ 2147483647 h 289"/>
                <a:gd name="T18" fmla="*/ 2147483647 w 162"/>
                <a:gd name="T19" fmla="*/ 2147483647 h 289"/>
                <a:gd name="T20" fmla="*/ 2147483647 w 162"/>
                <a:gd name="T21" fmla="*/ 2147483647 h 289"/>
                <a:gd name="T22" fmla="*/ 2147483647 w 162"/>
                <a:gd name="T23" fmla="*/ 2147483647 h 289"/>
                <a:gd name="T24" fmla="*/ 2147483647 w 162"/>
                <a:gd name="T25" fmla="*/ 0 h 2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2"/>
                <a:gd name="T40" fmla="*/ 0 h 289"/>
                <a:gd name="T41" fmla="*/ 162 w 162"/>
                <a:gd name="T42" fmla="*/ 289 h 2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2" h="289">
                  <a:moveTo>
                    <a:pt x="34" y="0"/>
                  </a:moveTo>
                  <a:lnTo>
                    <a:pt x="0" y="51"/>
                  </a:lnTo>
                  <a:lnTo>
                    <a:pt x="37" y="118"/>
                  </a:lnTo>
                  <a:lnTo>
                    <a:pt x="15" y="136"/>
                  </a:lnTo>
                  <a:lnTo>
                    <a:pt x="24" y="289"/>
                  </a:lnTo>
                  <a:lnTo>
                    <a:pt x="115" y="267"/>
                  </a:lnTo>
                  <a:lnTo>
                    <a:pt x="138" y="267"/>
                  </a:lnTo>
                  <a:lnTo>
                    <a:pt x="152" y="250"/>
                  </a:lnTo>
                  <a:lnTo>
                    <a:pt x="152" y="222"/>
                  </a:lnTo>
                  <a:lnTo>
                    <a:pt x="162" y="204"/>
                  </a:lnTo>
                  <a:lnTo>
                    <a:pt x="112" y="182"/>
                  </a:lnTo>
                  <a:lnTo>
                    <a:pt x="46" y="14"/>
                  </a:lnTo>
                  <a:lnTo>
                    <a:pt x="34" y="0"/>
                  </a:lnTo>
                  <a:close/>
                </a:path>
              </a:pathLst>
            </a:custGeom>
            <a:solidFill>
              <a:schemeClr val="tx2"/>
            </a:solidFill>
            <a:ln w="19050">
              <a:solidFill>
                <a:schemeClr val="tx1"/>
              </a:solidFill>
              <a:prstDash val="solid"/>
              <a:round/>
              <a:headEnd/>
              <a:tailEnd/>
            </a:ln>
          </p:spPr>
          <p:txBody>
            <a:bodyPr/>
            <a:lstStyle/>
            <a:p>
              <a:endParaRPr lang="en-US" sz="1200" b="1">
                <a:solidFill>
                  <a:schemeClr val="accent6"/>
                </a:solidFill>
                <a:latin typeface="+mj-lt"/>
              </a:endParaRPr>
            </a:p>
          </p:txBody>
        </p:sp>
        <p:sp>
          <p:nvSpPr>
            <p:cNvPr id="27" name="Shape - Nevada"/>
            <p:cNvSpPr>
              <a:spLocks noChangeAspect="1"/>
            </p:cNvSpPr>
            <p:nvPr/>
          </p:nvSpPr>
          <p:spPr bwMode="auto">
            <a:xfrm>
              <a:off x="1660523" y="2143942"/>
              <a:ext cx="831851" cy="1239838"/>
            </a:xfrm>
            <a:custGeom>
              <a:avLst/>
              <a:gdLst>
                <a:gd name="T0" fmla="*/ 2147483647 w 527"/>
                <a:gd name="T1" fmla="*/ 0 h 797"/>
                <a:gd name="T2" fmla="*/ 0 w 527"/>
                <a:gd name="T3" fmla="*/ 2147483647 h 797"/>
                <a:gd name="T4" fmla="*/ 2147483647 w 527"/>
                <a:gd name="T5" fmla="*/ 2147483647 h 797"/>
                <a:gd name="T6" fmla="*/ 2147483647 w 527"/>
                <a:gd name="T7" fmla="*/ 2147483647 h 797"/>
                <a:gd name="T8" fmla="*/ 2147483647 w 527"/>
                <a:gd name="T9" fmla="*/ 2147483647 h 797"/>
                <a:gd name="T10" fmla="*/ 2147483647 w 527"/>
                <a:gd name="T11" fmla="*/ 2147483647 h 797"/>
                <a:gd name="T12" fmla="*/ 2147483647 w 527"/>
                <a:gd name="T13" fmla="*/ 2147483647 h 797"/>
                <a:gd name="T14" fmla="*/ 2147483647 w 527"/>
                <a:gd name="T15" fmla="*/ 2147483647 h 797"/>
                <a:gd name="T16" fmla="*/ 2147483647 w 527"/>
                <a:gd name="T17" fmla="*/ 2147483647 h 797"/>
                <a:gd name="T18" fmla="*/ 2147483647 w 527"/>
                <a:gd name="T19" fmla="*/ 2147483647 h 797"/>
                <a:gd name="T20" fmla="*/ 2147483647 w 527"/>
                <a:gd name="T21" fmla="*/ 2147483647 h 797"/>
                <a:gd name="T22" fmla="*/ 2147483647 w 527"/>
                <a:gd name="T23" fmla="*/ 0 h 7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7"/>
                <a:gd name="T37" fmla="*/ 0 h 797"/>
                <a:gd name="T38" fmla="*/ 527 w 527"/>
                <a:gd name="T39" fmla="*/ 797 h 7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7" h="797">
                  <a:moveTo>
                    <a:pt x="67" y="0"/>
                  </a:moveTo>
                  <a:lnTo>
                    <a:pt x="0" y="316"/>
                  </a:lnTo>
                  <a:lnTo>
                    <a:pt x="359" y="797"/>
                  </a:lnTo>
                  <a:lnTo>
                    <a:pt x="381" y="776"/>
                  </a:lnTo>
                  <a:lnTo>
                    <a:pt x="380" y="681"/>
                  </a:lnTo>
                  <a:lnTo>
                    <a:pt x="425" y="688"/>
                  </a:lnTo>
                  <a:lnTo>
                    <a:pt x="471" y="396"/>
                  </a:lnTo>
                  <a:lnTo>
                    <a:pt x="502" y="198"/>
                  </a:lnTo>
                  <a:lnTo>
                    <a:pt x="511" y="138"/>
                  </a:lnTo>
                  <a:lnTo>
                    <a:pt x="527" y="85"/>
                  </a:lnTo>
                  <a:lnTo>
                    <a:pt x="290" y="47"/>
                  </a:lnTo>
                  <a:lnTo>
                    <a:pt x="67" y="0"/>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sp>
          <p:nvSpPr>
            <p:cNvPr id="28" name="Shape - Nebraska"/>
            <p:cNvSpPr>
              <a:spLocks noChangeAspect="1"/>
            </p:cNvSpPr>
            <p:nvPr/>
          </p:nvSpPr>
          <p:spPr bwMode="auto">
            <a:xfrm>
              <a:off x="3648074" y="2245543"/>
              <a:ext cx="1095375" cy="487363"/>
            </a:xfrm>
            <a:custGeom>
              <a:avLst/>
              <a:gdLst>
                <a:gd name="T0" fmla="*/ 2147483647 w 695"/>
                <a:gd name="T1" fmla="*/ 0 h 313"/>
                <a:gd name="T2" fmla="*/ 0 w 695"/>
                <a:gd name="T3" fmla="*/ 2147483647 h 313"/>
                <a:gd name="T4" fmla="*/ 2147483647 w 695"/>
                <a:gd name="T5" fmla="*/ 2147483647 h 313"/>
                <a:gd name="T6" fmla="*/ 2147483647 w 695"/>
                <a:gd name="T7" fmla="*/ 2147483647 h 313"/>
                <a:gd name="T8" fmla="*/ 2147483647 w 695"/>
                <a:gd name="T9" fmla="*/ 2147483647 h 313"/>
                <a:gd name="T10" fmla="*/ 2147483647 w 695"/>
                <a:gd name="T11" fmla="*/ 2147483647 h 313"/>
                <a:gd name="T12" fmla="*/ 2147483647 w 695"/>
                <a:gd name="T13" fmla="*/ 2147483647 h 313"/>
                <a:gd name="T14" fmla="*/ 2147483647 w 695"/>
                <a:gd name="T15" fmla="*/ 2147483647 h 313"/>
                <a:gd name="T16" fmla="*/ 2147483647 w 695"/>
                <a:gd name="T17" fmla="*/ 2147483647 h 313"/>
                <a:gd name="T18" fmla="*/ 2147483647 w 695"/>
                <a:gd name="T19" fmla="*/ 2147483647 h 313"/>
                <a:gd name="T20" fmla="*/ 2147483647 w 695"/>
                <a:gd name="T21" fmla="*/ 2147483647 h 313"/>
                <a:gd name="T22" fmla="*/ 2147483647 w 695"/>
                <a:gd name="T23" fmla="*/ 2147483647 h 313"/>
                <a:gd name="T24" fmla="*/ 2147483647 w 695"/>
                <a:gd name="T25" fmla="*/ 2147483647 h 313"/>
                <a:gd name="T26" fmla="*/ 2147483647 w 695"/>
                <a:gd name="T27" fmla="*/ 2147483647 h 313"/>
                <a:gd name="T28" fmla="*/ 2147483647 w 695"/>
                <a:gd name="T29" fmla="*/ 0 h 3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5"/>
                <a:gd name="T46" fmla="*/ 0 h 313"/>
                <a:gd name="T47" fmla="*/ 695 w 695"/>
                <a:gd name="T48" fmla="*/ 313 h 3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5" h="313">
                  <a:moveTo>
                    <a:pt x="8" y="0"/>
                  </a:moveTo>
                  <a:lnTo>
                    <a:pt x="0" y="207"/>
                  </a:lnTo>
                  <a:lnTo>
                    <a:pt x="157" y="211"/>
                  </a:lnTo>
                  <a:lnTo>
                    <a:pt x="155" y="313"/>
                  </a:lnTo>
                  <a:lnTo>
                    <a:pt x="367" y="310"/>
                  </a:lnTo>
                  <a:lnTo>
                    <a:pt x="556" y="307"/>
                  </a:lnTo>
                  <a:lnTo>
                    <a:pt x="695" y="310"/>
                  </a:lnTo>
                  <a:lnTo>
                    <a:pt x="652" y="222"/>
                  </a:lnTo>
                  <a:lnTo>
                    <a:pt x="622" y="140"/>
                  </a:lnTo>
                  <a:lnTo>
                    <a:pt x="589" y="55"/>
                  </a:lnTo>
                  <a:lnTo>
                    <a:pt x="510" y="1"/>
                  </a:lnTo>
                  <a:lnTo>
                    <a:pt x="474" y="33"/>
                  </a:lnTo>
                  <a:lnTo>
                    <a:pt x="431" y="10"/>
                  </a:lnTo>
                  <a:lnTo>
                    <a:pt x="242" y="4"/>
                  </a:lnTo>
                  <a:lnTo>
                    <a:pt x="8" y="0"/>
                  </a:lnTo>
                  <a:close/>
                </a:path>
              </a:pathLst>
            </a:custGeom>
            <a:solidFill>
              <a:schemeClr val="tx2"/>
            </a:solidFill>
            <a:ln w="19050">
              <a:solidFill>
                <a:schemeClr val="tx1"/>
              </a:solidFill>
              <a:prstDash val="solid"/>
              <a:round/>
              <a:headEnd/>
              <a:tailEnd/>
            </a:ln>
          </p:spPr>
          <p:txBody>
            <a:bodyPr/>
            <a:lstStyle/>
            <a:p>
              <a:endParaRPr lang="en-US" sz="1200" b="1">
                <a:latin typeface="+mj-lt"/>
              </a:endParaRPr>
            </a:p>
          </p:txBody>
        </p:sp>
        <p:sp>
          <p:nvSpPr>
            <p:cNvPr id="29" name="Shape - Montana"/>
            <p:cNvSpPr>
              <a:spLocks noChangeAspect="1"/>
            </p:cNvSpPr>
            <p:nvPr/>
          </p:nvSpPr>
          <p:spPr bwMode="auto">
            <a:xfrm>
              <a:off x="2373958" y="1139056"/>
              <a:ext cx="1306512" cy="803275"/>
            </a:xfrm>
            <a:custGeom>
              <a:avLst/>
              <a:gdLst>
                <a:gd name="T0" fmla="*/ 2147483647 w 828"/>
                <a:gd name="T1" fmla="*/ 0 h 516"/>
                <a:gd name="T2" fmla="*/ 2147483647 w 828"/>
                <a:gd name="T3" fmla="*/ 2147483647 h 516"/>
                <a:gd name="T4" fmla="*/ 2147483647 w 828"/>
                <a:gd name="T5" fmla="*/ 2147483647 h 516"/>
                <a:gd name="T6" fmla="*/ 2147483647 w 828"/>
                <a:gd name="T7" fmla="*/ 2147483647 h 516"/>
                <a:gd name="T8" fmla="*/ 2147483647 w 828"/>
                <a:gd name="T9" fmla="*/ 2147483647 h 516"/>
                <a:gd name="T10" fmla="*/ 2147483647 w 828"/>
                <a:gd name="T11" fmla="*/ 2147483647 h 516"/>
                <a:gd name="T12" fmla="*/ 2147483647 w 828"/>
                <a:gd name="T13" fmla="*/ 2147483647 h 516"/>
                <a:gd name="T14" fmla="*/ 2147483647 w 828"/>
                <a:gd name="T15" fmla="*/ 2147483647 h 516"/>
                <a:gd name="T16" fmla="*/ 2147483647 w 828"/>
                <a:gd name="T17" fmla="*/ 2147483647 h 516"/>
                <a:gd name="T18" fmla="*/ 2147483647 w 828"/>
                <a:gd name="T19" fmla="*/ 2147483647 h 516"/>
                <a:gd name="T20" fmla="*/ 2147483647 w 828"/>
                <a:gd name="T21" fmla="*/ 2147483647 h 516"/>
                <a:gd name="T22" fmla="*/ 2147483647 w 828"/>
                <a:gd name="T23" fmla="*/ 2147483647 h 516"/>
                <a:gd name="T24" fmla="*/ 2147483647 w 828"/>
                <a:gd name="T25" fmla="*/ 2147483647 h 516"/>
                <a:gd name="T26" fmla="*/ 2147483647 w 828"/>
                <a:gd name="T27" fmla="*/ 2147483647 h 516"/>
                <a:gd name="T28" fmla="*/ 2147483647 w 828"/>
                <a:gd name="T29" fmla="*/ 2147483647 h 516"/>
                <a:gd name="T30" fmla="*/ 2147483647 w 828"/>
                <a:gd name="T31" fmla="*/ 2147483647 h 516"/>
                <a:gd name="T32" fmla="*/ 2147483647 w 828"/>
                <a:gd name="T33" fmla="*/ 2147483647 h 516"/>
                <a:gd name="T34" fmla="*/ 0 w 828"/>
                <a:gd name="T35" fmla="*/ 2147483647 h 516"/>
                <a:gd name="T36" fmla="*/ 2147483647 w 828"/>
                <a:gd name="T37" fmla="*/ 0 h 5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8"/>
                <a:gd name="T58" fmla="*/ 0 h 516"/>
                <a:gd name="T59" fmla="*/ 828 w 828"/>
                <a:gd name="T60" fmla="*/ 516 h 5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8" h="516">
                  <a:moveTo>
                    <a:pt x="14" y="0"/>
                  </a:moveTo>
                  <a:lnTo>
                    <a:pt x="176" y="21"/>
                  </a:lnTo>
                  <a:lnTo>
                    <a:pt x="275" y="34"/>
                  </a:lnTo>
                  <a:lnTo>
                    <a:pt x="404" y="48"/>
                  </a:lnTo>
                  <a:lnTo>
                    <a:pt x="524" y="60"/>
                  </a:lnTo>
                  <a:lnTo>
                    <a:pt x="731" y="75"/>
                  </a:lnTo>
                  <a:lnTo>
                    <a:pt x="828" y="82"/>
                  </a:lnTo>
                  <a:lnTo>
                    <a:pt x="825" y="502"/>
                  </a:lnTo>
                  <a:lnTo>
                    <a:pt x="318" y="459"/>
                  </a:lnTo>
                  <a:lnTo>
                    <a:pt x="307" y="516"/>
                  </a:lnTo>
                  <a:lnTo>
                    <a:pt x="288" y="489"/>
                  </a:lnTo>
                  <a:lnTo>
                    <a:pt x="242" y="493"/>
                  </a:lnTo>
                  <a:lnTo>
                    <a:pt x="175" y="504"/>
                  </a:lnTo>
                  <a:lnTo>
                    <a:pt x="163" y="431"/>
                  </a:lnTo>
                  <a:lnTo>
                    <a:pt x="84" y="373"/>
                  </a:lnTo>
                  <a:lnTo>
                    <a:pt x="96" y="317"/>
                  </a:lnTo>
                  <a:lnTo>
                    <a:pt x="103" y="273"/>
                  </a:lnTo>
                  <a:lnTo>
                    <a:pt x="0" y="128"/>
                  </a:lnTo>
                  <a:lnTo>
                    <a:pt x="14" y="0"/>
                  </a:lnTo>
                  <a:close/>
                </a:path>
              </a:pathLst>
            </a:custGeom>
            <a:solidFill>
              <a:schemeClr val="tx2"/>
            </a:solidFill>
            <a:ln w="19050">
              <a:solidFill>
                <a:schemeClr val="tx1"/>
              </a:solidFill>
              <a:prstDash val="solid"/>
              <a:round/>
              <a:headEnd/>
              <a:tailEnd/>
            </a:ln>
          </p:spPr>
          <p:txBody>
            <a:bodyPr/>
            <a:lstStyle/>
            <a:p>
              <a:endParaRPr lang="en-US" sz="1200" b="1">
                <a:latin typeface="+mj-lt"/>
              </a:endParaRPr>
            </a:p>
          </p:txBody>
        </p:sp>
        <p:sp>
          <p:nvSpPr>
            <p:cNvPr id="30" name="Shape - Missouri"/>
            <p:cNvSpPr>
              <a:spLocks noChangeAspect="1"/>
            </p:cNvSpPr>
            <p:nvPr/>
          </p:nvSpPr>
          <p:spPr bwMode="auto">
            <a:xfrm>
              <a:off x="4687886" y="2596381"/>
              <a:ext cx="863600" cy="701675"/>
            </a:xfrm>
            <a:custGeom>
              <a:avLst/>
              <a:gdLst>
                <a:gd name="T0" fmla="*/ 0 w 548"/>
                <a:gd name="T1" fmla="*/ 15 h 451"/>
                <a:gd name="T2" fmla="*/ 240 w 548"/>
                <a:gd name="T3" fmla="*/ 0 h 451"/>
                <a:gd name="T4" fmla="*/ 290 w 548"/>
                <a:gd name="T5" fmla="*/ 0 h 451"/>
                <a:gd name="T6" fmla="*/ 329 w 548"/>
                <a:gd name="T7" fmla="*/ 13 h 451"/>
                <a:gd name="T8" fmla="*/ 308 w 548"/>
                <a:gd name="T9" fmla="*/ 52 h 451"/>
                <a:gd name="T10" fmla="*/ 378 w 548"/>
                <a:gd name="T11" fmla="*/ 116 h 451"/>
                <a:gd name="T12" fmla="*/ 401 w 548"/>
                <a:gd name="T13" fmla="*/ 170 h 451"/>
                <a:gd name="T14" fmla="*/ 442 w 548"/>
                <a:gd name="T15" fmla="*/ 156 h 451"/>
                <a:gd name="T16" fmla="*/ 441 w 548"/>
                <a:gd name="T17" fmla="*/ 232 h 451"/>
                <a:gd name="T18" fmla="*/ 483 w 548"/>
                <a:gd name="T19" fmla="*/ 255 h 451"/>
                <a:gd name="T20" fmla="*/ 502 w 548"/>
                <a:gd name="T21" fmla="*/ 322 h 451"/>
                <a:gd name="T22" fmla="*/ 532 w 548"/>
                <a:gd name="T23" fmla="*/ 328 h 451"/>
                <a:gd name="T24" fmla="*/ 548 w 548"/>
                <a:gd name="T25" fmla="*/ 356 h 451"/>
                <a:gd name="T26" fmla="*/ 511 w 548"/>
                <a:gd name="T27" fmla="*/ 395 h 451"/>
                <a:gd name="T28" fmla="*/ 499 w 548"/>
                <a:gd name="T29" fmla="*/ 439 h 451"/>
                <a:gd name="T30" fmla="*/ 447 w 548"/>
                <a:gd name="T31" fmla="*/ 451 h 451"/>
                <a:gd name="T32" fmla="*/ 460 w 548"/>
                <a:gd name="T33" fmla="*/ 402 h 451"/>
                <a:gd name="T34" fmla="*/ 255 w 548"/>
                <a:gd name="T35" fmla="*/ 420 h 451"/>
                <a:gd name="T36" fmla="*/ 107 w 548"/>
                <a:gd name="T37" fmla="*/ 438 h 451"/>
                <a:gd name="T38" fmla="*/ 98 w 548"/>
                <a:gd name="T39" fmla="*/ 390 h 451"/>
                <a:gd name="T40" fmla="*/ 88 w 548"/>
                <a:gd name="T41" fmla="*/ 246 h 451"/>
                <a:gd name="T42" fmla="*/ 86 w 548"/>
                <a:gd name="T43" fmla="*/ 167 h 451"/>
                <a:gd name="T44" fmla="*/ 37 w 548"/>
                <a:gd name="T45" fmla="*/ 131 h 451"/>
                <a:gd name="T46" fmla="*/ 55 w 548"/>
                <a:gd name="T47" fmla="*/ 98 h 451"/>
                <a:gd name="T48" fmla="*/ 31 w 548"/>
                <a:gd name="T49" fmla="*/ 80 h 451"/>
                <a:gd name="T50" fmla="*/ 0 w 548"/>
                <a:gd name="T51" fmla="*/ 15 h 4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8"/>
                <a:gd name="T79" fmla="*/ 0 h 451"/>
                <a:gd name="T80" fmla="*/ 548 w 548"/>
                <a:gd name="T81" fmla="*/ 451 h 4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8" h="451">
                  <a:moveTo>
                    <a:pt x="0" y="15"/>
                  </a:moveTo>
                  <a:lnTo>
                    <a:pt x="240" y="0"/>
                  </a:lnTo>
                  <a:lnTo>
                    <a:pt x="290" y="0"/>
                  </a:lnTo>
                  <a:lnTo>
                    <a:pt x="329" y="13"/>
                  </a:lnTo>
                  <a:lnTo>
                    <a:pt x="308" y="52"/>
                  </a:lnTo>
                  <a:lnTo>
                    <a:pt x="378" y="116"/>
                  </a:lnTo>
                  <a:lnTo>
                    <a:pt x="401" y="170"/>
                  </a:lnTo>
                  <a:lnTo>
                    <a:pt x="442" y="156"/>
                  </a:lnTo>
                  <a:lnTo>
                    <a:pt x="441" y="232"/>
                  </a:lnTo>
                  <a:lnTo>
                    <a:pt x="483" y="255"/>
                  </a:lnTo>
                  <a:lnTo>
                    <a:pt x="502" y="322"/>
                  </a:lnTo>
                  <a:lnTo>
                    <a:pt x="532" y="328"/>
                  </a:lnTo>
                  <a:lnTo>
                    <a:pt x="548" y="356"/>
                  </a:lnTo>
                  <a:lnTo>
                    <a:pt x="511" y="395"/>
                  </a:lnTo>
                  <a:lnTo>
                    <a:pt x="499" y="439"/>
                  </a:lnTo>
                  <a:lnTo>
                    <a:pt x="447" y="451"/>
                  </a:lnTo>
                  <a:lnTo>
                    <a:pt x="460" y="402"/>
                  </a:lnTo>
                  <a:lnTo>
                    <a:pt x="255" y="420"/>
                  </a:lnTo>
                  <a:lnTo>
                    <a:pt x="107" y="438"/>
                  </a:lnTo>
                  <a:lnTo>
                    <a:pt x="98" y="390"/>
                  </a:lnTo>
                  <a:lnTo>
                    <a:pt x="88" y="246"/>
                  </a:lnTo>
                  <a:lnTo>
                    <a:pt x="86" y="167"/>
                  </a:lnTo>
                  <a:lnTo>
                    <a:pt x="37" y="131"/>
                  </a:lnTo>
                  <a:lnTo>
                    <a:pt x="55" y="98"/>
                  </a:lnTo>
                  <a:lnTo>
                    <a:pt x="31" y="80"/>
                  </a:lnTo>
                  <a:lnTo>
                    <a:pt x="0" y="15"/>
                  </a:lnTo>
                  <a:close/>
                </a:path>
              </a:pathLst>
            </a:custGeom>
            <a:solidFill>
              <a:schemeClr val="tx2"/>
            </a:solidFill>
            <a:ln w="19050">
              <a:solidFill>
                <a:schemeClr val="tx1"/>
              </a:solidFill>
              <a:prstDash val="solid"/>
              <a:round/>
              <a:headEnd/>
              <a:tailEnd/>
            </a:ln>
          </p:spPr>
          <p:txBody>
            <a:bodyPr/>
            <a:lstStyle/>
            <a:p>
              <a:pPr>
                <a:defRPr/>
              </a:pPr>
              <a:endParaRPr lang="en-US" sz="1200" b="1">
                <a:latin typeface="+mj-lt"/>
              </a:endParaRPr>
            </a:p>
          </p:txBody>
        </p:sp>
        <p:sp>
          <p:nvSpPr>
            <p:cNvPr id="31" name="Shape - Mississippi"/>
            <p:cNvSpPr>
              <a:spLocks noChangeAspect="1"/>
            </p:cNvSpPr>
            <p:nvPr/>
          </p:nvSpPr>
          <p:spPr bwMode="auto">
            <a:xfrm>
              <a:off x="5303835" y="3429817"/>
              <a:ext cx="450851" cy="774700"/>
            </a:xfrm>
            <a:custGeom>
              <a:avLst/>
              <a:gdLst>
                <a:gd name="T0" fmla="*/ 2147483647 w 287"/>
                <a:gd name="T1" fmla="*/ 2147483647 h 499"/>
                <a:gd name="T2" fmla="*/ 2147483647 w 287"/>
                <a:gd name="T3" fmla="*/ 2147483647 h 499"/>
                <a:gd name="T4" fmla="*/ 0 w 287"/>
                <a:gd name="T5" fmla="*/ 2147483647 h 499"/>
                <a:gd name="T6" fmla="*/ 2147483647 w 287"/>
                <a:gd name="T7" fmla="*/ 2147483647 h 499"/>
                <a:gd name="T8" fmla="*/ 2147483647 w 287"/>
                <a:gd name="T9" fmla="*/ 2147483647 h 499"/>
                <a:gd name="T10" fmla="*/ 2147483647 w 287"/>
                <a:gd name="T11" fmla="*/ 2147483647 h 499"/>
                <a:gd name="T12" fmla="*/ 2147483647 w 287"/>
                <a:gd name="T13" fmla="*/ 2147483647 h 499"/>
                <a:gd name="T14" fmla="*/ 2147483647 w 287"/>
                <a:gd name="T15" fmla="*/ 2147483647 h 499"/>
                <a:gd name="T16" fmla="*/ 2147483647 w 287"/>
                <a:gd name="T17" fmla="*/ 2147483647 h 499"/>
                <a:gd name="T18" fmla="*/ 2147483647 w 287"/>
                <a:gd name="T19" fmla="*/ 2147483647 h 499"/>
                <a:gd name="T20" fmla="*/ 2147483647 w 287"/>
                <a:gd name="T21" fmla="*/ 2147483647 h 499"/>
                <a:gd name="T22" fmla="*/ 2147483647 w 287"/>
                <a:gd name="T23" fmla="*/ 2147483647 h 499"/>
                <a:gd name="T24" fmla="*/ 2147483647 w 287"/>
                <a:gd name="T25" fmla="*/ 2147483647 h 499"/>
                <a:gd name="T26" fmla="*/ 2147483647 w 287"/>
                <a:gd name="T27" fmla="*/ 0 h 499"/>
                <a:gd name="T28" fmla="*/ 2147483647 w 287"/>
                <a:gd name="T29" fmla="*/ 2147483647 h 4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7"/>
                <a:gd name="T46" fmla="*/ 0 h 499"/>
                <a:gd name="T47" fmla="*/ 287 w 287"/>
                <a:gd name="T48" fmla="*/ 499 h 4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7" h="499">
                  <a:moveTo>
                    <a:pt x="81" y="16"/>
                  </a:moveTo>
                  <a:lnTo>
                    <a:pt x="38" y="101"/>
                  </a:lnTo>
                  <a:lnTo>
                    <a:pt x="0" y="156"/>
                  </a:lnTo>
                  <a:lnTo>
                    <a:pt x="12" y="222"/>
                  </a:lnTo>
                  <a:lnTo>
                    <a:pt x="57" y="311"/>
                  </a:lnTo>
                  <a:lnTo>
                    <a:pt x="23" y="402"/>
                  </a:lnTo>
                  <a:lnTo>
                    <a:pt x="8" y="450"/>
                  </a:lnTo>
                  <a:lnTo>
                    <a:pt x="175" y="430"/>
                  </a:lnTo>
                  <a:lnTo>
                    <a:pt x="182" y="492"/>
                  </a:lnTo>
                  <a:lnTo>
                    <a:pt x="216" y="499"/>
                  </a:lnTo>
                  <a:lnTo>
                    <a:pt x="225" y="468"/>
                  </a:lnTo>
                  <a:lnTo>
                    <a:pt x="287" y="459"/>
                  </a:lnTo>
                  <a:lnTo>
                    <a:pt x="273" y="357"/>
                  </a:lnTo>
                  <a:lnTo>
                    <a:pt x="270" y="0"/>
                  </a:lnTo>
                  <a:lnTo>
                    <a:pt x="81" y="16"/>
                  </a:lnTo>
                  <a:close/>
                </a:path>
              </a:pathLst>
            </a:custGeom>
            <a:solidFill>
              <a:schemeClr val="tx2"/>
            </a:solidFill>
            <a:ln w="19050">
              <a:solidFill>
                <a:schemeClr val="tx1"/>
              </a:solidFill>
              <a:prstDash val="solid"/>
              <a:round/>
              <a:headEnd/>
              <a:tailEnd/>
            </a:ln>
          </p:spPr>
          <p:txBody>
            <a:bodyPr/>
            <a:lstStyle/>
            <a:p>
              <a:endParaRPr lang="en-US" sz="1200" b="1">
                <a:latin typeface="+mj-lt"/>
              </a:endParaRPr>
            </a:p>
          </p:txBody>
        </p:sp>
        <p:sp>
          <p:nvSpPr>
            <p:cNvPr id="32" name="Shape - Minnesota"/>
            <p:cNvSpPr>
              <a:spLocks noChangeAspect="1"/>
            </p:cNvSpPr>
            <p:nvPr/>
          </p:nvSpPr>
          <p:spPr bwMode="auto">
            <a:xfrm>
              <a:off x="4419598" y="1204143"/>
              <a:ext cx="857251" cy="957263"/>
            </a:xfrm>
            <a:custGeom>
              <a:avLst/>
              <a:gdLst>
                <a:gd name="T0" fmla="*/ 0 w 545"/>
                <a:gd name="T1" fmla="*/ 2147483647 h 614"/>
                <a:gd name="T2" fmla="*/ 2147483647 w 545"/>
                <a:gd name="T3" fmla="*/ 2147483647 h 614"/>
                <a:gd name="T4" fmla="*/ 2147483647 w 545"/>
                <a:gd name="T5" fmla="*/ 0 h 614"/>
                <a:gd name="T6" fmla="*/ 2147483647 w 545"/>
                <a:gd name="T7" fmla="*/ 2147483647 h 614"/>
                <a:gd name="T8" fmla="*/ 2147483647 w 545"/>
                <a:gd name="T9" fmla="*/ 2147483647 h 614"/>
                <a:gd name="T10" fmla="*/ 2147483647 w 545"/>
                <a:gd name="T11" fmla="*/ 2147483647 h 614"/>
                <a:gd name="T12" fmla="*/ 2147483647 w 545"/>
                <a:gd name="T13" fmla="*/ 2147483647 h 614"/>
                <a:gd name="T14" fmla="*/ 2147483647 w 545"/>
                <a:gd name="T15" fmla="*/ 2147483647 h 614"/>
                <a:gd name="T16" fmla="*/ 2147483647 w 545"/>
                <a:gd name="T17" fmla="*/ 2147483647 h 614"/>
                <a:gd name="T18" fmla="*/ 2147483647 w 545"/>
                <a:gd name="T19" fmla="*/ 2147483647 h 614"/>
                <a:gd name="T20" fmla="*/ 2147483647 w 545"/>
                <a:gd name="T21" fmla="*/ 2147483647 h 614"/>
                <a:gd name="T22" fmla="*/ 2147483647 w 545"/>
                <a:gd name="T23" fmla="*/ 2147483647 h 614"/>
                <a:gd name="T24" fmla="*/ 2147483647 w 545"/>
                <a:gd name="T25" fmla="*/ 2147483647 h 614"/>
                <a:gd name="T26" fmla="*/ 2147483647 w 545"/>
                <a:gd name="T27" fmla="*/ 2147483647 h 614"/>
                <a:gd name="T28" fmla="*/ 2147483647 w 545"/>
                <a:gd name="T29" fmla="*/ 2147483647 h 614"/>
                <a:gd name="T30" fmla="*/ 2147483647 w 545"/>
                <a:gd name="T31" fmla="*/ 2147483647 h 614"/>
                <a:gd name="T32" fmla="*/ 2147483647 w 545"/>
                <a:gd name="T33" fmla="*/ 2147483647 h 614"/>
                <a:gd name="T34" fmla="*/ 2147483647 w 545"/>
                <a:gd name="T35" fmla="*/ 2147483647 h 614"/>
                <a:gd name="T36" fmla="*/ 2147483647 w 545"/>
                <a:gd name="T37" fmla="*/ 2147483647 h 614"/>
                <a:gd name="T38" fmla="*/ 2147483647 w 545"/>
                <a:gd name="T39" fmla="*/ 2147483647 h 614"/>
                <a:gd name="T40" fmla="*/ 2147483647 w 545"/>
                <a:gd name="T41" fmla="*/ 2147483647 h 614"/>
                <a:gd name="T42" fmla="*/ 2147483647 w 545"/>
                <a:gd name="T43" fmla="*/ 2147483647 h 614"/>
                <a:gd name="T44" fmla="*/ 2147483647 w 545"/>
                <a:gd name="T45" fmla="*/ 2147483647 h 614"/>
                <a:gd name="T46" fmla="*/ 2147483647 w 545"/>
                <a:gd name="T47" fmla="*/ 2147483647 h 614"/>
                <a:gd name="T48" fmla="*/ 2147483647 w 545"/>
                <a:gd name="T49" fmla="*/ 2147483647 h 614"/>
                <a:gd name="T50" fmla="*/ 2147483647 w 545"/>
                <a:gd name="T51" fmla="*/ 2147483647 h 614"/>
                <a:gd name="T52" fmla="*/ 2147483647 w 545"/>
                <a:gd name="T53" fmla="*/ 2147483647 h 614"/>
                <a:gd name="T54" fmla="*/ 2147483647 w 545"/>
                <a:gd name="T55" fmla="*/ 2147483647 h 614"/>
                <a:gd name="T56" fmla="*/ 2147483647 w 545"/>
                <a:gd name="T57" fmla="*/ 2147483647 h 614"/>
                <a:gd name="T58" fmla="*/ 2147483647 w 545"/>
                <a:gd name="T59" fmla="*/ 2147483647 h 614"/>
                <a:gd name="T60" fmla="*/ 0 w 545"/>
                <a:gd name="T61" fmla="*/ 2147483647 h 6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45"/>
                <a:gd name="T94" fmla="*/ 0 h 614"/>
                <a:gd name="T95" fmla="*/ 545 w 545"/>
                <a:gd name="T96" fmla="*/ 614 h 6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45" h="614">
                  <a:moveTo>
                    <a:pt x="0" y="48"/>
                  </a:moveTo>
                  <a:lnTo>
                    <a:pt x="143" y="48"/>
                  </a:lnTo>
                  <a:lnTo>
                    <a:pt x="141" y="0"/>
                  </a:lnTo>
                  <a:lnTo>
                    <a:pt x="173" y="14"/>
                  </a:lnTo>
                  <a:lnTo>
                    <a:pt x="179" y="51"/>
                  </a:lnTo>
                  <a:lnTo>
                    <a:pt x="247" y="91"/>
                  </a:lnTo>
                  <a:lnTo>
                    <a:pt x="268" y="73"/>
                  </a:lnTo>
                  <a:lnTo>
                    <a:pt x="308" y="73"/>
                  </a:lnTo>
                  <a:lnTo>
                    <a:pt x="340" y="109"/>
                  </a:lnTo>
                  <a:lnTo>
                    <a:pt x="361" y="96"/>
                  </a:lnTo>
                  <a:lnTo>
                    <a:pt x="420" y="111"/>
                  </a:lnTo>
                  <a:lnTo>
                    <a:pt x="441" y="84"/>
                  </a:lnTo>
                  <a:lnTo>
                    <a:pt x="478" y="105"/>
                  </a:lnTo>
                  <a:lnTo>
                    <a:pt x="545" y="102"/>
                  </a:lnTo>
                  <a:lnTo>
                    <a:pt x="437" y="178"/>
                  </a:lnTo>
                  <a:lnTo>
                    <a:pt x="383" y="245"/>
                  </a:lnTo>
                  <a:lnTo>
                    <a:pt x="393" y="342"/>
                  </a:lnTo>
                  <a:lnTo>
                    <a:pt x="356" y="382"/>
                  </a:lnTo>
                  <a:lnTo>
                    <a:pt x="371" y="410"/>
                  </a:lnTo>
                  <a:lnTo>
                    <a:pt x="371" y="482"/>
                  </a:lnTo>
                  <a:lnTo>
                    <a:pt x="408" y="482"/>
                  </a:lnTo>
                  <a:lnTo>
                    <a:pt x="463" y="534"/>
                  </a:lnTo>
                  <a:lnTo>
                    <a:pt x="486" y="596"/>
                  </a:lnTo>
                  <a:lnTo>
                    <a:pt x="100" y="614"/>
                  </a:lnTo>
                  <a:lnTo>
                    <a:pt x="101" y="444"/>
                  </a:lnTo>
                  <a:lnTo>
                    <a:pt x="67" y="407"/>
                  </a:lnTo>
                  <a:lnTo>
                    <a:pt x="79" y="362"/>
                  </a:lnTo>
                  <a:lnTo>
                    <a:pt x="91" y="337"/>
                  </a:lnTo>
                  <a:lnTo>
                    <a:pt x="67" y="219"/>
                  </a:lnTo>
                  <a:lnTo>
                    <a:pt x="34" y="142"/>
                  </a:lnTo>
                  <a:lnTo>
                    <a:pt x="0" y="48"/>
                  </a:lnTo>
                  <a:close/>
                </a:path>
              </a:pathLst>
            </a:custGeom>
            <a:solidFill>
              <a:schemeClr val="accent2"/>
            </a:solidFill>
            <a:ln w="19050">
              <a:solidFill>
                <a:schemeClr val="tx1"/>
              </a:solidFill>
              <a:prstDash val="solid"/>
              <a:round/>
              <a:headEnd/>
              <a:tailEnd/>
            </a:ln>
          </p:spPr>
          <p:txBody>
            <a:bodyPr/>
            <a:lstStyle/>
            <a:p>
              <a:endParaRPr lang="en-US" sz="1200" b="1">
                <a:solidFill>
                  <a:schemeClr val="accent6"/>
                </a:solidFill>
                <a:latin typeface="+mj-lt"/>
              </a:endParaRPr>
            </a:p>
          </p:txBody>
        </p:sp>
        <p:sp>
          <p:nvSpPr>
            <p:cNvPr id="33" name="Shape - Massachusetts"/>
            <p:cNvSpPr>
              <a:spLocks noChangeAspect="1"/>
            </p:cNvSpPr>
            <p:nvPr/>
          </p:nvSpPr>
          <p:spPr bwMode="auto">
            <a:xfrm>
              <a:off x="7278686" y="1751831"/>
              <a:ext cx="468312" cy="211137"/>
            </a:xfrm>
            <a:custGeom>
              <a:avLst/>
              <a:gdLst>
                <a:gd name="T0" fmla="*/ 0 w 296"/>
                <a:gd name="T1" fmla="*/ 2147483647 h 134"/>
                <a:gd name="T2" fmla="*/ 2147483647 w 296"/>
                <a:gd name="T3" fmla="*/ 2147483647 h 134"/>
                <a:gd name="T4" fmla="*/ 2147483647 w 296"/>
                <a:gd name="T5" fmla="*/ 2147483647 h 134"/>
                <a:gd name="T6" fmla="*/ 2147483647 w 296"/>
                <a:gd name="T7" fmla="*/ 0 h 134"/>
                <a:gd name="T8" fmla="*/ 2147483647 w 296"/>
                <a:gd name="T9" fmla="*/ 2147483647 h 134"/>
                <a:gd name="T10" fmla="*/ 2147483647 w 296"/>
                <a:gd name="T11" fmla="*/ 2147483647 h 134"/>
                <a:gd name="T12" fmla="*/ 2147483647 w 296"/>
                <a:gd name="T13" fmla="*/ 2147483647 h 134"/>
                <a:gd name="T14" fmla="*/ 2147483647 w 296"/>
                <a:gd name="T15" fmla="*/ 2147483647 h 134"/>
                <a:gd name="T16" fmla="*/ 2147483647 w 296"/>
                <a:gd name="T17" fmla="*/ 2147483647 h 134"/>
                <a:gd name="T18" fmla="*/ 2147483647 w 296"/>
                <a:gd name="T19" fmla="*/ 2147483647 h 134"/>
                <a:gd name="T20" fmla="*/ 2147483647 w 296"/>
                <a:gd name="T21" fmla="*/ 2147483647 h 134"/>
                <a:gd name="T22" fmla="*/ 2147483647 w 296"/>
                <a:gd name="T23" fmla="*/ 2147483647 h 134"/>
                <a:gd name="T24" fmla="*/ 2147483647 w 296"/>
                <a:gd name="T25" fmla="*/ 2147483647 h 134"/>
                <a:gd name="T26" fmla="*/ 2147483647 w 296"/>
                <a:gd name="T27" fmla="*/ 2147483647 h 134"/>
                <a:gd name="T28" fmla="*/ 2147483647 w 296"/>
                <a:gd name="T29" fmla="*/ 2147483647 h 134"/>
                <a:gd name="T30" fmla="*/ 2147483647 w 296"/>
                <a:gd name="T31" fmla="*/ 2147483647 h 134"/>
                <a:gd name="T32" fmla="*/ 2147483647 w 296"/>
                <a:gd name="T33" fmla="*/ 2147483647 h 134"/>
                <a:gd name="T34" fmla="*/ 2147483647 w 296"/>
                <a:gd name="T35" fmla="*/ 2147483647 h 134"/>
                <a:gd name="T36" fmla="*/ 2147483647 w 296"/>
                <a:gd name="T37" fmla="*/ 2147483647 h 134"/>
                <a:gd name="T38" fmla="*/ 0 w 296"/>
                <a:gd name="T39" fmla="*/ 2147483647 h 1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6"/>
                <a:gd name="T61" fmla="*/ 0 h 134"/>
                <a:gd name="T62" fmla="*/ 296 w 296"/>
                <a:gd name="T63" fmla="*/ 134 h 1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6" h="134">
                  <a:moveTo>
                    <a:pt x="0" y="54"/>
                  </a:moveTo>
                  <a:lnTo>
                    <a:pt x="151" y="16"/>
                  </a:lnTo>
                  <a:lnTo>
                    <a:pt x="169" y="18"/>
                  </a:lnTo>
                  <a:lnTo>
                    <a:pt x="187" y="0"/>
                  </a:lnTo>
                  <a:lnTo>
                    <a:pt x="202" y="9"/>
                  </a:lnTo>
                  <a:lnTo>
                    <a:pt x="184" y="48"/>
                  </a:lnTo>
                  <a:lnTo>
                    <a:pt x="215" y="45"/>
                  </a:lnTo>
                  <a:lnTo>
                    <a:pt x="233" y="74"/>
                  </a:lnTo>
                  <a:lnTo>
                    <a:pt x="254" y="77"/>
                  </a:lnTo>
                  <a:lnTo>
                    <a:pt x="269" y="73"/>
                  </a:lnTo>
                  <a:lnTo>
                    <a:pt x="269" y="57"/>
                  </a:lnTo>
                  <a:lnTo>
                    <a:pt x="243" y="36"/>
                  </a:lnTo>
                  <a:lnTo>
                    <a:pt x="263" y="34"/>
                  </a:lnTo>
                  <a:lnTo>
                    <a:pt x="296" y="79"/>
                  </a:lnTo>
                  <a:lnTo>
                    <a:pt x="264" y="106"/>
                  </a:lnTo>
                  <a:lnTo>
                    <a:pt x="229" y="92"/>
                  </a:lnTo>
                  <a:lnTo>
                    <a:pt x="206" y="125"/>
                  </a:lnTo>
                  <a:lnTo>
                    <a:pt x="161" y="92"/>
                  </a:lnTo>
                  <a:lnTo>
                    <a:pt x="12" y="134"/>
                  </a:lnTo>
                  <a:lnTo>
                    <a:pt x="0" y="54"/>
                  </a:lnTo>
                  <a:close/>
                </a:path>
              </a:pathLst>
            </a:custGeom>
            <a:solidFill>
              <a:schemeClr val="accent2"/>
            </a:solidFill>
            <a:ln w="19050">
              <a:solidFill>
                <a:schemeClr val="tx1"/>
              </a:solidFill>
              <a:prstDash val="solid"/>
              <a:round/>
              <a:headEnd/>
              <a:tailEnd/>
            </a:ln>
          </p:spPr>
          <p:txBody>
            <a:bodyPr/>
            <a:lstStyle/>
            <a:p>
              <a:endParaRPr lang="en-US" sz="1200" b="1">
                <a:solidFill>
                  <a:schemeClr val="accent6"/>
                </a:solidFill>
                <a:latin typeface="+mj-lt"/>
              </a:endParaRPr>
            </a:p>
          </p:txBody>
        </p:sp>
        <p:grpSp>
          <p:nvGrpSpPr>
            <p:cNvPr id="34" name="Shape - Michigan"/>
            <p:cNvGrpSpPr>
              <a:grpSpLocks/>
            </p:cNvGrpSpPr>
            <p:nvPr/>
          </p:nvGrpSpPr>
          <p:grpSpPr bwMode="auto">
            <a:xfrm>
              <a:off x="5232398" y="1427981"/>
              <a:ext cx="990600" cy="882650"/>
              <a:chOff x="3254" y="860"/>
              <a:chExt cx="623" cy="557"/>
            </a:xfrm>
            <a:solidFill>
              <a:srgbClr val="0072C0"/>
            </a:solidFill>
          </p:grpSpPr>
          <p:sp>
            <p:nvSpPr>
              <p:cNvPr id="125" name="Freeform 27"/>
              <p:cNvSpPr>
                <a:spLocks noChangeAspect="1"/>
              </p:cNvSpPr>
              <p:nvPr/>
            </p:nvSpPr>
            <p:spPr bwMode="auto">
              <a:xfrm>
                <a:off x="3254" y="860"/>
                <a:ext cx="442" cy="190"/>
              </a:xfrm>
              <a:custGeom>
                <a:avLst/>
                <a:gdLst>
                  <a:gd name="T0" fmla="*/ 0 w 445"/>
                  <a:gd name="T1" fmla="*/ 100 h 193"/>
                  <a:gd name="T2" fmla="*/ 96 w 445"/>
                  <a:gd name="T3" fmla="*/ 0 h 193"/>
                  <a:gd name="T4" fmla="*/ 79 w 445"/>
                  <a:gd name="T5" fmla="*/ 41 h 193"/>
                  <a:gd name="T6" fmla="*/ 92 w 445"/>
                  <a:gd name="T7" fmla="*/ 54 h 193"/>
                  <a:gd name="T8" fmla="*/ 123 w 445"/>
                  <a:gd name="T9" fmla="*/ 36 h 193"/>
                  <a:gd name="T10" fmla="*/ 192 w 445"/>
                  <a:gd name="T11" fmla="*/ 63 h 193"/>
                  <a:gd name="T12" fmla="*/ 220 w 445"/>
                  <a:gd name="T13" fmla="*/ 41 h 193"/>
                  <a:gd name="T14" fmla="*/ 311 w 445"/>
                  <a:gd name="T15" fmla="*/ 32 h 193"/>
                  <a:gd name="T16" fmla="*/ 329 w 445"/>
                  <a:gd name="T17" fmla="*/ 55 h 193"/>
                  <a:gd name="T18" fmla="*/ 364 w 445"/>
                  <a:gd name="T19" fmla="*/ 50 h 193"/>
                  <a:gd name="T20" fmla="*/ 432 w 445"/>
                  <a:gd name="T21" fmla="*/ 78 h 193"/>
                  <a:gd name="T22" fmla="*/ 436 w 445"/>
                  <a:gd name="T23" fmla="*/ 96 h 193"/>
                  <a:gd name="T24" fmla="*/ 363 w 445"/>
                  <a:gd name="T25" fmla="*/ 114 h 193"/>
                  <a:gd name="T26" fmla="*/ 341 w 445"/>
                  <a:gd name="T27" fmla="*/ 100 h 193"/>
                  <a:gd name="T28" fmla="*/ 302 w 445"/>
                  <a:gd name="T29" fmla="*/ 105 h 193"/>
                  <a:gd name="T30" fmla="*/ 257 w 445"/>
                  <a:gd name="T31" fmla="*/ 131 h 193"/>
                  <a:gd name="T32" fmla="*/ 237 w 445"/>
                  <a:gd name="T33" fmla="*/ 133 h 193"/>
                  <a:gd name="T34" fmla="*/ 221 w 445"/>
                  <a:gd name="T35" fmla="*/ 114 h 193"/>
                  <a:gd name="T36" fmla="*/ 198 w 445"/>
                  <a:gd name="T37" fmla="*/ 182 h 193"/>
                  <a:gd name="T38" fmla="*/ 170 w 445"/>
                  <a:gd name="T39" fmla="*/ 184 h 193"/>
                  <a:gd name="T40" fmla="*/ 158 w 445"/>
                  <a:gd name="T41" fmla="*/ 156 h 193"/>
                  <a:gd name="T42" fmla="*/ 98 w 445"/>
                  <a:gd name="T43" fmla="*/ 145 h 193"/>
                  <a:gd name="T44" fmla="*/ 73 w 445"/>
                  <a:gd name="T45" fmla="*/ 124 h 193"/>
                  <a:gd name="T46" fmla="*/ 23 w 445"/>
                  <a:gd name="T47" fmla="*/ 131 h 193"/>
                  <a:gd name="T48" fmla="*/ 0 w 445"/>
                  <a:gd name="T49" fmla="*/ 100 h 1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5"/>
                  <a:gd name="T76" fmla="*/ 0 h 193"/>
                  <a:gd name="T77" fmla="*/ 445 w 445"/>
                  <a:gd name="T78" fmla="*/ 193 h 19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5" h="193">
                    <a:moveTo>
                      <a:pt x="0" y="106"/>
                    </a:moveTo>
                    <a:lnTo>
                      <a:pt x="99" y="0"/>
                    </a:lnTo>
                    <a:lnTo>
                      <a:pt x="82" y="44"/>
                    </a:lnTo>
                    <a:lnTo>
                      <a:pt x="95" y="57"/>
                    </a:lnTo>
                    <a:lnTo>
                      <a:pt x="126" y="39"/>
                    </a:lnTo>
                    <a:lnTo>
                      <a:pt x="195" y="66"/>
                    </a:lnTo>
                    <a:lnTo>
                      <a:pt x="225" y="44"/>
                    </a:lnTo>
                    <a:lnTo>
                      <a:pt x="317" y="32"/>
                    </a:lnTo>
                    <a:lnTo>
                      <a:pt x="335" y="58"/>
                    </a:lnTo>
                    <a:lnTo>
                      <a:pt x="371" y="53"/>
                    </a:lnTo>
                    <a:lnTo>
                      <a:pt x="441" y="81"/>
                    </a:lnTo>
                    <a:lnTo>
                      <a:pt x="445" y="102"/>
                    </a:lnTo>
                    <a:lnTo>
                      <a:pt x="369" y="120"/>
                    </a:lnTo>
                    <a:lnTo>
                      <a:pt x="347" y="106"/>
                    </a:lnTo>
                    <a:lnTo>
                      <a:pt x="308" y="111"/>
                    </a:lnTo>
                    <a:lnTo>
                      <a:pt x="263" y="137"/>
                    </a:lnTo>
                    <a:lnTo>
                      <a:pt x="243" y="139"/>
                    </a:lnTo>
                    <a:lnTo>
                      <a:pt x="226" y="120"/>
                    </a:lnTo>
                    <a:lnTo>
                      <a:pt x="201" y="191"/>
                    </a:lnTo>
                    <a:lnTo>
                      <a:pt x="173" y="193"/>
                    </a:lnTo>
                    <a:lnTo>
                      <a:pt x="161" y="164"/>
                    </a:lnTo>
                    <a:lnTo>
                      <a:pt x="101" y="151"/>
                    </a:lnTo>
                    <a:lnTo>
                      <a:pt x="73" y="130"/>
                    </a:lnTo>
                    <a:lnTo>
                      <a:pt x="23" y="137"/>
                    </a:lnTo>
                    <a:lnTo>
                      <a:pt x="0" y="106"/>
                    </a:lnTo>
                    <a:close/>
                  </a:path>
                </a:pathLst>
              </a:custGeom>
              <a:solidFill>
                <a:schemeClr val="accent6"/>
              </a:solidFill>
              <a:ln w="19050">
                <a:solidFill>
                  <a:schemeClr val="tx1"/>
                </a:solidFill>
                <a:prstDash val="solid"/>
                <a:round/>
                <a:headEnd/>
                <a:tailEnd/>
              </a:ln>
            </p:spPr>
            <p:txBody>
              <a:bodyPr/>
              <a:lstStyle/>
              <a:p>
                <a:endParaRPr lang="en-US" sz="1200" b="1">
                  <a:latin typeface="+mj-lt"/>
                </a:endParaRPr>
              </a:p>
            </p:txBody>
          </p:sp>
          <p:sp>
            <p:nvSpPr>
              <p:cNvPr id="126" name="Freeform 28"/>
              <p:cNvSpPr>
                <a:spLocks noChangeAspect="1"/>
              </p:cNvSpPr>
              <p:nvPr/>
            </p:nvSpPr>
            <p:spPr bwMode="auto">
              <a:xfrm>
                <a:off x="3560" y="994"/>
                <a:ext cx="317" cy="423"/>
              </a:xfrm>
              <a:custGeom>
                <a:avLst/>
                <a:gdLst>
                  <a:gd name="T0" fmla="*/ 79 w 319"/>
                  <a:gd name="T1" fmla="*/ 18 h 432"/>
                  <a:gd name="T2" fmla="*/ 90 w 319"/>
                  <a:gd name="T3" fmla="*/ 42 h 432"/>
                  <a:gd name="T4" fmla="*/ 70 w 319"/>
                  <a:gd name="T5" fmla="*/ 58 h 432"/>
                  <a:gd name="T6" fmla="*/ 69 w 319"/>
                  <a:gd name="T7" fmla="*/ 121 h 432"/>
                  <a:gd name="T8" fmla="*/ 57 w 319"/>
                  <a:gd name="T9" fmla="*/ 79 h 432"/>
                  <a:gd name="T10" fmla="*/ 11 w 319"/>
                  <a:gd name="T11" fmla="*/ 119 h 432"/>
                  <a:gd name="T12" fmla="*/ 0 w 319"/>
                  <a:gd name="T13" fmla="*/ 237 h 432"/>
                  <a:gd name="T14" fmla="*/ 30 w 319"/>
                  <a:gd name="T15" fmla="*/ 294 h 432"/>
                  <a:gd name="T16" fmla="*/ 33 w 319"/>
                  <a:gd name="T17" fmla="*/ 323 h 432"/>
                  <a:gd name="T18" fmla="*/ 34 w 319"/>
                  <a:gd name="T19" fmla="*/ 346 h 432"/>
                  <a:gd name="T20" fmla="*/ 33 w 319"/>
                  <a:gd name="T21" fmla="*/ 368 h 432"/>
                  <a:gd name="T22" fmla="*/ 27 w 319"/>
                  <a:gd name="T23" fmla="*/ 405 h 432"/>
                  <a:gd name="T24" fmla="*/ 149 w 319"/>
                  <a:gd name="T25" fmla="*/ 399 h 432"/>
                  <a:gd name="T26" fmla="*/ 312 w 319"/>
                  <a:gd name="T27" fmla="*/ 385 h 432"/>
                  <a:gd name="T28" fmla="*/ 282 w 319"/>
                  <a:gd name="T29" fmla="*/ 377 h 432"/>
                  <a:gd name="T30" fmla="*/ 265 w 319"/>
                  <a:gd name="T31" fmla="*/ 354 h 432"/>
                  <a:gd name="T32" fmla="*/ 291 w 319"/>
                  <a:gd name="T33" fmla="*/ 338 h 432"/>
                  <a:gd name="T34" fmla="*/ 291 w 319"/>
                  <a:gd name="T35" fmla="*/ 314 h 432"/>
                  <a:gd name="T36" fmla="*/ 279 w 319"/>
                  <a:gd name="T37" fmla="*/ 295 h 432"/>
                  <a:gd name="T38" fmla="*/ 291 w 319"/>
                  <a:gd name="T39" fmla="*/ 281 h 432"/>
                  <a:gd name="T40" fmla="*/ 313 w 319"/>
                  <a:gd name="T41" fmla="*/ 283 h 432"/>
                  <a:gd name="T42" fmla="*/ 309 w 319"/>
                  <a:gd name="T43" fmla="*/ 226 h 432"/>
                  <a:gd name="T44" fmla="*/ 303 w 319"/>
                  <a:gd name="T45" fmla="*/ 194 h 432"/>
                  <a:gd name="T46" fmla="*/ 289 w 319"/>
                  <a:gd name="T47" fmla="*/ 171 h 432"/>
                  <a:gd name="T48" fmla="*/ 276 w 319"/>
                  <a:gd name="T49" fmla="*/ 160 h 432"/>
                  <a:gd name="T50" fmla="*/ 255 w 319"/>
                  <a:gd name="T51" fmla="*/ 156 h 432"/>
                  <a:gd name="T52" fmla="*/ 237 w 319"/>
                  <a:gd name="T53" fmla="*/ 156 h 432"/>
                  <a:gd name="T54" fmla="*/ 218 w 319"/>
                  <a:gd name="T55" fmla="*/ 182 h 432"/>
                  <a:gd name="T56" fmla="*/ 204 w 319"/>
                  <a:gd name="T57" fmla="*/ 191 h 432"/>
                  <a:gd name="T58" fmla="*/ 195 w 319"/>
                  <a:gd name="T59" fmla="*/ 194 h 432"/>
                  <a:gd name="T60" fmla="*/ 185 w 319"/>
                  <a:gd name="T61" fmla="*/ 189 h 432"/>
                  <a:gd name="T62" fmla="*/ 182 w 319"/>
                  <a:gd name="T63" fmla="*/ 176 h 432"/>
                  <a:gd name="T64" fmla="*/ 185 w 319"/>
                  <a:gd name="T65" fmla="*/ 167 h 432"/>
                  <a:gd name="T66" fmla="*/ 194 w 319"/>
                  <a:gd name="T67" fmla="*/ 160 h 432"/>
                  <a:gd name="T68" fmla="*/ 203 w 319"/>
                  <a:gd name="T69" fmla="*/ 156 h 432"/>
                  <a:gd name="T70" fmla="*/ 212 w 319"/>
                  <a:gd name="T71" fmla="*/ 155 h 432"/>
                  <a:gd name="T72" fmla="*/ 212 w 319"/>
                  <a:gd name="T73" fmla="*/ 138 h 432"/>
                  <a:gd name="T74" fmla="*/ 236 w 319"/>
                  <a:gd name="T75" fmla="*/ 121 h 432"/>
                  <a:gd name="T76" fmla="*/ 212 w 319"/>
                  <a:gd name="T77" fmla="*/ 69 h 432"/>
                  <a:gd name="T78" fmla="*/ 212 w 319"/>
                  <a:gd name="T79" fmla="*/ 43 h 432"/>
                  <a:gd name="T80" fmla="*/ 172 w 319"/>
                  <a:gd name="T81" fmla="*/ 33 h 432"/>
                  <a:gd name="T82" fmla="*/ 113 w 319"/>
                  <a:gd name="T83" fmla="*/ 0 h 432"/>
                  <a:gd name="T84" fmla="*/ 79 w 319"/>
                  <a:gd name="T85" fmla="*/ 18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9"/>
                  <a:gd name="T130" fmla="*/ 0 h 432"/>
                  <a:gd name="T131" fmla="*/ 319 w 319"/>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9" h="432">
                    <a:moveTo>
                      <a:pt x="81" y="18"/>
                    </a:moveTo>
                    <a:lnTo>
                      <a:pt x="93" y="45"/>
                    </a:lnTo>
                    <a:lnTo>
                      <a:pt x="70" y="61"/>
                    </a:lnTo>
                    <a:lnTo>
                      <a:pt x="69" y="130"/>
                    </a:lnTo>
                    <a:lnTo>
                      <a:pt x="57" y="85"/>
                    </a:lnTo>
                    <a:lnTo>
                      <a:pt x="11" y="128"/>
                    </a:lnTo>
                    <a:lnTo>
                      <a:pt x="0" y="252"/>
                    </a:lnTo>
                    <a:lnTo>
                      <a:pt x="30" y="313"/>
                    </a:lnTo>
                    <a:lnTo>
                      <a:pt x="33" y="344"/>
                    </a:lnTo>
                    <a:lnTo>
                      <a:pt x="34" y="369"/>
                    </a:lnTo>
                    <a:lnTo>
                      <a:pt x="33" y="392"/>
                    </a:lnTo>
                    <a:lnTo>
                      <a:pt x="27" y="432"/>
                    </a:lnTo>
                    <a:lnTo>
                      <a:pt x="152" y="425"/>
                    </a:lnTo>
                    <a:lnTo>
                      <a:pt x="318" y="410"/>
                    </a:lnTo>
                    <a:lnTo>
                      <a:pt x="288" y="401"/>
                    </a:lnTo>
                    <a:lnTo>
                      <a:pt x="271" y="378"/>
                    </a:lnTo>
                    <a:lnTo>
                      <a:pt x="297" y="359"/>
                    </a:lnTo>
                    <a:lnTo>
                      <a:pt x="297" y="335"/>
                    </a:lnTo>
                    <a:lnTo>
                      <a:pt x="285" y="314"/>
                    </a:lnTo>
                    <a:lnTo>
                      <a:pt x="297" y="299"/>
                    </a:lnTo>
                    <a:lnTo>
                      <a:pt x="319" y="301"/>
                    </a:lnTo>
                    <a:lnTo>
                      <a:pt x="315" y="241"/>
                    </a:lnTo>
                    <a:lnTo>
                      <a:pt x="309" y="206"/>
                    </a:lnTo>
                    <a:lnTo>
                      <a:pt x="295" y="183"/>
                    </a:lnTo>
                    <a:lnTo>
                      <a:pt x="282" y="170"/>
                    </a:lnTo>
                    <a:lnTo>
                      <a:pt x="261" y="165"/>
                    </a:lnTo>
                    <a:lnTo>
                      <a:pt x="242" y="165"/>
                    </a:lnTo>
                    <a:lnTo>
                      <a:pt x="221" y="194"/>
                    </a:lnTo>
                    <a:lnTo>
                      <a:pt x="207" y="203"/>
                    </a:lnTo>
                    <a:lnTo>
                      <a:pt x="198" y="206"/>
                    </a:lnTo>
                    <a:lnTo>
                      <a:pt x="188" y="201"/>
                    </a:lnTo>
                    <a:lnTo>
                      <a:pt x="185" y="188"/>
                    </a:lnTo>
                    <a:lnTo>
                      <a:pt x="188" y="179"/>
                    </a:lnTo>
                    <a:lnTo>
                      <a:pt x="197" y="170"/>
                    </a:lnTo>
                    <a:lnTo>
                      <a:pt x="206" y="165"/>
                    </a:lnTo>
                    <a:lnTo>
                      <a:pt x="215" y="164"/>
                    </a:lnTo>
                    <a:lnTo>
                      <a:pt x="215" y="147"/>
                    </a:lnTo>
                    <a:lnTo>
                      <a:pt x="239" y="130"/>
                    </a:lnTo>
                    <a:lnTo>
                      <a:pt x="215" y="73"/>
                    </a:lnTo>
                    <a:lnTo>
                      <a:pt x="215" y="46"/>
                    </a:lnTo>
                    <a:lnTo>
                      <a:pt x="175" y="36"/>
                    </a:lnTo>
                    <a:lnTo>
                      <a:pt x="116" y="0"/>
                    </a:lnTo>
                    <a:lnTo>
                      <a:pt x="81" y="18"/>
                    </a:lnTo>
                    <a:close/>
                  </a:path>
                </a:pathLst>
              </a:custGeom>
              <a:solidFill>
                <a:schemeClr val="accent6"/>
              </a:solidFill>
              <a:ln w="19050">
                <a:solidFill>
                  <a:schemeClr val="tx1"/>
                </a:solidFill>
                <a:prstDash val="solid"/>
                <a:round/>
                <a:headEnd/>
                <a:tailEnd/>
              </a:ln>
            </p:spPr>
            <p:txBody>
              <a:bodyPr/>
              <a:lstStyle/>
              <a:p>
                <a:endParaRPr lang="en-US" sz="1200" b="1">
                  <a:latin typeface="+mj-lt"/>
                </a:endParaRPr>
              </a:p>
            </p:txBody>
          </p:sp>
        </p:grpSp>
        <p:sp>
          <p:nvSpPr>
            <p:cNvPr id="35" name="Shape - Maryland"/>
            <p:cNvSpPr>
              <a:spLocks noChangeAspect="1"/>
            </p:cNvSpPr>
            <p:nvPr/>
          </p:nvSpPr>
          <p:spPr bwMode="auto">
            <a:xfrm>
              <a:off x="6651623" y="2409055"/>
              <a:ext cx="635000" cy="258762"/>
            </a:xfrm>
            <a:custGeom>
              <a:avLst/>
              <a:gdLst>
                <a:gd name="T0" fmla="*/ 0 w 403"/>
                <a:gd name="T1" fmla="*/ 2147483647 h 165"/>
                <a:gd name="T2" fmla="*/ 2147483647 w 403"/>
                <a:gd name="T3" fmla="*/ 0 h 165"/>
                <a:gd name="T4" fmla="*/ 2147483647 w 403"/>
                <a:gd name="T5" fmla="*/ 2147483647 h 165"/>
                <a:gd name="T6" fmla="*/ 2147483647 w 403"/>
                <a:gd name="T7" fmla="*/ 2147483647 h 165"/>
                <a:gd name="T8" fmla="*/ 2147483647 w 403"/>
                <a:gd name="T9" fmla="*/ 2147483647 h 165"/>
                <a:gd name="T10" fmla="*/ 2147483647 w 403"/>
                <a:gd name="T11" fmla="*/ 2147483647 h 165"/>
                <a:gd name="T12" fmla="*/ 2147483647 w 403"/>
                <a:gd name="T13" fmla="*/ 2147483647 h 165"/>
                <a:gd name="T14" fmla="*/ 2147483647 w 403"/>
                <a:gd name="T15" fmla="*/ 2147483647 h 165"/>
                <a:gd name="T16" fmla="*/ 2147483647 w 403"/>
                <a:gd name="T17" fmla="*/ 2147483647 h 165"/>
                <a:gd name="T18" fmla="*/ 2147483647 w 403"/>
                <a:gd name="T19" fmla="*/ 2147483647 h 165"/>
                <a:gd name="T20" fmla="*/ 2147483647 w 403"/>
                <a:gd name="T21" fmla="*/ 2147483647 h 165"/>
                <a:gd name="T22" fmla="*/ 2147483647 w 403"/>
                <a:gd name="T23" fmla="*/ 2147483647 h 165"/>
                <a:gd name="T24" fmla="*/ 2147483647 w 403"/>
                <a:gd name="T25" fmla="*/ 2147483647 h 165"/>
                <a:gd name="T26" fmla="*/ 2147483647 w 403"/>
                <a:gd name="T27" fmla="*/ 2147483647 h 165"/>
                <a:gd name="T28" fmla="*/ 2147483647 w 403"/>
                <a:gd name="T29" fmla="*/ 2147483647 h 165"/>
                <a:gd name="T30" fmla="*/ 2147483647 w 403"/>
                <a:gd name="T31" fmla="*/ 2147483647 h 165"/>
                <a:gd name="T32" fmla="*/ 0 w 403"/>
                <a:gd name="T33" fmla="*/ 2147483647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3"/>
                <a:gd name="T52" fmla="*/ 0 h 165"/>
                <a:gd name="T53" fmla="*/ 403 w 403"/>
                <a:gd name="T54" fmla="*/ 165 h 1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3" h="165">
                  <a:moveTo>
                    <a:pt x="0" y="56"/>
                  </a:moveTo>
                  <a:lnTo>
                    <a:pt x="300" y="0"/>
                  </a:lnTo>
                  <a:lnTo>
                    <a:pt x="349" y="113"/>
                  </a:lnTo>
                  <a:lnTo>
                    <a:pt x="401" y="101"/>
                  </a:lnTo>
                  <a:lnTo>
                    <a:pt x="403" y="158"/>
                  </a:lnTo>
                  <a:lnTo>
                    <a:pt x="361" y="165"/>
                  </a:lnTo>
                  <a:lnTo>
                    <a:pt x="324" y="128"/>
                  </a:lnTo>
                  <a:lnTo>
                    <a:pt x="300" y="83"/>
                  </a:lnTo>
                  <a:lnTo>
                    <a:pt x="296" y="21"/>
                  </a:lnTo>
                  <a:lnTo>
                    <a:pt x="278" y="52"/>
                  </a:lnTo>
                  <a:lnTo>
                    <a:pt x="299" y="146"/>
                  </a:lnTo>
                  <a:lnTo>
                    <a:pt x="211" y="159"/>
                  </a:lnTo>
                  <a:lnTo>
                    <a:pt x="208" y="91"/>
                  </a:lnTo>
                  <a:lnTo>
                    <a:pt x="154" y="61"/>
                  </a:lnTo>
                  <a:lnTo>
                    <a:pt x="108" y="53"/>
                  </a:lnTo>
                  <a:lnTo>
                    <a:pt x="12" y="101"/>
                  </a:lnTo>
                  <a:lnTo>
                    <a:pt x="0" y="56"/>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sp>
          <p:nvSpPr>
            <p:cNvPr id="36" name="Shape - Maine"/>
            <p:cNvSpPr>
              <a:spLocks noChangeAspect="1"/>
            </p:cNvSpPr>
            <p:nvPr/>
          </p:nvSpPr>
          <p:spPr bwMode="auto">
            <a:xfrm>
              <a:off x="7388223" y="973956"/>
              <a:ext cx="492125" cy="708025"/>
            </a:xfrm>
            <a:custGeom>
              <a:avLst/>
              <a:gdLst>
                <a:gd name="T0" fmla="*/ 2147483647 w 313"/>
                <a:gd name="T1" fmla="*/ 2147483647 h 478"/>
                <a:gd name="T2" fmla="*/ 2147483647 w 313"/>
                <a:gd name="T3" fmla="*/ 2147483647 h 478"/>
                <a:gd name="T4" fmla="*/ 2147483647 w 313"/>
                <a:gd name="T5" fmla="*/ 2147483647 h 478"/>
                <a:gd name="T6" fmla="*/ 2147483647 w 313"/>
                <a:gd name="T7" fmla="*/ 2147483647 h 478"/>
                <a:gd name="T8" fmla="*/ 2147483647 w 313"/>
                <a:gd name="T9" fmla="*/ 2147483647 h 478"/>
                <a:gd name="T10" fmla="*/ 2147483647 w 313"/>
                <a:gd name="T11" fmla="*/ 2147483647 h 478"/>
                <a:gd name="T12" fmla="*/ 2147483647 w 313"/>
                <a:gd name="T13" fmla="*/ 2147483647 h 478"/>
                <a:gd name="T14" fmla="*/ 0 w 313"/>
                <a:gd name="T15" fmla="*/ 2147483647 h 478"/>
                <a:gd name="T16" fmla="*/ 2147483647 w 313"/>
                <a:gd name="T17" fmla="*/ 2147483647 h 478"/>
                <a:gd name="T18" fmla="*/ 2147483647 w 313"/>
                <a:gd name="T19" fmla="*/ 2147483647 h 478"/>
                <a:gd name="T20" fmla="*/ 2147483647 w 313"/>
                <a:gd name="T21" fmla="*/ 2147483647 h 478"/>
                <a:gd name="T22" fmla="*/ 2147483647 w 313"/>
                <a:gd name="T23" fmla="*/ 2147483647 h 478"/>
                <a:gd name="T24" fmla="*/ 2147483647 w 313"/>
                <a:gd name="T25" fmla="*/ 2147483647 h 478"/>
                <a:gd name="T26" fmla="*/ 2147483647 w 313"/>
                <a:gd name="T27" fmla="*/ 2147483647 h 478"/>
                <a:gd name="T28" fmla="*/ 2147483647 w 313"/>
                <a:gd name="T29" fmla="*/ 2147483647 h 478"/>
                <a:gd name="T30" fmla="*/ 2147483647 w 313"/>
                <a:gd name="T31" fmla="*/ 2147483647 h 478"/>
                <a:gd name="T32" fmla="*/ 2147483647 w 313"/>
                <a:gd name="T33" fmla="*/ 2147483647 h 478"/>
                <a:gd name="T34" fmla="*/ 2147483647 w 313"/>
                <a:gd name="T35" fmla="*/ 2147483647 h 478"/>
                <a:gd name="T36" fmla="*/ 2147483647 w 313"/>
                <a:gd name="T37" fmla="*/ 2147483647 h 478"/>
                <a:gd name="T38" fmla="*/ 2147483647 w 313"/>
                <a:gd name="T39" fmla="*/ 2147483647 h 478"/>
                <a:gd name="T40" fmla="*/ 2147483647 w 313"/>
                <a:gd name="T41" fmla="*/ 2147483647 h 478"/>
                <a:gd name="T42" fmla="*/ 2147483647 w 313"/>
                <a:gd name="T43" fmla="*/ 2147483647 h 478"/>
                <a:gd name="T44" fmla="*/ 2147483647 w 313"/>
                <a:gd name="T45" fmla="*/ 2147483647 h 478"/>
                <a:gd name="T46" fmla="*/ 2147483647 w 313"/>
                <a:gd name="T47" fmla="*/ 2147483647 h 478"/>
                <a:gd name="T48" fmla="*/ 2147483647 w 313"/>
                <a:gd name="T49" fmla="*/ 0 h 478"/>
                <a:gd name="T50" fmla="*/ 2147483647 w 313"/>
                <a:gd name="T51" fmla="*/ 2147483647 h 478"/>
                <a:gd name="T52" fmla="*/ 2147483647 w 313"/>
                <a:gd name="T53" fmla="*/ 2147483647 h 478"/>
                <a:gd name="T54" fmla="*/ 2147483647 w 313"/>
                <a:gd name="T55" fmla="*/ 2147483647 h 4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3"/>
                <a:gd name="T85" fmla="*/ 0 h 478"/>
                <a:gd name="T86" fmla="*/ 313 w 313"/>
                <a:gd name="T87" fmla="*/ 478 h 4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3" h="478">
                  <a:moveTo>
                    <a:pt x="73" y="15"/>
                  </a:moveTo>
                  <a:lnTo>
                    <a:pt x="27" y="103"/>
                  </a:lnTo>
                  <a:lnTo>
                    <a:pt x="49" y="136"/>
                  </a:lnTo>
                  <a:lnTo>
                    <a:pt x="27" y="176"/>
                  </a:lnTo>
                  <a:lnTo>
                    <a:pt x="40" y="189"/>
                  </a:lnTo>
                  <a:lnTo>
                    <a:pt x="31" y="216"/>
                  </a:lnTo>
                  <a:lnTo>
                    <a:pt x="31" y="261"/>
                  </a:lnTo>
                  <a:lnTo>
                    <a:pt x="0" y="277"/>
                  </a:lnTo>
                  <a:lnTo>
                    <a:pt x="12" y="291"/>
                  </a:lnTo>
                  <a:lnTo>
                    <a:pt x="78" y="457"/>
                  </a:lnTo>
                  <a:lnTo>
                    <a:pt x="130" y="478"/>
                  </a:lnTo>
                  <a:lnTo>
                    <a:pt x="127" y="444"/>
                  </a:lnTo>
                  <a:lnTo>
                    <a:pt x="152" y="417"/>
                  </a:lnTo>
                  <a:lnTo>
                    <a:pt x="143" y="389"/>
                  </a:lnTo>
                  <a:lnTo>
                    <a:pt x="207" y="355"/>
                  </a:lnTo>
                  <a:lnTo>
                    <a:pt x="210" y="308"/>
                  </a:lnTo>
                  <a:lnTo>
                    <a:pt x="248" y="305"/>
                  </a:lnTo>
                  <a:lnTo>
                    <a:pt x="277" y="270"/>
                  </a:lnTo>
                  <a:lnTo>
                    <a:pt x="313" y="246"/>
                  </a:lnTo>
                  <a:lnTo>
                    <a:pt x="313" y="216"/>
                  </a:lnTo>
                  <a:lnTo>
                    <a:pt x="264" y="207"/>
                  </a:lnTo>
                  <a:lnTo>
                    <a:pt x="255" y="174"/>
                  </a:lnTo>
                  <a:lnTo>
                    <a:pt x="206" y="170"/>
                  </a:lnTo>
                  <a:lnTo>
                    <a:pt x="166" y="28"/>
                  </a:lnTo>
                  <a:lnTo>
                    <a:pt x="148" y="0"/>
                  </a:lnTo>
                  <a:lnTo>
                    <a:pt x="98" y="12"/>
                  </a:lnTo>
                  <a:lnTo>
                    <a:pt x="90" y="25"/>
                  </a:lnTo>
                  <a:lnTo>
                    <a:pt x="73" y="15"/>
                  </a:lnTo>
                  <a:close/>
                </a:path>
              </a:pathLst>
            </a:custGeom>
            <a:solidFill>
              <a:schemeClr val="tx2"/>
            </a:solidFill>
            <a:ln w="19050">
              <a:solidFill>
                <a:schemeClr val="tx1"/>
              </a:solidFill>
              <a:prstDash val="solid"/>
              <a:round/>
              <a:headEnd/>
              <a:tailEnd/>
            </a:ln>
          </p:spPr>
          <p:txBody>
            <a:bodyPr/>
            <a:lstStyle/>
            <a:p>
              <a:endParaRPr lang="en-US" sz="1200" b="1">
                <a:solidFill>
                  <a:schemeClr val="accent6"/>
                </a:solidFill>
                <a:latin typeface="+mj-lt"/>
              </a:endParaRPr>
            </a:p>
          </p:txBody>
        </p:sp>
        <p:sp>
          <p:nvSpPr>
            <p:cNvPr id="37" name="Shape - Louisiana"/>
            <p:cNvSpPr>
              <a:spLocks noChangeAspect="1"/>
            </p:cNvSpPr>
            <p:nvPr/>
          </p:nvSpPr>
          <p:spPr bwMode="auto">
            <a:xfrm>
              <a:off x="4946649" y="3780655"/>
              <a:ext cx="773113" cy="609600"/>
            </a:xfrm>
            <a:custGeom>
              <a:avLst/>
              <a:gdLst>
                <a:gd name="T0" fmla="*/ 0 w 489"/>
                <a:gd name="T1" fmla="*/ 2147483647 h 392"/>
                <a:gd name="T2" fmla="*/ 2147483647 w 489"/>
                <a:gd name="T3" fmla="*/ 0 h 392"/>
                <a:gd name="T4" fmla="*/ 2147483647 w 489"/>
                <a:gd name="T5" fmla="*/ 2147483647 h 392"/>
                <a:gd name="T6" fmla="*/ 2147483647 w 489"/>
                <a:gd name="T7" fmla="*/ 2147483647 h 392"/>
                <a:gd name="T8" fmla="*/ 2147483647 w 489"/>
                <a:gd name="T9" fmla="*/ 2147483647 h 392"/>
                <a:gd name="T10" fmla="*/ 2147483647 w 489"/>
                <a:gd name="T11" fmla="*/ 2147483647 h 392"/>
                <a:gd name="T12" fmla="*/ 2147483647 w 489"/>
                <a:gd name="T13" fmla="*/ 2147483647 h 392"/>
                <a:gd name="T14" fmla="*/ 2147483647 w 489"/>
                <a:gd name="T15" fmla="*/ 2147483647 h 392"/>
                <a:gd name="T16" fmla="*/ 2147483647 w 489"/>
                <a:gd name="T17" fmla="*/ 2147483647 h 392"/>
                <a:gd name="T18" fmla="*/ 2147483647 w 489"/>
                <a:gd name="T19" fmla="*/ 2147483647 h 392"/>
                <a:gd name="T20" fmla="*/ 2147483647 w 489"/>
                <a:gd name="T21" fmla="*/ 2147483647 h 392"/>
                <a:gd name="T22" fmla="*/ 2147483647 w 489"/>
                <a:gd name="T23" fmla="*/ 2147483647 h 392"/>
                <a:gd name="T24" fmla="*/ 2147483647 w 489"/>
                <a:gd name="T25" fmla="*/ 2147483647 h 392"/>
                <a:gd name="T26" fmla="*/ 2147483647 w 489"/>
                <a:gd name="T27" fmla="*/ 2147483647 h 392"/>
                <a:gd name="T28" fmla="*/ 2147483647 w 489"/>
                <a:gd name="T29" fmla="*/ 2147483647 h 392"/>
                <a:gd name="T30" fmla="*/ 2147483647 w 489"/>
                <a:gd name="T31" fmla="*/ 2147483647 h 392"/>
                <a:gd name="T32" fmla="*/ 2147483647 w 489"/>
                <a:gd name="T33" fmla="*/ 2147483647 h 392"/>
                <a:gd name="T34" fmla="*/ 2147483647 w 489"/>
                <a:gd name="T35" fmla="*/ 2147483647 h 392"/>
                <a:gd name="T36" fmla="*/ 2147483647 w 489"/>
                <a:gd name="T37" fmla="*/ 2147483647 h 392"/>
                <a:gd name="T38" fmla="*/ 2147483647 w 489"/>
                <a:gd name="T39" fmla="*/ 2147483647 h 392"/>
                <a:gd name="T40" fmla="*/ 2147483647 w 489"/>
                <a:gd name="T41" fmla="*/ 2147483647 h 392"/>
                <a:gd name="T42" fmla="*/ 2147483647 w 489"/>
                <a:gd name="T43" fmla="*/ 2147483647 h 392"/>
                <a:gd name="T44" fmla="*/ 2147483647 w 489"/>
                <a:gd name="T45" fmla="*/ 2147483647 h 392"/>
                <a:gd name="T46" fmla="*/ 2147483647 w 489"/>
                <a:gd name="T47" fmla="*/ 2147483647 h 392"/>
                <a:gd name="T48" fmla="*/ 2147483647 w 489"/>
                <a:gd name="T49" fmla="*/ 2147483647 h 392"/>
                <a:gd name="T50" fmla="*/ 2147483647 w 489"/>
                <a:gd name="T51" fmla="*/ 2147483647 h 392"/>
                <a:gd name="T52" fmla="*/ 2147483647 w 489"/>
                <a:gd name="T53" fmla="*/ 2147483647 h 392"/>
                <a:gd name="T54" fmla="*/ 2147483647 w 489"/>
                <a:gd name="T55" fmla="*/ 2147483647 h 392"/>
                <a:gd name="T56" fmla="*/ 2147483647 w 489"/>
                <a:gd name="T57" fmla="*/ 2147483647 h 392"/>
                <a:gd name="T58" fmla="*/ 2147483647 w 489"/>
                <a:gd name="T59" fmla="*/ 2147483647 h 392"/>
                <a:gd name="T60" fmla="*/ 2147483647 w 489"/>
                <a:gd name="T61" fmla="*/ 2147483647 h 392"/>
                <a:gd name="T62" fmla="*/ 2147483647 w 489"/>
                <a:gd name="T63" fmla="*/ 2147483647 h 392"/>
                <a:gd name="T64" fmla="*/ 2147483647 w 489"/>
                <a:gd name="T65" fmla="*/ 2147483647 h 392"/>
                <a:gd name="T66" fmla="*/ 2147483647 w 489"/>
                <a:gd name="T67" fmla="*/ 2147483647 h 392"/>
                <a:gd name="T68" fmla="*/ 0 w 489"/>
                <a:gd name="T69" fmla="*/ 2147483647 h 3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9"/>
                <a:gd name="T106" fmla="*/ 0 h 392"/>
                <a:gd name="T107" fmla="*/ 489 w 489"/>
                <a:gd name="T108" fmla="*/ 392 h 3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9" h="392">
                  <a:moveTo>
                    <a:pt x="0" y="9"/>
                  </a:moveTo>
                  <a:lnTo>
                    <a:pt x="245" y="0"/>
                  </a:lnTo>
                  <a:lnTo>
                    <a:pt x="288" y="81"/>
                  </a:lnTo>
                  <a:lnTo>
                    <a:pt x="251" y="176"/>
                  </a:lnTo>
                  <a:lnTo>
                    <a:pt x="239" y="219"/>
                  </a:lnTo>
                  <a:lnTo>
                    <a:pt x="403" y="201"/>
                  </a:lnTo>
                  <a:lnTo>
                    <a:pt x="413" y="264"/>
                  </a:lnTo>
                  <a:lnTo>
                    <a:pt x="364" y="258"/>
                  </a:lnTo>
                  <a:lnTo>
                    <a:pt x="342" y="285"/>
                  </a:lnTo>
                  <a:lnTo>
                    <a:pt x="367" y="303"/>
                  </a:lnTo>
                  <a:lnTo>
                    <a:pt x="412" y="282"/>
                  </a:lnTo>
                  <a:lnTo>
                    <a:pt x="413" y="312"/>
                  </a:lnTo>
                  <a:lnTo>
                    <a:pt x="440" y="286"/>
                  </a:lnTo>
                  <a:lnTo>
                    <a:pt x="458" y="286"/>
                  </a:lnTo>
                  <a:lnTo>
                    <a:pt x="437" y="339"/>
                  </a:lnTo>
                  <a:lnTo>
                    <a:pt x="477" y="347"/>
                  </a:lnTo>
                  <a:lnTo>
                    <a:pt x="489" y="376"/>
                  </a:lnTo>
                  <a:lnTo>
                    <a:pt x="471" y="385"/>
                  </a:lnTo>
                  <a:lnTo>
                    <a:pt x="446" y="367"/>
                  </a:lnTo>
                  <a:lnTo>
                    <a:pt x="398" y="353"/>
                  </a:lnTo>
                  <a:lnTo>
                    <a:pt x="409" y="388"/>
                  </a:lnTo>
                  <a:lnTo>
                    <a:pt x="385" y="392"/>
                  </a:lnTo>
                  <a:lnTo>
                    <a:pt x="365" y="361"/>
                  </a:lnTo>
                  <a:lnTo>
                    <a:pt x="354" y="380"/>
                  </a:lnTo>
                  <a:lnTo>
                    <a:pt x="282" y="380"/>
                  </a:lnTo>
                  <a:lnTo>
                    <a:pt x="282" y="361"/>
                  </a:lnTo>
                  <a:lnTo>
                    <a:pt x="255" y="339"/>
                  </a:lnTo>
                  <a:lnTo>
                    <a:pt x="201" y="336"/>
                  </a:lnTo>
                  <a:lnTo>
                    <a:pt x="246" y="361"/>
                  </a:lnTo>
                  <a:lnTo>
                    <a:pt x="184" y="374"/>
                  </a:lnTo>
                  <a:lnTo>
                    <a:pt x="85" y="356"/>
                  </a:lnTo>
                  <a:lnTo>
                    <a:pt x="48" y="361"/>
                  </a:lnTo>
                  <a:lnTo>
                    <a:pt x="61" y="230"/>
                  </a:lnTo>
                  <a:lnTo>
                    <a:pt x="2" y="125"/>
                  </a:lnTo>
                  <a:lnTo>
                    <a:pt x="0" y="9"/>
                  </a:lnTo>
                  <a:close/>
                </a:path>
              </a:pathLst>
            </a:custGeom>
            <a:solidFill>
              <a:schemeClr val="tx2"/>
            </a:solidFill>
            <a:ln w="19050">
              <a:solidFill>
                <a:schemeClr val="tx1"/>
              </a:solidFill>
              <a:prstDash val="solid"/>
              <a:round/>
              <a:headEnd/>
              <a:tailEnd/>
            </a:ln>
          </p:spPr>
          <p:txBody>
            <a:bodyPr/>
            <a:lstStyle/>
            <a:p>
              <a:endParaRPr lang="en-US" sz="1200" b="1">
                <a:latin typeface="+mj-lt"/>
              </a:endParaRPr>
            </a:p>
          </p:txBody>
        </p:sp>
        <p:sp>
          <p:nvSpPr>
            <p:cNvPr id="38" name="Shape - Kentucky"/>
            <p:cNvSpPr>
              <a:spLocks noChangeAspect="1"/>
            </p:cNvSpPr>
            <p:nvPr/>
          </p:nvSpPr>
          <p:spPr bwMode="auto">
            <a:xfrm>
              <a:off x="5480049" y="2717030"/>
              <a:ext cx="957263" cy="525462"/>
            </a:xfrm>
            <a:custGeom>
              <a:avLst/>
              <a:gdLst>
                <a:gd name="T0" fmla="*/ 0 w 607"/>
                <a:gd name="T1" fmla="*/ 2147483647 h 337"/>
                <a:gd name="T2" fmla="*/ 2147483647 w 607"/>
                <a:gd name="T3" fmla="*/ 2147483647 h 337"/>
                <a:gd name="T4" fmla="*/ 2147483647 w 607"/>
                <a:gd name="T5" fmla="*/ 2147483647 h 337"/>
                <a:gd name="T6" fmla="*/ 2147483647 w 607"/>
                <a:gd name="T7" fmla="*/ 2147483647 h 337"/>
                <a:gd name="T8" fmla="*/ 2147483647 w 607"/>
                <a:gd name="T9" fmla="*/ 2147483647 h 337"/>
                <a:gd name="T10" fmla="*/ 2147483647 w 607"/>
                <a:gd name="T11" fmla="*/ 2147483647 h 337"/>
                <a:gd name="T12" fmla="*/ 2147483647 w 607"/>
                <a:gd name="T13" fmla="*/ 2147483647 h 337"/>
                <a:gd name="T14" fmla="*/ 2147483647 w 607"/>
                <a:gd name="T15" fmla="*/ 2147483647 h 337"/>
                <a:gd name="T16" fmla="*/ 2147483647 w 607"/>
                <a:gd name="T17" fmla="*/ 2147483647 h 337"/>
                <a:gd name="T18" fmla="*/ 2147483647 w 607"/>
                <a:gd name="T19" fmla="*/ 2147483647 h 337"/>
                <a:gd name="T20" fmla="*/ 2147483647 w 607"/>
                <a:gd name="T21" fmla="*/ 2147483647 h 337"/>
                <a:gd name="T22" fmla="*/ 2147483647 w 607"/>
                <a:gd name="T23" fmla="*/ 2147483647 h 337"/>
                <a:gd name="T24" fmla="*/ 2147483647 w 607"/>
                <a:gd name="T25" fmla="*/ 2147483647 h 337"/>
                <a:gd name="T26" fmla="*/ 2147483647 w 607"/>
                <a:gd name="T27" fmla="*/ 2147483647 h 337"/>
                <a:gd name="T28" fmla="*/ 2147483647 w 607"/>
                <a:gd name="T29" fmla="*/ 0 h 337"/>
                <a:gd name="T30" fmla="*/ 2147483647 w 607"/>
                <a:gd name="T31" fmla="*/ 2147483647 h 337"/>
                <a:gd name="T32" fmla="*/ 2147483647 w 607"/>
                <a:gd name="T33" fmla="*/ 2147483647 h 337"/>
                <a:gd name="T34" fmla="*/ 2147483647 w 607"/>
                <a:gd name="T35" fmla="*/ 2147483647 h 337"/>
                <a:gd name="T36" fmla="*/ 2147483647 w 607"/>
                <a:gd name="T37" fmla="*/ 2147483647 h 337"/>
                <a:gd name="T38" fmla="*/ 2147483647 w 607"/>
                <a:gd name="T39" fmla="*/ 2147483647 h 337"/>
                <a:gd name="T40" fmla="*/ 2147483647 w 607"/>
                <a:gd name="T41" fmla="*/ 2147483647 h 337"/>
                <a:gd name="T42" fmla="*/ 2147483647 w 607"/>
                <a:gd name="T43" fmla="*/ 2147483647 h 337"/>
                <a:gd name="T44" fmla="*/ 2147483647 w 607"/>
                <a:gd name="T45" fmla="*/ 2147483647 h 337"/>
                <a:gd name="T46" fmla="*/ 2147483647 w 607"/>
                <a:gd name="T47" fmla="*/ 2147483647 h 337"/>
                <a:gd name="T48" fmla="*/ 2147483647 w 607"/>
                <a:gd name="T49" fmla="*/ 2147483647 h 337"/>
                <a:gd name="T50" fmla="*/ 2147483647 w 607"/>
                <a:gd name="T51" fmla="*/ 2147483647 h 337"/>
                <a:gd name="T52" fmla="*/ 2147483647 w 607"/>
                <a:gd name="T53" fmla="*/ 2147483647 h 337"/>
                <a:gd name="T54" fmla="*/ 2147483647 w 607"/>
                <a:gd name="T55" fmla="*/ 2147483647 h 337"/>
                <a:gd name="T56" fmla="*/ 0 w 607"/>
                <a:gd name="T57" fmla="*/ 2147483647 h 3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7"/>
                <a:gd name="T88" fmla="*/ 0 h 337"/>
                <a:gd name="T89" fmla="*/ 607 w 607"/>
                <a:gd name="T90" fmla="*/ 337 h 3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7" h="337">
                  <a:moveTo>
                    <a:pt x="0" y="337"/>
                  </a:moveTo>
                  <a:lnTo>
                    <a:pt x="148" y="316"/>
                  </a:lnTo>
                  <a:lnTo>
                    <a:pt x="148" y="301"/>
                  </a:lnTo>
                  <a:lnTo>
                    <a:pt x="504" y="252"/>
                  </a:lnTo>
                  <a:lnTo>
                    <a:pt x="510" y="226"/>
                  </a:lnTo>
                  <a:lnTo>
                    <a:pt x="562" y="207"/>
                  </a:lnTo>
                  <a:lnTo>
                    <a:pt x="568" y="180"/>
                  </a:lnTo>
                  <a:lnTo>
                    <a:pt x="590" y="171"/>
                  </a:lnTo>
                  <a:lnTo>
                    <a:pt x="607" y="131"/>
                  </a:lnTo>
                  <a:lnTo>
                    <a:pt x="558" y="91"/>
                  </a:lnTo>
                  <a:lnTo>
                    <a:pt x="549" y="37"/>
                  </a:lnTo>
                  <a:lnTo>
                    <a:pt x="510" y="10"/>
                  </a:lnTo>
                  <a:lnTo>
                    <a:pt x="431" y="25"/>
                  </a:lnTo>
                  <a:lnTo>
                    <a:pt x="394" y="1"/>
                  </a:lnTo>
                  <a:lnTo>
                    <a:pt x="358" y="0"/>
                  </a:lnTo>
                  <a:lnTo>
                    <a:pt x="365" y="37"/>
                  </a:lnTo>
                  <a:lnTo>
                    <a:pt x="316" y="56"/>
                  </a:lnTo>
                  <a:lnTo>
                    <a:pt x="283" y="140"/>
                  </a:lnTo>
                  <a:lnTo>
                    <a:pt x="239" y="126"/>
                  </a:lnTo>
                  <a:lnTo>
                    <a:pt x="185" y="158"/>
                  </a:lnTo>
                  <a:lnTo>
                    <a:pt x="116" y="170"/>
                  </a:lnTo>
                  <a:lnTo>
                    <a:pt x="116" y="217"/>
                  </a:lnTo>
                  <a:lnTo>
                    <a:pt x="82" y="216"/>
                  </a:lnTo>
                  <a:lnTo>
                    <a:pt x="84" y="258"/>
                  </a:lnTo>
                  <a:lnTo>
                    <a:pt x="48" y="241"/>
                  </a:lnTo>
                  <a:lnTo>
                    <a:pt x="27" y="249"/>
                  </a:lnTo>
                  <a:lnTo>
                    <a:pt x="45" y="277"/>
                  </a:lnTo>
                  <a:lnTo>
                    <a:pt x="8" y="314"/>
                  </a:lnTo>
                  <a:lnTo>
                    <a:pt x="0" y="337"/>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sp>
          <p:nvSpPr>
            <p:cNvPr id="39" name="Shape - Kansas"/>
            <p:cNvSpPr>
              <a:spLocks noChangeAspect="1"/>
            </p:cNvSpPr>
            <p:nvPr/>
          </p:nvSpPr>
          <p:spPr bwMode="auto">
            <a:xfrm>
              <a:off x="3879849" y="2718618"/>
              <a:ext cx="966788" cy="485775"/>
            </a:xfrm>
            <a:custGeom>
              <a:avLst/>
              <a:gdLst>
                <a:gd name="T0" fmla="*/ 2147483647 w 611"/>
                <a:gd name="T1" fmla="*/ 2147483647 h 312"/>
                <a:gd name="T2" fmla="*/ 2147483647 w 611"/>
                <a:gd name="T3" fmla="*/ 2147483647 h 312"/>
                <a:gd name="T4" fmla="*/ 0 w 611"/>
                <a:gd name="T5" fmla="*/ 2147483647 h 312"/>
                <a:gd name="T6" fmla="*/ 2147483647 w 611"/>
                <a:gd name="T7" fmla="*/ 2147483647 h 312"/>
                <a:gd name="T8" fmla="*/ 2147483647 w 611"/>
                <a:gd name="T9" fmla="*/ 2147483647 h 312"/>
                <a:gd name="T10" fmla="*/ 2147483647 w 611"/>
                <a:gd name="T11" fmla="*/ 2147483647 h 312"/>
                <a:gd name="T12" fmla="*/ 2147483647 w 611"/>
                <a:gd name="T13" fmla="*/ 2147483647 h 312"/>
                <a:gd name="T14" fmla="*/ 2147483647 w 611"/>
                <a:gd name="T15" fmla="*/ 2147483647 h 312"/>
                <a:gd name="T16" fmla="*/ 2147483647 w 611"/>
                <a:gd name="T17" fmla="*/ 0 h 312"/>
                <a:gd name="T18" fmla="*/ 2147483647 w 611"/>
                <a:gd name="T19" fmla="*/ 2147483647 h 312"/>
                <a:gd name="T20" fmla="*/ 2147483647 w 611"/>
                <a:gd name="T21" fmla="*/ 2147483647 h 3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1"/>
                <a:gd name="T34" fmla="*/ 0 h 312"/>
                <a:gd name="T35" fmla="*/ 611 w 611"/>
                <a:gd name="T36" fmla="*/ 312 h 3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1" h="312">
                  <a:moveTo>
                    <a:pt x="6" y="3"/>
                  </a:moveTo>
                  <a:lnTo>
                    <a:pt x="4" y="182"/>
                  </a:lnTo>
                  <a:lnTo>
                    <a:pt x="0" y="309"/>
                  </a:lnTo>
                  <a:lnTo>
                    <a:pt x="611" y="312"/>
                  </a:lnTo>
                  <a:lnTo>
                    <a:pt x="599" y="149"/>
                  </a:lnTo>
                  <a:lnTo>
                    <a:pt x="599" y="88"/>
                  </a:lnTo>
                  <a:lnTo>
                    <a:pt x="550" y="51"/>
                  </a:lnTo>
                  <a:lnTo>
                    <a:pt x="565" y="18"/>
                  </a:lnTo>
                  <a:lnTo>
                    <a:pt x="544" y="0"/>
                  </a:lnTo>
                  <a:lnTo>
                    <a:pt x="267" y="3"/>
                  </a:lnTo>
                  <a:lnTo>
                    <a:pt x="6" y="3"/>
                  </a:lnTo>
                  <a:close/>
                </a:path>
              </a:pathLst>
            </a:custGeom>
            <a:solidFill>
              <a:schemeClr val="tx2"/>
            </a:solidFill>
            <a:ln w="19050">
              <a:solidFill>
                <a:schemeClr val="tx1"/>
              </a:solidFill>
              <a:prstDash val="solid"/>
              <a:round/>
              <a:headEnd/>
              <a:tailEnd/>
            </a:ln>
          </p:spPr>
          <p:txBody>
            <a:bodyPr/>
            <a:lstStyle/>
            <a:p>
              <a:endParaRPr lang="en-US" sz="1200" b="1">
                <a:latin typeface="+mj-lt"/>
              </a:endParaRPr>
            </a:p>
          </p:txBody>
        </p:sp>
        <p:sp>
          <p:nvSpPr>
            <p:cNvPr id="40" name="Shape - Iowa"/>
            <p:cNvSpPr>
              <a:spLocks noChangeAspect="1"/>
            </p:cNvSpPr>
            <p:nvPr/>
          </p:nvSpPr>
          <p:spPr bwMode="auto">
            <a:xfrm>
              <a:off x="4562474" y="2132830"/>
              <a:ext cx="758825" cy="487362"/>
            </a:xfrm>
            <a:custGeom>
              <a:avLst/>
              <a:gdLst>
                <a:gd name="T0" fmla="*/ 2147483647 w 481"/>
                <a:gd name="T1" fmla="*/ 2147483647 h 313"/>
                <a:gd name="T2" fmla="*/ 0 w 481"/>
                <a:gd name="T3" fmla="*/ 2147483647 h 313"/>
                <a:gd name="T4" fmla="*/ 2147483647 w 481"/>
                <a:gd name="T5" fmla="*/ 2147483647 h 313"/>
                <a:gd name="T6" fmla="*/ 2147483647 w 481"/>
                <a:gd name="T7" fmla="*/ 2147483647 h 313"/>
                <a:gd name="T8" fmla="*/ 2147483647 w 481"/>
                <a:gd name="T9" fmla="*/ 2147483647 h 313"/>
                <a:gd name="T10" fmla="*/ 2147483647 w 481"/>
                <a:gd name="T11" fmla="*/ 2147483647 h 313"/>
                <a:gd name="T12" fmla="*/ 2147483647 w 481"/>
                <a:gd name="T13" fmla="*/ 2147483647 h 313"/>
                <a:gd name="T14" fmla="*/ 2147483647 w 481"/>
                <a:gd name="T15" fmla="*/ 2147483647 h 313"/>
                <a:gd name="T16" fmla="*/ 2147483647 w 481"/>
                <a:gd name="T17" fmla="*/ 2147483647 h 313"/>
                <a:gd name="T18" fmla="*/ 2147483647 w 481"/>
                <a:gd name="T19" fmla="*/ 2147483647 h 313"/>
                <a:gd name="T20" fmla="*/ 2147483647 w 481"/>
                <a:gd name="T21" fmla="*/ 2147483647 h 313"/>
                <a:gd name="T22" fmla="*/ 2147483647 w 481"/>
                <a:gd name="T23" fmla="*/ 2147483647 h 313"/>
                <a:gd name="T24" fmla="*/ 2147483647 w 481"/>
                <a:gd name="T25" fmla="*/ 2147483647 h 313"/>
                <a:gd name="T26" fmla="*/ 2147483647 w 481"/>
                <a:gd name="T27" fmla="*/ 2147483647 h 313"/>
                <a:gd name="T28" fmla="*/ 2147483647 w 481"/>
                <a:gd name="T29" fmla="*/ 0 h 313"/>
                <a:gd name="T30" fmla="*/ 2147483647 w 481"/>
                <a:gd name="T31" fmla="*/ 2147483647 h 313"/>
                <a:gd name="T32" fmla="*/ 2147483647 w 481"/>
                <a:gd name="T33" fmla="*/ 2147483647 h 313"/>
                <a:gd name="T34" fmla="*/ 2147483647 w 481"/>
                <a:gd name="T35" fmla="*/ 2147483647 h 3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1"/>
                <a:gd name="T55" fmla="*/ 0 h 313"/>
                <a:gd name="T56" fmla="*/ 481 w 481"/>
                <a:gd name="T57" fmla="*/ 313 h 3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1" h="313">
                  <a:moveTo>
                    <a:pt x="7" y="16"/>
                  </a:moveTo>
                  <a:lnTo>
                    <a:pt x="0" y="71"/>
                  </a:lnTo>
                  <a:lnTo>
                    <a:pt x="10" y="129"/>
                  </a:lnTo>
                  <a:lnTo>
                    <a:pt x="55" y="249"/>
                  </a:lnTo>
                  <a:lnTo>
                    <a:pt x="80" y="313"/>
                  </a:lnTo>
                  <a:lnTo>
                    <a:pt x="363" y="298"/>
                  </a:lnTo>
                  <a:lnTo>
                    <a:pt x="410" y="313"/>
                  </a:lnTo>
                  <a:lnTo>
                    <a:pt x="438" y="252"/>
                  </a:lnTo>
                  <a:lnTo>
                    <a:pt x="428" y="208"/>
                  </a:lnTo>
                  <a:lnTo>
                    <a:pt x="475" y="200"/>
                  </a:lnTo>
                  <a:lnTo>
                    <a:pt x="481" y="131"/>
                  </a:lnTo>
                  <a:lnTo>
                    <a:pt x="453" y="101"/>
                  </a:lnTo>
                  <a:lnTo>
                    <a:pt x="404" y="71"/>
                  </a:lnTo>
                  <a:lnTo>
                    <a:pt x="414" y="30"/>
                  </a:lnTo>
                  <a:lnTo>
                    <a:pt x="393" y="0"/>
                  </a:lnTo>
                  <a:lnTo>
                    <a:pt x="287" y="4"/>
                  </a:lnTo>
                  <a:lnTo>
                    <a:pt x="180" y="9"/>
                  </a:lnTo>
                  <a:lnTo>
                    <a:pt x="7" y="16"/>
                  </a:lnTo>
                  <a:close/>
                </a:path>
              </a:pathLst>
            </a:custGeom>
            <a:solidFill>
              <a:schemeClr val="accent6"/>
            </a:solidFill>
            <a:ln w="19050">
              <a:solidFill>
                <a:schemeClr val="tx1"/>
              </a:solidFill>
              <a:prstDash val="solid"/>
              <a:round/>
              <a:headEnd/>
              <a:tailEnd/>
            </a:ln>
          </p:spPr>
          <p:txBody>
            <a:bodyPr/>
            <a:lstStyle/>
            <a:p>
              <a:endParaRPr lang="en-US" sz="1200" b="1">
                <a:solidFill>
                  <a:schemeClr val="accent6"/>
                </a:solidFill>
                <a:latin typeface="+mj-lt"/>
              </a:endParaRPr>
            </a:p>
          </p:txBody>
        </p:sp>
        <p:sp>
          <p:nvSpPr>
            <p:cNvPr id="41" name="Shape - Indiana"/>
            <p:cNvSpPr>
              <a:spLocks noChangeAspect="1"/>
            </p:cNvSpPr>
            <p:nvPr/>
          </p:nvSpPr>
          <p:spPr bwMode="auto">
            <a:xfrm>
              <a:off x="5635624" y="2297931"/>
              <a:ext cx="422275" cy="687387"/>
            </a:xfrm>
            <a:custGeom>
              <a:avLst/>
              <a:gdLst>
                <a:gd name="T0" fmla="*/ 0 w 268"/>
                <a:gd name="T1" fmla="*/ 2147483647 h 441"/>
                <a:gd name="T2" fmla="*/ 2147483647 w 268"/>
                <a:gd name="T3" fmla="*/ 2147483647 h 441"/>
                <a:gd name="T4" fmla="*/ 2147483647 w 268"/>
                <a:gd name="T5" fmla="*/ 2147483647 h 441"/>
                <a:gd name="T6" fmla="*/ 2147483647 w 268"/>
                <a:gd name="T7" fmla="*/ 2147483647 h 441"/>
                <a:gd name="T8" fmla="*/ 2147483647 w 268"/>
                <a:gd name="T9" fmla="*/ 2147483647 h 441"/>
                <a:gd name="T10" fmla="*/ 2147483647 w 268"/>
                <a:gd name="T11" fmla="*/ 0 h 441"/>
                <a:gd name="T12" fmla="*/ 2147483647 w 268"/>
                <a:gd name="T13" fmla="*/ 2147483647 h 441"/>
                <a:gd name="T14" fmla="*/ 2147483647 w 268"/>
                <a:gd name="T15" fmla="*/ 2147483647 h 441"/>
                <a:gd name="T16" fmla="*/ 2147483647 w 268"/>
                <a:gd name="T17" fmla="*/ 2147483647 h 441"/>
                <a:gd name="T18" fmla="*/ 2147483647 w 268"/>
                <a:gd name="T19" fmla="*/ 2147483647 h 441"/>
                <a:gd name="T20" fmla="*/ 2147483647 w 268"/>
                <a:gd name="T21" fmla="*/ 2147483647 h 441"/>
                <a:gd name="T22" fmla="*/ 2147483647 w 268"/>
                <a:gd name="T23" fmla="*/ 2147483647 h 441"/>
                <a:gd name="T24" fmla="*/ 2147483647 w 268"/>
                <a:gd name="T25" fmla="*/ 2147483647 h 441"/>
                <a:gd name="T26" fmla="*/ 2147483647 w 268"/>
                <a:gd name="T27" fmla="*/ 2147483647 h 441"/>
                <a:gd name="T28" fmla="*/ 2147483647 w 268"/>
                <a:gd name="T29" fmla="*/ 2147483647 h 441"/>
                <a:gd name="T30" fmla="*/ 0 w 268"/>
                <a:gd name="T31" fmla="*/ 2147483647 h 4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8"/>
                <a:gd name="T49" fmla="*/ 0 h 441"/>
                <a:gd name="T50" fmla="*/ 268 w 268"/>
                <a:gd name="T51" fmla="*/ 441 h 4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8" h="441">
                  <a:moveTo>
                    <a:pt x="0" y="31"/>
                  </a:moveTo>
                  <a:lnTo>
                    <a:pt x="31" y="48"/>
                  </a:lnTo>
                  <a:lnTo>
                    <a:pt x="61" y="45"/>
                  </a:lnTo>
                  <a:lnTo>
                    <a:pt x="71" y="36"/>
                  </a:lnTo>
                  <a:lnTo>
                    <a:pt x="79" y="9"/>
                  </a:lnTo>
                  <a:lnTo>
                    <a:pt x="208" y="0"/>
                  </a:lnTo>
                  <a:lnTo>
                    <a:pt x="268" y="312"/>
                  </a:lnTo>
                  <a:lnTo>
                    <a:pt x="263" y="309"/>
                  </a:lnTo>
                  <a:lnTo>
                    <a:pt x="219" y="326"/>
                  </a:lnTo>
                  <a:lnTo>
                    <a:pt x="187" y="410"/>
                  </a:lnTo>
                  <a:lnTo>
                    <a:pt x="141" y="398"/>
                  </a:lnTo>
                  <a:lnTo>
                    <a:pt x="87" y="429"/>
                  </a:lnTo>
                  <a:lnTo>
                    <a:pt x="17" y="441"/>
                  </a:lnTo>
                  <a:lnTo>
                    <a:pt x="49" y="359"/>
                  </a:lnTo>
                  <a:lnTo>
                    <a:pt x="35" y="313"/>
                  </a:lnTo>
                  <a:lnTo>
                    <a:pt x="0" y="31"/>
                  </a:lnTo>
                  <a:close/>
                </a:path>
              </a:pathLst>
            </a:custGeom>
            <a:solidFill>
              <a:schemeClr val="tx2"/>
            </a:solidFill>
            <a:ln w="19050">
              <a:solidFill>
                <a:schemeClr val="tx1"/>
              </a:solidFill>
              <a:prstDash val="solid"/>
              <a:round/>
              <a:headEnd/>
              <a:tailEnd/>
            </a:ln>
          </p:spPr>
          <p:txBody>
            <a:bodyPr/>
            <a:lstStyle/>
            <a:p>
              <a:endParaRPr lang="en-US" sz="1200" b="1">
                <a:latin typeface="+mj-lt"/>
              </a:endParaRPr>
            </a:p>
          </p:txBody>
        </p:sp>
        <p:sp>
          <p:nvSpPr>
            <p:cNvPr id="42" name="Shape - Illinois"/>
            <p:cNvSpPr>
              <a:spLocks noChangeAspect="1"/>
            </p:cNvSpPr>
            <p:nvPr/>
          </p:nvSpPr>
          <p:spPr bwMode="auto">
            <a:xfrm>
              <a:off x="5173132" y="2236018"/>
              <a:ext cx="547688" cy="887413"/>
            </a:xfrm>
            <a:custGeom>
              <a:avLst/>
              <a:gdLst>
                <a:gd name="T0" fmla="*/ 64 w 346"/>
                <a:gd name="T1" fmla="*/ 33 h 571"/>
                <a:gd name="T2" fmla="*/ 262 w 346"/>
                <a:gd name="T3" fmla="*/ 0 h 571"/>
                <a:gd name="T4" fmla="*/ 294 w 346"/>
                <a:gd name="T5" fmla="*/ 70 h 571"/>
                <a:gd name="T6" fmla="*/ 334 w 346"/>
                <a:gd name="T7" fmla="*/ 362 h 571"/>
                <a:gd name="T8" fmla="*/ 346 w 346"/>
                <a:gd name="T9" fmla="*/ 401 h 571"/>
                <a:gd name="T10" fmla="*/ 314 w 346"/>
                <a:gd name="T11" fmla="*/ 478 h 571"/>
                <a:gd name="T12" fmla="*/ 314 w 346"/>
                <a:gd name="T13" fmla="*/ 532 h 571"/>
                <a:gd name="T14" fmla="*/ 279 w 346"/>
                <a:gd name="T15" fmla="*/ 526 h 571"/>
                <a:gd name="T16" fmla="*/ 280 w 346"/>
                <a:gd name="T17" fmla="*/ 571 h 571"/>
                <a:gd name="T18" fmla="*/ 243 w 346"/>
                <a:gd name="T19" fmla="*/ 553 h 571"/>
                <a:gd name="T20" fmla="*/ 223 w 346"/>
                <a:gd name="T21" fmla="*/ 559 h 571"/>
                <a:gd name="T22" fmla="*/ 195 w 346"/>
                <a:gd name="T23" fmla="*/ 554 h 571"/>
                <a:gd name="T24" fmla="*/ 174 w 346"/>
                <a:gd name="T25" fmla="*/ 486 h 571"/>
                <a:gd name="T26" fmla="*/ 134 w 346"/>
                <a:gd name="T27" fmla="*/ 465 h 571"/>
                <a:gd name="T28" fmla="*/ 134 w 346"/>
                <a:gd name="T29" fmla="*/ 392 h 571"/>
                <a:gd name="T30" fmla="*/ 94 w 346"/>
                <a:gd name="T31" fmla="*/ 401 h 571"/>
                <a:gd name="T32" fmla="*/ 71 w 346"/>
                <a:gd name="T33" fmla="*/ 347 h 571"/>
                <a:gd name="T34" fmla="*/ 0 w 346"/>
                <a:gd name="T35" fmla="*/ 285 h 571"/>
                <a:gd name="T36" fmla="*/ 52 w 346"/>
                <a:gd name="T37" fmla="*/ 186 h 571"/>
                <a:gd name="T38" fmla="*/ 37 w 346"/>
                <a:gd name="T39" fmla="*/ 140 h 571"/>
                <a:gd name="T40" fmla="*/ 89 w 346"/>
                <a:gd name="T41" fmla="*/ 131 h 571"/>
                <a:gd name="T42" fmla="*/ 94 w 346"/>
                <a:gd name="T43" fmla="*/ 67 h 571"/>
                <a:gd name="T44" fmla="*/ 64 w 346"/>
                <a:gd name="T45" fmla="*/ 33 h 5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6"/>
                <a:gd name="T70" fmla="*/ 0 h 571"/>
                <a:gd name="T71" fmla="*/ 346 w 346"/>
                <a:gd name="T72" fmla="*/ 571 h 5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6" h="571">
                  <a:moveTo>
                    <a:pt x="64" y="33"/>
                  </a:moveTo>
                  <a:lnTo>
                    <a:pt x="262" y="0"/>
                  </a:lnTo>
                  <a:lnTo>
                    <a:pt x="294" y="70"/>
                  </a:lnTo>
                  <a:lnTo>
                    <a:pt x="334" y="362"/>
                  </a:lnTo>
                  <a:lnTo>
                    <a:pt x="346" y="401"/>
                  </a:lnTo>
                  <a:lnTo>
                    <a:pt x="314" y="478"/>
                  </a:lnTo>
                  <a:lnTo>
                    <a:pt x="314" y="532"/>
                  </a:lnTo>
                  <a:lnTo>
                    <a:pt x="279" y="526"/>
                  </a:lnTo>
                  <a:lnTo>
                    <a:pt x="280" y="571"/>
                  </a:lnTo>
                  <a:lnTo>
                    <a:pt x="243" y="553"/>
                  </a:lnTo>
                  <a:lnTo>
                    <a:pt x="223" y="559"/>
                  </a:lnTo>
                  <a:lnTo>
                    <a:pt x="195" y="554"/>
                  </a:lnTo>
                  <a:lnTo>
                    <a:pt x="174" y="486"/>
                  </a:lnTo>
                  <a:lnTo>
                    <a:pt x="134" y="465"/>
                  </a:lnTo>
                  <a:lnTo>
                    <a:pt x="134" y="392"/>
                  </a:lnTo>
                  <a:lnTo>
                    <a:pt x="94" y="401"/>
                  </a:lnTo>
                  <a:lnTo>
                    <a:pt x="71" y="347"/>
                  </a:lnTo>
                  <a:lnTo>
                    <a:pt x="0" y="285"/>
                  </a:lnTo>
                  <a:lnTo>
                    <a:pt x="52" y="186"/>
                  </a:lnTo>
                  <a:lnTo>
                    <a:pt x="37" y="140"/>
                  </a:lnTo>
                  <a:lnTo>
                    <a:pt x="89" y="131"/>
                  </a:lnTo>
                  <a:lnTo>
                    <a:pt x="94" y="67"/>
                  </a:lnTo>
                  <a:lnTo>
                    <a:pt x="64" y="33"/>
                  </a:lnTo>
                  <a:close/>
                </a:path>
              </a:pathLst>
            </a:custGeom>
            <a:solidFill>
              <a:schemeClr val="accent6"/>
            </a:solidFill>
            <a:ln w="19050">
              <a:solidFill>
                <a:schemeClr val="tx1"/>
              </a:solidFill>
              <a:prstDash val="solid"/>
              <a:round/>
              <a:headEnd/>
              <a:tailEnd/>
            </a:ln>
          </p:spPr>
          <p:txBody>
            <a:bodyPr/>
            <a:lstStyle/>
            <a:p>
              <a:pPr>
                <a:defRPr/>
              </a:pPr>
              <a:endParaRPr lang="en-US" sz="1200" b="1">
                <a:latin typeface="+mj-lt"/>
              </a:endParaRPr>
            </a:p>
          </p:txBody>
        </p:sp>
        <p:sp>
          <p:nvSpPr>
            <p:cNvPr id="43" name="Shape - Idaho"/>
            <p:cNvSpPr>
              <a:spLocks noChangeAspect="1"/>
            </p:cNvSpPr>
            <p:nvPr/>
          </p:nvSpPr>
          <p:spPr bwMode="auto">
            <a:xfrm>
              <a:off x="2117723" y="1127943"/>
              <a:ext cx="750888" cy="1196975"/>
            </a:xfrm>
            <a:custGeom>
              <a:avLst/>
              <a:gdLst>
                <a:gd name="T0" fmla="*/ 2147483647 w 476"/>
                <a:gd name="T1" fmla="*/ 0 h 770"/>
                <a:gd name="T2" fmla="*/ 2147483647 w 476"/>
                <a:gd name="T3" fmla="*/ 2147483647 h 770"/>
                <a:gd name="T4" fmla="*/ 2147483647 w 476"/>
                <a:gd name="T5" fmla="*/ 2147483647 h 770"/>
                <a:gd name="T6" fmla="*/ 2147483647 w 476"/>
                <a:gd name="T7" fmla="*/ 2147483647 h 770"/>
                <a:gd name="T8" fmla="*/ 2147483647 w 476"/>
                <a:gd name="T9" fmla="*/ 2147483647 h 770"/>
                <a:gd name="T10" fmla="*/ 2147483647 w 476"/>
                <a:gd name="T11" fmla="*/ 2147483647 h 770"/>
                <a:gd name="T12" fmla="*/ 2147483647 w 476"/>
                <a:gd name="T13" fmla="*/ 2147483647 h 770"/>
                <a:gd name="T14" fmla="*/ 0 w 476"/>
                <a:gd name="T15" fmla="*/ 2147483647 h 770"/>
                <a:gd name="T16" fmla="*/ 2147483647 w 476"/>
                <a:gd name="T17" fmla="*/ 2147483647 h 770"/>
                <a:gd name="T18" fmla="*/ 2147483647 w 476"/>
                <a:gd name="T19" fmla="*/ 2147483647 h 770"/>
                <a:gd name="T20" fmla="*/ 2147483647 w 476"/>
                <a:gd name="T21" fmla="*/ 2147483647 h 770"/>
                <a:gd name="T22" fmla="*/ 2147483647 w 476"/>
                <a:gd name="T23" fmla="*/ 2147483647 h 770"/>
                <a:gd name="T24" fmla="*/ 2147483647 w 476"/>
                <a:gd name="T25" fmla="*/ 2147483647 h 770"/>
                <a:gd name="T26" fmla="*/ 2147483647 w 476"/>
                <a:gd name="T27" fmla="*/ 2147483647 h 770"/>
                <a:gd name="T28" fmla="*/ 2147483647 w 476"/>
                <a:gd name="T29" fmla="*/ 2147483647 h 770"/>
                <a:gd name="T30" fmla="*/ 2147483647 w 476"/>
                <a:gd name="T31" fmla="*/ 2147483647 h 770"/>
                <a:gd name="T32" fmla="*/ 2147483647 w 476"/>
                <a:gd name="T33" fmla="*/ 2147483647 h 770"/>
                <a:gd name="T34" fmla="*/ 2147483647 w 476"/>
                <a:gd name="T35" fmla="*/ 2147483647 h 770"/>
                <a:gd name="T36" fmla="*/ 2147483647 w 476"/>
                <a:gd name="T37" fmla="*/ 2147483647 h 770"/>
                <a:gd name="T38" fmla="*/ 2147483647 w 476"/>
                <a:gd name="T39" fmla="*/ 2147483647 h 770"/>
                <a:gd name="T40" fmla="*/ 2147483647 w 476"/>
                <a:gd name="T41" fmla="*/ 2147483647 h 770"/>
                <a:gd name="T42" fmla="*/ 2147483647 w 476"/>
                <a:gd name="T43" fmla="*/ 0 h 7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6"/>
                <a:gd name="T67" fmla="*/ 0 h 770"/>
                <a:gd name="T68" fmla="*/ 476 w 476"/>
                <a:gd name="T69" fmla="*/ 770 h 7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6" h="770">
                  <a:moveTo>
                    <a:pt x="115" y="0"/>
                  </a:moveTo>
                  <a:lnTo>
                    <a:pt x="72" y="301"/>
                  </a:lnTo>
                  <a:lnTo>
                    <a:pt x="117" y="365"/>
                  </a:lnTo>
                  <a:lnTo>
                    <a:pt x="47" y="432"/>
                  </a:lnTo>
                  <a:lnTo>
                    <a:pt x="38" y="478"/>
                  </a:lnTo>
                  <a:lnTo>
                    <a:pt x="57" y="511"/>
                  </a:lnTo>
                  <a:lnTo>
                    <a:pt x="38" y="527"/>
                  </a:lnTo>
                  <a:lnTo>
                    <a:pt x="0" y="701"/>
                  </a:lnTo>
                  <a:lnTo>
                    <a:pt x="227" y="742"/>
                  </a:lnTo>
                  <a:lnTo>
                    <a:pt x="442" y="770"/>
                  </a:lnTo>
                  <a:lnTo>
                    <a:pt x="464" y="611"/>
                  </a:lnTo>
                  <a:lnTo>
                    <a:pt x="476" y="523"/>
                  </a:lnTo>
                  <a:lnTo>
                    <a:pt x="455" y="491"/>
                  </a:lnTo>
                  <a:lnTo>
                    <a:pt x="406" y="500"/>
                  </a:lnTo>
                  <a:lnTo>
                    <a:pt x="342" y="508"/>
                  </a:lnTo>
                  <a:lnTo>
                    <a:pt x="330" y="436"/>
                  </a:lnTo>
                  <a:lnTo>
                    <a:pt x="252" y="378"/>
                  </a:lnTo>
                  <a:lnTo>
                    <a:pt x="263" y="341"/>
                  </a:lnTo>
                  <a:lnTo>
                    <a:pt x="270" y="275"/>
                  </a:lnTo>
                  <a:lnTo>
                    <a:pt x="170" y="134"/>
                  </a:lnTo>
                  <a:lnTo>
                    <a:pt x="184" y="9"/>
                  </a:lnTo>
                  <a:lnTo>
                    <a:pt x="115" y="0"/>
                  </a:lnTo>
                  <a:close/>
                </a:path>
              </a:pathLst>
            </a:custGeom>
            <a:solidFill>
              <a:schemeClr val="accent4"/>
            </a:solidFill>
            <a:ln w="19050">
              <a:solidFill>
                <a:schemeClr val="tx1"/>
              </a:solidFill>
              <a:prstDash val="solid"/>
              <a:round/>
              <a:headEnd/>
              <a:tailEnd/>
            </a:ln>
          </p:spPr>
          <p:txBody>
            <a:bodyPr/>
            <a:lstStyle/>
            <a:p>
              <a:endParaRPr lang="en-US" sz="1200" b="1">
                <a:latin typeface="+mj-lt"/>
              </a:endParaRPr>
            </a:p>
          </p:txBody>
        </p:sp>
        <p:grpSp>
          <p:nvGrpSpPr>
            <p:cNvPr id="44" name="Shape - Hawaii"/>
            <p:cNvGrpSpPr/>
            <p:nvPr/>
          </p:nvGrpSpPr>
          <p:grpSpPr>
            <a:xfrm>
              <a:off x="2157414" y="4101330"/>
              <a:ext cx="622300" cy="477838"/>
              <a:chOff x="2184402" y="4672013"/>
              <a:chExt cx="622300" cy="477838"/>
            </a:xfrm>
            <a:solidFill>
              <a:srgbClr val="7BC7ED"/>
            </a:solidFill>
          </p:grpSpPr>
          <p:sp>
            <p:nvSpPr>
              <p:cNvPr id="117" name="Freeform 4"/>
              <p:cNvSpPr>
                <a:spLocks noChangeAspect="1"/>
              </p:cNvSpPr>
              <p:nvPr/>
            </p:nvSpPr>
            <p:spPr bwMode="auto">
              <a:xfrm>
                <a:off x="2184402" y="4731923"/>
                <a:ext cx="47758" cy="69294"/>
              </a:xfrm>
              <a:custGeom>
                <a:avLst/>
                <a:gdLst>
                  <a:gd name="T0" fmla="*/ 0 w 66"/>
                  <a:gd name="T1" fmla="*/ 96 h 96"/>
                  <a:gd name="T2" fmla="*/ 0 w 66"/>
                  <a:gd name="T3" fmla="*/ 68 h 96"/>
                  <a:gd name="T4" fmla="*/ 37 w 66"/>
                  <a:gd name="T5" fmla="*/ 0 h 96"/>
                  <a:gd name="T6" fmla="*/ 66 w 66"/>
                  <a:gd name="T7" fmla="*/ 20 h 96"/>
                  <a:gd name="T8" fmla="*/ 34 w 66"/>
                  <a:gd name="T9" fmla="*/ 96 h 96"/>
                  <a:gd name="T10" fmla="*/ 0 w 66"/>
                  <a:gd name="T11" fmla="*/ 96 h 96"/>
                  <a:gd name="T12" fmla="*/ 0 60000 65536"/>
                  <a:gd name="T13" fmla="*/ 0 60000 65536"/>
                  <a:gd name="T14" fmla="*/ 0 60000 65536"/>
                  <a:gd name="T15" fmla="*/ 0 60000 65536"/>
                  <a:gd name="T16" fmla="*/ 0 60000 65536"/>
                  <a:gd name="T17" fmla="*/ 0 60000 65536"/>
                  <a:gd name="T18" fmla="*/ 0 w 66"/>
                  <a:gd name="T19" fmla="*/ 0 h 96"/>
                  <a:gd name="T20" fmla="*/ 66 w 66"/>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66" h="96">
                    <a:moveTo>
                      <a:pt x="0" y="96"/>
                    </a:moveTo>
                    <a:lnTo>
                      <a:pt x="0" y="68"/>
                    </a:lnTo>
                    <a:lnTo>
                      <a:pt x="37" y="0"/>
                    </a:lnTo>
                    <a:lnTo>
                      <a:pt x="66" y="20"/>
                    </a:lnTo>
                    <a:lnTo>
                      <a:pt x="34" y="96"/>
                    </a:lnTo>
                    <a:lnTo>
                      <a:pt x="0" y="96"/>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sp>
            <p:nvSpPr>
              <p:cNvPr id="118" name="Freeform 5"/>
              <p:cNvSpPr>
                <a:spLocks noChangeAspect="1"/>
              </p:cNvSpPr>
              <p:nvPr/>
            </p:nvSpPr>
            <p:spPr bwMode="auto">
              <a:xfrm>
                <a:off x="2252421" y="4672013"/>
                <a:ext cx="89727" cy="87339"/>
              </a:xfrm>
              <a:custGeom>
                <a:avLst/>
                <a:gdLst>
                  <a:gd name="T0" fmla="*/ 27 w 124"/>
                  <a:gd name="T1" fmla="*/ 13 h 121"/>
                  <a:gd name="T2" fmla="*/ 0 w 124"/>
                  <a:gd name="T3" fmla="*/ 72 h 121"/>
                  <a:gd name="T4" fmla="*/ 48 w 124"/>
                  <a:gd name="T5" fmla="*/ 110 h 121"/>
                  <a:gd name="T6" fmla="*/ 103 w 124"/>
                  <a:gd name="T7" fmla="*/ 121 h 121"/>
                  <a:gd name="T8" fmla="*/ 124 w 124"/>
                  <a:gd name="T9" fmla="*/ 73 h 121"/>
                  <a:gd name="T10" fmla="*/ 110 w 124"/>
                  <a:gd name="T11" fmla="*/ 0 h 121"/>
                  <a:gd name="T12" fmla="*/ 27 w 124"/>
                  <a:gd name="T13" fmla="*/ 13 h 121"/>
                  <a:gd name="T14" fmla="*/ 0 60000 65536"/>
                  <a:gd name="T15" fmla="*/ 0 60000 65536"/>
                  <a:gd name="T16" fmla="*/ 0 60000 65536"/>
                  <a:gd name="T17" fmla="*/ 0 60000 65536"/>
                  <a:gd name="T18" fmla="*/ 0 60000 65536"/>
                  <a:gd name="T19" fmla="*/ 0 60000 65536"/>
                  <a:gd name="T20" fmla="*/ 0 60000 65536"/>
                  <a:gd name="T21" fmla="*/ 0 w 124"/>
                  <a:gd name="T22" fmla="*/ 0 h 121"/>
                  <a:gd name="T23" fmla="*/ 124 w 124"/>
                  <a:gd name="T24" fmla="*/ 121 h 1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121">
                    <a:moveTo>
                      <a:pt x="27" y="13"/>
                    </a:moveTo>
                    <a:lnTo>
                      <a:pt x="0" y="72"/>
                    </a:lnTo>
                    <a:lnTo>
                      <a:pt x="48" y="110"/>
                    </a:lnTo>
                    <a:lnTo>
                      <a:pt x="103" y="121"/>
                    </a:lnTo>
                    <a:lnTo>
                      <a:pt x="124" y="73"/>
                    </a:lnTo>
                    <a:lnTo>
                      <a:pt x="110" y="0"/>
                    </a:lnTo>
                    <a:lnTo>
                      <a:pt x="27" y="13"/>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sp>
            <p:nvSpPr>
              <p:cNvPr id="119" name="Freeform 6"/>
              <p:cNvSpPr>
                <a:spLocks noChangeAspect="1"/>
              </p:cNvSpPr>
              <p:nvPr/>
            </p:nvSpPr>
            <p:spPr bwMode="auto">
              <a:xfrm>
                <a:off x="2336359" y="4731923"/>
                <a:ext cx="133143" cy="98166"/>
              </a:xfrm>
              <a:custGeom>
                <a:avLst/>
                <a:gdLst>
                  <a:gd name="T0" fmla="*/ 0 w 184"/>
                  <a:gd name="T1" fmla="*/ 48 h 136"/>
                  <a:gd name="T2" fmla="*/ 126 w 184"/>
                  <a:gd name="T3" fmla="*/ 0 h 136"/>
                  <a:gd name="T4" fmla="*/ 149 w 184"/>
                  <a:gd name="T5" fmla="*/ 59 h 136"/>
                  <a:gd name="T6" fmla="*/ 173 w 184"/>
                  <a:gd name="T7" fmla="*/ 72 h 136"/>
                  <a:gd name="T8" fmla="*/ 184 w 184"/>
                  <a:gd name="T9" fmla="*/ 120 h 136"/>
                  <a:gd name="T10" fmla="*/ 121 w 184"/>
                  <a:gd name="T11" fmla="*/ 127 h 136"/>
                  <a:gd name="T12" fmla="*/ 76 w 184"/>
                  <a:gd name="T13" fmla="*/ 136 h 136"/>
                  <a:gd name="T14" fmla="*/ 0 w 184"/>
                  <a:gd name="T15" fmla="*/ 48 h 136"/>
                  <a:gd name="T16" fmla="*/ 0 60000 65536"/>
                  <a:gd name="T17" fmla="*/ 0 60000 65536"/>
                  <a:gd name="T18" fmla="*/ 0 60000 65536"/>
                  <a:gd name="T19" fmla="*/ 0 60000 65536"/>
                  <a:gd name="T20" fmla="*/ 0 60000 65536"/>
                  <a:gd name="T21" fmla="*/ 0 60000 65536"/>
                  <a:gd name="T22" fmla="*/ 0 60000 65536"/>
                  <a:gd name="T23" fmla="*/ 0 60000 65536"/>
                  <a:gd name="T24" fmla="*/ 0 w 184"/>
                  <a:gd name="T25" fmla="*/ 0 h 136"/>
                  <a:gd name="T26" fmla="*/ 184 w 184"/>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 h="136">
                    <a:moveTo>
                      <a:pt x="0" y="48"/>
                    </a:moveTo>
                    <a:lnTo>
                      <a:pt x="126" y="0"/>
                    </a:lnTo>
                    <a:lnTo>
                      <a:pt x="149" y="59"/>
                    </a:lnTo>
                    <a:lnTo>
                      <a:pt x="173" y="72"/>
                    </a:lnTo>
                    <a:lnTo>
                      <a:pt x="184" y="120"/>
                    </a:lnTo>
                    <a:lnTo>
                      <a:pt x="121" y="127"/>
                    </a:lnTo>
                    <a:lnTo>
                      <a:pt x="76" y="136"/>
                    </a:lnTo>
                    <a:lnTo>
                      <a:pt x="0" y="48"/>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sp>
            <p:nvSpPr>
              <p:cNvPr id="120" name="Freeform 7"/>
              <p:cNvSpPr>
                <a:spLocks noChangeAspect="1"/>
              </p:cNvSpPr>
              <p:nvPr/>
            </p:nvSpPr>
            <p:spPr bwMode="auto">
              <a:xfrm>
                <a:off x="2473844" y="4806270"/>
                <a:ext cx="105646" cy="51970"/>
              </a:xfrm>
              <a:custGeom>
                <a:avLst/>
                <a:gdLst>
                  <a:gd name="T0" fmla="*/ 22 w 146"/>
                  <a:gd name="T1" fmla="*/ 3 h 72"/>
                  <a:gd name="T2" fmla="*/ 0 w 146"/>
                  <a:gd name="T3" fmla="*/ 67 h 72"/>
                  <a:gd name="T4" fmla="*/ 38 w 146"/>
                  <a:gd name="T5" fmla="*/ 72 h 72"/>
                  <a:gd name="T6" fmla="*/ 62 w 146"/>
                  <a:gd name="T7" fmla="*/ 57 h 72"/>
                  <a:gd name="T8" fmla="*/ 107 w 146"/>
                  <a:gd name="T9" fmla="*/ 58 h 72"/>
                  <a:gd name="T10" fmla="*/ 146 w 146"/>
                  <a:gd name="T11" fmla="*/ 30 h 72"/>
                  <a:gd name="T12" fmla="*/ 120 w 146"/>
                  <a:gd name="T13" fmla="*/ 20 h 72"/>
                  <a:gd name="T14" fmla="*/ 101 w 146"/>
                  <a:gd name="T15" fmla="*/ 0 h 72"/>
                  <a:gd name="T16" fmla="*/ 22 w 146"/>
                  <a:gd name="T17" fmla="*/ 3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72"/>
                  <a:gd name="T29" fmla="*/ 146 w 146"/>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72">
                    <a:moveTo>
                      <a:pt x="22" y="3"/>
                    </a:moveTo>
                    <a:lnTo>
                      <a:pt x="0" y="67"/>
                    </a:lnTo>
                    <a:lnTo>
                      <a:pt x="38" y="72"/>
                    </a:lnTo>
                    <a:lnTo>
                      <a:pt x="62" y="57"/>
                    </a:lnTo>
                    <a:lnTo>
                      <a:pt x="107" y="58"/>
                    </a:lnTo>
                    <a:lnTo>
                      <a:pt x="146" y="30"/>
                    </a:lnTo>
                    <a:lnTo>
                      <a:pt x="120" y="20"/>
                    </a:lnTo>
                    <a:lnTo>
                      <a:pt x="101" y="0"/>
                    </a:lnTo>
                    <a:lnTo>
                      <a:pt x="22" y="3"/>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sp>
            <p:nvSpPr>
              <p:cNvPr id="121" name="Freeform 8"/>
              <p:cNvSpPr>
                <a:spLocks noChangeAspect="1"/>
              </p:cNvSpPr>
              <p:nvPr/>
            </p:nvSpPr>
            <p:spPr bwMode="auto">
              <a:xfrm>
                <a:off x="2504959" y="4879894"/>
                <a:ext cx="43416" cy="37534"/>
              </a:xfrm>
              <a:custGeom>
                <a:avLst/>
                <a:gdLst>
                  <a:gd name="T0" fmla="*/ 52 w 60"/>
                  <a:gd name="T1" fmla="*/ 0 h 52"/>
                  <a:gd name="T2" fmla="*/ 0 w 60"/>
                  <a:gd name="T3" fmla="*/ 4 h 52"/>
                  <a:gd name="T4" fmla="*/ 9 w 60"/>
                  <a:gd name="T5" fmla="*/ 52 h 52"/>
                  <a:gd name="T6" fmla="*/ 60 w 60"/>
                  <a:gd name="T7" fmla="*/ 40 h 52"/>
                  <a:gd name="T8" fmla="*/ 52 w 60"/>
                  <a:gd name="T9" fmla="*/ 0 h 52"/>
                  <a:gd name="T10" fmla="*/ 0 60000 65536"/>
                  <a:gd name="T11" fmla="*/ 0 60000 65536"/>
                  <a:gd name="T12" fmla="*/ 0 60000 65536"/>
                  <a:gd name="T13" fmla="*/ 0 60000 65536"/>
                  <a:gd name="T14" fmla="*/ 0 60000 65536"/>
                  <a:gd name="T15" fmla="*/ 0 w 60"/>
                  <a:gd name="T16" fmla="*/ 0 h 52"/>
                  <a:gd name="T17" fmla="*/ 60 w 60"/>
                  <a:gd name="T18" fmla="*/ 52 h 52"/>
                </a:gdLst>
                <a:ahLst/>
                <a:cxnLst>
                  <a:cxn ang="T10">
                    <a:pos x="T0" y="T1"/>
                  </a:cxn>
                  <a:cxn ang="T11">
                    <a:pos x="T2" y="T3"/>
                  </a:cxn>
                  <a:cxn ang="T12">
                    <a:pos x="T4" y="T5"/>
                  </a:cxn>
                  <a:cxn ang="T13">
                    <a:pos x="T6" y="T7"/>
                  </a:cxn>
                  <a:cxn ang="T14">
                    <a:pos x="T8" y="T9"/>
                  </a:cxn>
                </a:cxnLst>
                <a:rect l="T15" t="T16" r="T17" b="T18"/>
                <a:pathLst>
                  <a:path w="60" h="52">
                    <a:moveTo>
                      <a:pt x="52" y="0"/>
                    </a:moveTo>
                    <a:lnTo>
                      <a:pt x="0" y="4"/>
                    </a:lnTo>
                    <a:lnTo>
                      <a:pt x="9" y="52"/>
                    </a:lnTo>
                    <a:lnTo>
                      <a:pt x="60" y="40"/>
                    </a:lnTo>
                    <a:lnTo>
                      <a:pt x="52" y="0"/>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sp>
            <p:nvSpPr>
              <p:cNvPr id="122" name="Freeform 9"/>
              <p:cNvSpPr>
                <a:spLocks noChangeAspect="1"/>
              </p:cNvSpPr>
              <p:nvPr/>
            </p:nvSpPr>
            <p:spPr bwMode="auto">
              <a:xfrm>
                <a:off x="2551993" y="4920316"/>
                <a:ext cx="29668" cy="36812"/>
              </a:xfrm>
              <a:custGeom>
                <a:avLst/>
                <a:gdLst>
                  <a:gd name="T0" fmla="*/ 0 w 41"/>
                  <a:gd name="T1" fmla="*/ 20 h 51"/>
                  <a:gd name="T2" fmla="*/ 41 w 41"/>
                  <a:gd name="T3" fmla="*/ 0 h 51"/>
                  <a:gd name="T4" fmla="*/ 41 w 41"/>
                  <a:gd name="T5" fmla="*/ 45 h 51"/>
                  <a:gd name="T6" fmla="*/ 14 w 41"/>
                  <a:gd name="T7" fmla="*/ 51 h 51"/>
                  <a:gd name="T8" fmla="*/ 0 w 41"/>
                  <a:gd name="T9" fmla="*/ 20 h 51"/>
                  <a:gd name="T10" fmla="*/ 0 60000 65536"/>
                  <a:gd name="T11" fmla="*/ 0 60000 65536"/>
                  <a:gd name="T12" fmla="*/ 0 60000 65536"/>
                  <a:gd name="T13" fmla="*/ 0 60000 65536"/>
                  <a:gd name="T14" fmla="*/ 0 60000 65536"/>
                  <a:gd name="T15" fmla="*/ 0 w 41"/>
                  <a:gd name="T16" fmla="*/ 0 h 51"/>
                  <a:gd name="T17" fmla="*/ 41 w 41"/>
                  <a:gd name="T18" fmla="*/ 51 h 51"/>
                </a:gdLst>
                <a:ahLst/>
                <a:cxnLst>
                  <a:cxn ang="T10">
                    <a:pos x="T0" y="T1"/>
                  </a:cxn>
                  <a:cxn ang="T11">
                    <a:pos x="T2" y="T3"/>
                  </a:cxn>
                  <a:cxn ang="T12">
                    <a:pos x="T4" y="T5"/>
                  </a:cxn>
                  <a:cxn ang="T13">
                    <a:pos x="T6" y="T7"/>
                  </a:cxn>
                  <a:cxn ang="T14">
                    <a:pos x="T8" y="T9"/>
                  </a:cxn>
                </a:cxnLst>
                <a:rect l="T15" t="T16" r="T17" b="T18"/>
                <a:pathLst>
                  <a:path w="41" h="51">
                    <a:moveTo>
                      <a:pt x="0" y="20"/>
                    </a:moveTo>
                    <a:lnTo>
                      <a:pt x="41" y="0"/>
                    </a:lnTo>
                    <a:lnTo>
                      <a:pt x="41" y="45"/>
                    </a:lnTo>
                    <a:lnTo>
                      <a:pt x="14" y="51"/>
                    </a:lnTo>
                    <a:lnTo>
                      <a:pt x="0" y="20"/>
                    </a:lnTo>
                    <a:close/>
                  </a:path>
                </a:pathLst>
              </a:custGeom>
              <a:solidFill>
                <a:schemeClr val="bg1"/>
              </a:solidFill>
              <a:ln w="19050">
                <a:solidFill>
                  <a:schemeClr val="tx1"/>
                </a:solidFill>
                <a:prstDash val="solid"/>
                <a:round/>
                <a:headEnd/>
                <a:tailEnd/>
              </a:ln>
            </p:spPr>
            <p:txBody>
              <a:bodyPr/>
              <a:lstStyle/>
              <a:p>
                <a:endParaRPr lang="en-US" sz="1200" b="1">
                  <a:latin typeface="+mj-lt"/>
                </a:endParaRPr>
              </a:p>
            </p:txBody>
          </p:sp>
          <p:sp>
            <p:nvSpPr>
              <p:cNvPr id="123" name="Freeform"/>
              <p:cNvSpPr>
                <a:spLocks noChangeAspect="1"/>
              </p:cNvSpPr>
              <p:nvPr/>
            </p:nvSpPr>
            <p:spPr bwMode="auto">
              <a:xfrm>
                <a:off x="2626524" y="4937639"/>
                <a:ext cx="180178" cy="212212"/>
              </a:xfrm>
              <a:custGeom>
                <a:avLst/>
                <a:gdLst>
                  <a:gd name="T0" fmla="*/ 42 w 249"/>
                  <a:gd name="T1" fmla="*/ 0 h 294"/>
                  <a:gd name="T2" fmla="*/ 0 w 249"/>
                  <a:gd name="T3" fmla="*/ 112 h 294"/>
                  <a:gd name="T4" fmla="*/ 30 w 249"/>
                  <a:gd name="T5" fmla="*/ 167 h 294"/>
                  <a:gd name="T6" fmla="*/ 30 w 249"/>
                  <a:gd name="T7" fmla="*/ 267 h 294"/>
                  <a:gd name="T8" fmla="*/ 90 w 249"/>
                  <a:gd name="T9" fmla="*/ 294 h 294"/>
                  <a:gd name="T10" fmla="*/ 117 w 249"/>
                  <a:gd name="T11" fmla="*/ 235 h 294"/>
                  <a:gd name="T12" fmla="*/ 193 w 249"/>
                  <a:gd name="T13" fmla="*/ 222 h 294"/>
                  <a:gd name="T14" fmla="*/ 249 w 249"/>
                  <a:gd name="T15" fmla="*/ 158 h 294"/>
                  <a:gd name="T16" fmla="*/ 190 w 249"/>
                  <a:gd name="T17" fmla="*/ 58 h 294"/>
                  <a:gd name="T18" fmla="*/ 42 w 249"/>
                  <a:gd name="T19" fmla="*/ 0 h 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9"/>
                  <a:gd name="T31" fmla="*/ 0 h 294"/>
                  <a:gd name="T32" fmla="*/ 249 w 249"/>
                  <a:gd name="T33" fmla="*/ 294 h 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9" h="294">
                    <a:moveTo>
                      <a:pt x="42" y="0"/>
                    </a:moveTo>
                    <a:lnTo>
                      <a:pt x="0" y="112"/>
                    </a:lnTo>
                    <a:lnTo>
                      <a:pt x="30" y="167"/>
                    </a:lnTo>
                    <a:lnTo>
                      <a:pt x="30" y="267"/>
                    </a:lnTo>
                    <a:lnTo>
                      <a:pt x="90" y="294"/>
                    </a:lnTo>
                    <a:lnTo>
                      <a:pt x="117" y="235"/>
                    </a:lnTo>
                    <a:lnTo>
                      <a:pt x="193" y="222"/>
                    </a:lnTo>
                    <a:lnTo>
                      <a:pt x="249" y="158"/>
                    </a:lnTo>
                    <a:lnTo>
                      <a:pt x="190" y="58"/>
                    </a:lnTo>
                    <a:lnTo>
                      <a:pt x="42" y="0"/>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sp>
            <p:nvSpPr>
              <p:cNvPr id="124" name="Freeform"/>
              <p:cNvSpPr>
                <a:spLocks noChangeAspect="1"/>
              </p:cNvSpPr>
              <p:nvPr/>
            </p:nvSpPr>
            <p:spPr bwMode="auto">
              <a:xfrm>
                <a:off x="2562847" y="4838751"/>
                <a:ext cx="99857" cy="83008"/>
              </a:xfrm>
              <a:custGeom>
                <a:avLst/>
                <a:gdLst>
                  <a:gd name="T0" fmla="*/ 29 w 138"/>
                  <a:gd name="T1" fmla="*/ 0 h 115"/>
                  <a:gd name="T2" fmla="*/ 0 w 138"/>
                  <a:gd name="T3" fmla="*/ 34 h 115"/>
                  <a:gd name="T4" fmla="*/ 12 w 138"/>
                  <a:gd name="T5" fmla="*/ 61 h 115"/>
                  <a:gd name="T6" fmla="*/ 38 w 138"/>
                  <a:gd name="T7" fmla="*/ 70 h 115"/>
                  <a:gd name="T8" fmla="*/ 64 w 138"/>
                  <a:gd name="T9" fmla="*/ 115 h 115"/>
                  <a:gd name="T10" fmla="*/ 136 w 138"/>
                  <a:gd name="T11" fmla="*/ 97 h 115"/>
                  <a:gd name="T12" fmla="*/ 138 w 138"/>
                  <a:gd name="T13" fmla="*/ 49 h 115"/>
                  <a:gd name="T14" fmla="*/ 85 w 138"/>
                  <a:gd name="T15" fmla="*/ 9 h 115"/>
                  <a:gd name="T16" fmla="*/ 29 w 138"/>
                  <a:gd name="T17" fmla="*/ 0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115"/>
                  <a:gd name="T29" fmla="*/ 138 w 138"/>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115">
                    <a:moveTo>
                      <a:pt x="29" y="0"/>
                    </a:moveTo>
                    <a:lnTo>
                      <a:pt x="0" y="34"/>
                    </a:lnTo>
                    <a:lnTo>
                      <a:pt x="12" y="61"/>
                    </a:lnTo>
                    <a:lnTo>
                      <a:pt x="38" y="70"/>
                    </a:lnTo>
                    <a:lnTo>
                      <a:pt x="64" y="115"/>
                    </a:lnTo>
                    <a:lnTo>
                      <a:pt x="136" y="97"/>
                    </a:lnTo>
                    <a:lnTo>
                      <a:pt x="138" y="49"/>
                    </a:lnTo>
                    <a:lnTo>
                      <a:pt x="85" y="9"/>
                    </a:lnTo>
                    <a:lnTo>
                      <a:pt x="29" y="0"/>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grpSp>
        <p:sp>
          <p:nvSpPr>
            <p:cNvPr id="45" name="Shape - Georgia"/>
            <p:cNvSpPr>
              <a:spLocks noChangeAspect="1"/>
            </p:cNvSpPr>
            <p:nvPr/>
          </p:nvSpPr>
          <p:spPr bwMode="auto">
            <a:xfrm>
              <a:off x="6061075" y="3347268"/>
              <a:ext cx="708025" cy="722313"/>
            </a:xfrm>
            <a:custGeom>
              <a:avLst/>
              <a:gdLst>
                <a:gd name="T0" fmla="*/ 0 w 447"/>
                <a:gd name="T1" fmla="*/ 2147483647 h 463"/>
                <a:gd name="T2" fmla="*/ 2147483647 w 447"/>
                <a:gd name="T3" fmla="*/ 2147483647 h 463"/>
                <a:gd name="T4" fmla="*/ 2147483647 w 447"/>
                <a:gd name="T5" fmla="*/ 2147483647 h 463"/>
                <a:gd name="T6" fmla="*/ 2147483647 w 447"/>
                <a:gd name="T7" fmla="*/ 0 h 463"/>
                <a:gd name="T8" fmla="*/ 2147483647 w 447"/>
                <a:gd name="T9" fmla="*/ 2147483647 h 463"/>
                <a:gd name="T10" fmla="*/ 2147483647 w 447"/>
                <a:gd name="T11" fmla="*/ 2147483647 h 463"/>
                <a:gd name="T12" fmla="*/ 2147483647 w 447"/>
                <a:gd name="T13" fmla="*/ 2147483647 h 463"/>
                <a:gd name="T14" fmla="*/ 2147483647 w 447"/>
                <a:gd name="T15" fmla="*/ 2147483647 h 463"/>
                <a:gd name="T16" fmla="*/ 2147483647 w 447"/>
                <a:gd name="T17" fmla="*/ 2147483647 h 463"/>
                <a:gd name="T18" fmla="*/ 2147483647 w 447"/>
                <a:gd name="T19" fmla="*/ 2147483647 h 463"/>
                <a:gd name="T20" fmla="*/ 2147483647 w 447"/>
                <a:gd name="T21" fmla="*/ 2147483647 h 463"/>
                <a:gd name="T22" fmla="*/ 2147483647 w 447"/>
                <a:gd name="T23" fmla="*/ 2147483647 h 463"/>
                <a:gd name="T24" fmla="*/ 2147483647 w 447"/>
                <a:gd name="T25" fmla="*/ 2147483647 h 463"/>
                <a:gd name="T26" fmla="*/ 2147483647 w 447"/>
                <a:gd name="T27" fmla="*/ 2147483647 h 463"/>
                <a:gd name="T28" fmla="*/ 2147483647 w 447"/>
                <a:gd name="T29" fmla="*/ 2147483647 h 463"/>
                <a:gd name="T30" fmla="*/ 2147483647 w 447"/>
                <a:gd name="T31" fmla="*/ 2147483647 h 463"/>
                <a:gd name="T32" fmla="*/ 2147483647 w 447"/>
                <a:gd name="T33" fmla="*/ 2147483647 h 463"/>
                <a:gd name="T34" fmla="*/ 2147483647 w 447"/>
                <a:gd name="T35" fmla="*/ 2147483647 h 463"/>
                <a:gd name="T36" fmla="*/ 0 w 447"/>
                <a:gd name="T37" fmla="*/ 2147483647 h 4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7"/>
                <a:gd name="T58" fmla="*/ 0 h 463"/>
                <a:gd name="T59" fmla="*/ 447 w 447"/>
                <a:gd name="T60" fmla="*/ 463 h 4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7" h="463">
                  <a:moveTo>
                    <a:pt x="0" y="28"/>
                  </a:moveTo>
                  <a:lnTo>
                    <a:pt x="4" y="28"/>
                  </a:lnTo>
                  <a:lnTo>
                    <a:pt x="109" y="9"/>
                  </a:lnTo>
                  <a:lnTo>
                    <a:pt x="201" y="0"/>
                  </a:lnTo>
                  <a:lnTo>
                    <a:pt x="188" y="23"/>
                  </a:lnTo>
                  <a:lnTo>
                    <a:pt x="216" y="23"/>
                  </a:lnTo>
                  <a:lnTo>
                    <a:pt x="375" y="167"/>
                  </a:lnTo>
                  <a:lnTo>
                    <a:pt x="438" y="259"/>
                  </a:lnTo>
                  <a:lnTo>
                    <a:pt x="447" y="322"/>
                  </a:lnTo>
                  <a:lnTo>
                    <a:pt x="426" y="336"/>
                  </a:lnTo>
                  <a:lnTo>
                    <a:pt x="438" y="399"/>
                  </a:lnTo>
                  <a:lnTo>
                    <a:pt x="393" y="402"/>
                  </a:lnTo>
                  <a:lnTo>
                    <a:pt x="393" y="456"/>
                  </a:lnTo>
                  <a:lnTo>
                    <a:pt x="358" y="429"/>
                  </a:lnTo>
                  <a:lnTo>
                    <a:pt x="128" y="463"/>
                  </a:lnTo>
                  <a:lnTo>
                    <a:pt x="76" y="363"/>
                  </a:lnTo>
                  <a:lnTo>
                    <a:pt x="113" y="295"/>
                  </a:lnTo>
                  <a:lnTo>
                    <a:pt x="64" y="260"/>
                  </a:lnTo>
                  <a:lnTo>
                    <a:pt x="0" y="28"/>
                  </a:lnTo>
                  <a:close/>
                </a:path>
              </a:pathLst>
            </a:custGeom>
            <a:solidFill>
              <a:schemeClr val="tx2"/>
            </a:solidFill>
            <a:ln w="19050">
              <a:solidFill>
                <a:schemeClr val="tx1"/>
              </a:solidFill>
              <a:prstDash val="solid"/>
              <a:round/>
              <a:headEnd/>
              <a:tailEnd/>
            </a:ln>
          </p:spPr>
          <p:txBody>
            <a:bodyPr/>
            <a:lstStyle/>
            <a:p>
              <a:endParaRPr lang="en-US" sz="1200" b="1">
                <a:latin typeface="+mj-lt"/>
              </a:endParaRPr>
            </a:p>
          </p:txBody>
        </p:sp>
        <p:sp>
          <p:nvSpPr>
            <p:cNvPr id="46" name="Shape - Florida"/>
            <p:cNvSpPr>
              <a:spLocks noChangeAspect="1"/>
            </p:cNvSpPr>
            <p:nvPr/>
          </p:nvSpPr>
          <p:spPr bwMode="auto">
            <a:xfrm>
              <a:off x="5900737" y="3966393"/>
              <a:ext cx="1206500" cy="809625"/>
            </a:xfrm>
            <a:custGeom>
              <a:avLst/>
              <a:gdLst>
                <a:gd name="T0" fmla="*/ 0 w 765"/>
                <a:gd name="T1" fmla="*/ 2147483647 h 519"/>
                <a:gd name="T2" fmla="*/ 2147483647 w 765"/>
                <a:gd name="T3" fmla="*/ 2147483647 h 519"/>
                <a:gd name="T4" fmla="*/ 2147483647 w 765"/>
                <a:gd name="T5" fmla="*/ 2147483647 h 519"/>
                <a:gd name="T6" fmla="*/ 2147483647 w 765"/>
                <a:gd name="T7" fmla="*/ 2147483647 h 519"/>
                <a:gd name="T8" fmla="*/ 2147483647 w 765"/>
                <a:gd name="T9" fmla="*/ 2147483647 h 519"/>
                <a:gd name="T10" fmla="*/ 2147483647 w 765"/>
                <a:gd name="T11" fmla="*/ 2147483647 h 519"/>
                <a:gd name="T12" fmla="*/ 2147483647 w 765"/>
                <a:gd name="T13" fmla="*/ 0 h 519"/>
                <a:gd name="T14" fmla="*/ 2147483647 w 765"/>
                <a:gd name="T15" fmla="*/ 2147483647 h 519"/>
                <a:gd name="T16" fmla="*/ 2147483647 w 765"/>
                <a:gd name="T17" fmla="*/ 2147483647 h 519"/>
                <a:gd name="T18" fmla="*/ 2147483647 w 765"/>
                <a:gd name="T19" fmla="*/ 2147483647 h 519"/>
                <a:gd name="T20" fmla="*/ 2147483647 w 765"/>
                <a:gd name="T21" fmla="*/ 2147483647 h 519"/>
                <a:gd name="T22" fmla="*/ 2147483647 w 765"/>
                <a:gd name="T23" fmla="*/ 2147483647 h 519"/>
                <a:gd name="T24" fmla="*/ 2147483647 w 765"/>
                <a:gd name="T25" fmla="*/ 2147483647 h 519"/>
                <a:gd name="T26" fmla="*/ 2147483647 w 765"/>
                <a:gd name="T27" fmla="*/ 2147483647 h 519"/>
                <a:gd name="T28" fmla="*/ 2147483647 w 765"/>
                <a:gd name="T29" fmla="*/ 2147483647 h 519"/>
                <a:gd name="T30" fmla="*/ 2147483647 w 765"/>
                <a:gd name="T31" fmla="*/ 2147483647 h 519"/>
                <a:gd name="T32" fmla="*/ 2147483647 w 765"/>
                <a:gd name="T33" fmla="*/ 2147483647 h 519"/>
                <a:gd name="T34" fmla="*/ 2147483647 w 765"/>
                <a:gd name="T35" fmla="*/ 2147483647 h 519"/>
                <a:gd name="T36" fmla="*/ 2147483647 w 765"/>
                <a:gd name="T37" fmla="*/ 2147483647 h 519"/>
                <a:gd name="T38" fmla="*/ 2147483647 w 765"/>
                <a:gd name="T39" fmla="*/ 2147483647 h 519"/>
                <a:gd name="T40" fmla="*/ 2147483647 w 765"/>
                <a:gd name="T41" fmla="*/ 2147483647 h 519"/>
                <a:gd name="T42" fmla="*/ 2147483647 w 765"/>
                <a:gd name="T43" fmla="*/ 2147483647 h 519"/>
                <a:gd name="T44" fmla="*/ 2147483647 w 765"/>
                <a:gd name="T45" fmla="*/ 2147483647 h 519"/>
                <a:gd name="T46" fmla="*/ 2147483647 w 765"/>
                <a:gd name="T47" fmla="*/ 2147483647 h 519"/>
                <a:gd name="T48" fmla="*/ 2147483647 w 765"/>
                <a:gd name="T49" fmla="*/ 2147483647 h 519"/>
                <a:gd name="T50" fmla="*/ 2147483647 w 765"/>
                <a:gd name="T51" fmla="*/ 2147483647 h 519"/>
                <a:gd name="T52" fmla="*/ 2147483647 w 765"/>
                <a:gd name="T53" fmla="*/ 2147483647 h 519"/>
                <a:gd name="T54" fmla="*/ 2147483647 w 765"/>
                <a:gd name="T55" fmla="*/ 2147483647 h 519"/>
                <a:gd name="T56" fmla="*/ 2147483647 w 765"/>
                <a:gd name="T57" fmla="*/ 2147483647 h 519"/>
                <a:gd name="T58" fmla="*/ 2147483647 w 765"/>
                <a:gd name="T59" fmla="*/ 2147483647 h 519"/>
                <a:gd name="T60" fmla="*/ 2147483647 w 765"/>
                <a:gd name="T61" fmla="*/ 2147483647 h 519"/>
                <a:gd name="T62" fmla="*/ 2147483647 w 765"/>
                <a:gd name="T63" fmla="*/ 2147483647 h 519"/>
                <a:gd name="T64" fmla="*/ 2147483647 w 765"/>
                <a:gd name="T65" fmla="*/ 2147483647 h 519"/>
                <a:gd name="T66" fmla="*/ 2147483647 w 765"/>
                <a:gd name="T67" fmla="*/ 2147483647 h 519"/>
                <a:gd name="T68" fmla="*/ 2147483647 w 765"/>
                <a:gd name="T69" fmla="*/ 2147483647 h 519"/>
                <a:gd name="T70" fmla="*/ 2147483647 w 765"/>
                <a:gd name="T71" fmla="*/ 2147483647 h 519"/>
                <a:gd name="T72" fmla="*/ 2147483647 w 765"/>
                <a:gd name="T73" fmla="*/ 2147483647 h 519"/>
                <a:gd name="T74" fmla="*/ 2147483647 w 765"/>
                <a:gd name="T75" fmla="*/ 2147483647 h 519"/>
                <a:gd name="T76" fmla="*/ 2147483647 w 765"/>
                <a:gd name="T77" fmla="*/ 2147483647 h 519"/>
                <a:gd name="T78" fmla="*/ 0 w 765"/>
                <a:gd name="T79" fmla="*/ 2147483647 h 5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5"/>
                <a:gd name="T121" fmla="*/ 0 h 519"/>
                <a:gd name="T122" fmla="*/ 765 w 765"/>
                <a:gd name="T123" fmla="*/ 519 h 51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5" h="519">
                  <a:moveTo>
                    <a:pt x="0" y="51"/>
                  </a:moveTo>
                  <a:lnTo>
                    <a:pt x="210" y="30"/>
                  </a:lnTo>
                  <a:lnTo>
                    <a:pt x="233" y="64"/>
                  </a:lnTo>
                  <a:lnTo>
                    <a:pt x="458" y="30"/>
                  </a:lnTo>
                  <a:lnTo>
                    <a:pt x="496" y="58"/>
                  </a:lnTo>
                  <a:lnTo>
                    <a:pt x="496" y="4"/>
                  </a:lnTo>
                  <a:lnTo>
                    <a:pt x="493" y="0"/>
                  </a:lnTo>
                  <a:lnTo>
                    <a:pt x="538" y="3"/>
                  </a:lnTo>
                  <a:lnTo>
                    <a:pt x="586" y="83"/>
                  </a:lnTo>
                  <a:lnTo>
                    <a:pt x="662" y="192"/>
                  </a:lnTo>
                  <a:lnTo>
                    <a:pt x="699" y="286"/>
                  </a:lnTo>
                  <a:lnTo>
                    <a:pt x="756" y="352"/>
                  </a:lnTo>
                  <a:lnTo>
                    <a:pt x="765" y="447"/>
                  </a:lnTo>
                  <a:lnTo>
                    <a:pt x="747" y="504"/>
                  </a:lnTo>
                  <a:lnTo>
                    <a:pt x="666" y="519"/>
                  </a:lnTo>
                  <a:lnTo>
                    <a:pt x="653" y="495"/>
                  </a:lnTo>
                  <a:lnTo>
                    <a:pt x="596" y="460"/>
                  </a:lnTo>
                  <a:lnTo>
                    <a:pt x="578" y="425"/>
                  </a:lnTo>
                  <a:lnTo>
                    <a:pt x="563" y="411"/>
                  </a:lnTo>
                  <a:lnTo>
                    <a:pt x="554" y="378"/>
                  </a:lnTo>
                  <a:lnTo>
                    <a:pt x="541" y="387"/>
                  </a:lnTo>
                  <a:lnTo>
                    <a:pt x="496" y="344"/>
                  </a:lnTo>
                  <a:lnTo>
                    <a:pt x="507" y="304"/>
                  </a:lnTo>
                  <a:lnTo>
                    <a:pt x="496" y="282"/>
                  </a:lnTo>
                  <a:lnTo>
                    <a:pt x="483" y="289"/>
                  </a:lnTo>
                  <a:lnTo>
                    <a:pt x="484" y="313"/>
                  </a:lnTo>
                  <a:lnTo>
                    <a:pt x="470" y="282"/>
                  </a:lnTo>
                  <a:lnTo>
                    <a:pt x="471" y="209"/>
                  </a:lnTo>
                  <a:lnTo>
                    <a:pt x="443" y="165"/>
                  </a:lnTo>
                  <a:lnTo>
                    <a:pt x="371" y="130"/>
                  </a:lnTo>
                  <a:lnTo>
                    <a:pt x="335" y="89"/>
                  </a:lnTo>
                  <a:lnTo>
                    <a:pt x="295" y="85"/>
                  </a:lnTo>
                  <a:lnTo>
                    <a:pt x="279" y="110"/>
                  </a:lnTo>
                  <a:lnTo>
                    <a:pt x="219" y="128"/>
                  </a:lnTo>
                  <a:lnTo>
                    <a:pt x="185" y="110"/>
                  </a:lnTo>
                  <a:lnTo>
                    <a:pt x="167" y="83"/>
                  </a:lnTo>
                  <a:lnTo>
                    <a:pt x="55" y="107"/>
                  </a:lnTo>
                  <a:lnTo>
                    <a:pt x="31" y="88"/>
                  </a:lnTo>
                  <a:lnTo>
                    <a:pt x="6" y="109"/>
                  </a:lnTo>
                  <a:lnTo>
                    <a:pt x="0" y="51"/>
                  </a:lnTo>
                  <a:close/>
                </a:path>
              </a:pathLst>
            </a:custGeom>
            <a:solidFill>
              <a:schemeClr val="tx2"/>
            </a:solidFill>
            <a:ln w="19050">
              <a:solidFill>
                <a:schemeClr val="tx1"/>
              </a:solidFill>
              <a:prstDash val="solid"/>
              <a:round/>
              <a:headEnd/>
              <a:tailEnd/>
            </a:ln>
          </p:spPr>
          <p:txBody>
            <a:bodyPr/>
            <a:lstStyle/>
            <a:p>
              <a:endParaRPr lang="en-US" sz="1200" b="1">
                <a:latin typeface="+mj-lt"/>
              </a:endParaRPr>
            </a:p>
          </p:txBody>
        </p:sp>
        <p:sp>
          <p:nvSpPr>
            <p:cNvPr id="47" name="Shape - Connecticut"/>
            <p:cNvSpPr>
              <a:spLocks noChangeAspect="1"/>
            </p:cNvSpPr>
            <p:nvPr/>
          </p:nvSpPr>
          <p:spPr bwMode="auto">
            <a:xfrm>
              <a:off x="7294562" y="1908992"/>
              <a:ext cx="242887" cy="185738"/>
            </a:xfrm>
            <a:custGeom>
              <a:avLst/>
              <a:gdLst>
                <a:gd name="T0" fmla="*/ 0 w 153"/>
                <a:gd name="T1" fmla="*/ 2147483647 h 118"/>
                <a:gd name="T2" fmla="*/ 2147483647 w 153"/>
                <a:gd name="T3" fmla="*/ 0 h 118"/>
                <a:gd name="T4" fmla="*/ 2147483647 w 153"/>
                <a:gd name="T5" fmla="*/ 2147483647 h 118"/>
                <a:gd name="T6" fmla="*/ 2147483647 w 153"/>
                <a:gd name="T7" fmla="*/ 2147483647 h 118"/>
                <a:gd name="T8" fmla="*/ 2147483647 w 153"/>
                <a:gd name="T9" fmla="*/ 2147483647 h 118"/>
                <a:gd name="T10" fmla="*/ 2147483647 w 153"/>
                <a:gd name="T11" fmla="*/ 2147483647 h 118"/>
                <a:gd name="T12" fmla="*/ 2147483647 w 153"/>
                <a:gd name="T13" fmla="*/ 2147483647 h 118"/>
                <a:gd name="T14" fmla="*/ 0 w 153"/>
                <a:gd name="T15" fmla="*/ 2147483647 h 118"/>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118"/>
                <a:gd name="T26" fmla="*/ 153 w 153"/>
                <a:gd name="T27" fmla="*/ 118 h 1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118">
                  <a:moveTo>
                    <a:pt x="0" y="30"/>
                  </a:moveTo>
                  <a:lnTo>
                    <a:pt x="118" y="0"/>
                  </a:lnTo>
                  <a:lnTo>
                    <a:pt x="153" y="54"/>
                  </a:lnTo>
                  <a:lnTo>
                    <a:pt x="133" y="78"/>
                  </a:lnTo>
                  <a:lnTo>
                    <a:pt x="95" y="69"/>
                  </a:lnTo>
                  <a:lnTo>
                    <a:pt x="37" y="118"/>
                  </a:lnTo>
                  <a:lnTo>
                    <a:pt x="6" y="93"/>
                  </a:lnTo>
                  <a:lnTo>
                    <a:pt x="0" y="30"/>
                  </a:lnTo>
                  <a:close/>
                </a:path>
              </a:pathLst>
            </a:custGeom>
            <a:solidFill>
              <a:schemeClr val="accent2"/>
            </a:solidFill>
            <a:ln w="19050">
              <a:solidFill>
                <a:schemeClr val="tx1"/>
              </a:solidFill>
              <a:prstDash val="solid"/>
              <a:round/>
              <a:headEnd/>
              <a:tailEnd/>
            </a:ln>
          </p:spPr>
          <p:txBody>
            <a:bodyPr/>
            <a:lstStyle/>
            <a:p>
              <a:endParaRPr lang="en-US" sz="1200" b="1">
                <a:solidFill>
                  <a:schemeClr val="accent6"/>
                </a:solidFill>
                <a:latin typeface="+mj-lt"/>
              </a:endParaRPr>
            </a:p>
          </p:txBody>
        </p:sp>
        <p:sp>
          <p:nvSpPr>
            <p:cNvPr id="48" name="Shape - Delaware"/>
            <p:cNvSpPr>
              <a:spLocks noChangeAspect="1"/>
            </p:cNvSpPr>
            <p:nvPr/>
          </p:nvSpPr>
          <p:spPr bwMode="auto">
            <a:xfrm>
              <a:off x="7129462" y="2396355"/>
              <a:ext cx="153987" cy="190500"/>
            </a:xfrm>
            <a:custGeom>
              <a:avLst/>
              <a:gdLst>
                <a:gd name="T0" fmla="*/ 0 w 98"/>
                <a:gd name="T1" fmla="*/ 2147483647 h 122"/>
                <a:gd name="T2" fmla="*/ 2147483647 w 98"/>
                <a:gd name="T3" fmla="*/ 0 h 122"/>
                <a:gd name="T4" fmla="*/ 2147483647 w 98"/>
                <a:gd name="T5" fmla="*/ 2147483647 h 122"/>
                <a:gd name="T6" fmla="*/ 2147483647 w 98"/>
                <a:gd name="T7" fmla="*/ 2147483647 h 122"/>
                <a:gd name="T8" fmla="*/ 2147483647 w 98"/>
                <a:gd name="T9" fmla="*/ 2147483647 h 122"/>
                <a:gd name="T10" fmla="*/ 2147483647 w 98"/>
                <a:gd name="T11" fmla="*/ 2147483647 h 122"/>
                <a:gd name="T12" fmla="*/ 2147483647 w 98"/>
                <a:gd name="T13" fmla="*/ 2147483647 h 122"/>
                <a:gd name="T14" fmla="*/ 0 w 98"/>
                <a:gd name="T15" fmla="*/ 2147483647 h 122"/>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122"/>
                <a:gd name="T26" fmla="*/ 98 w 98"/>
                <a:gd name="T27" fmla="*/ 122 h 1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122">
                  <a:moveTo>
                    <a:pt x="0" y="8"/>
                  </a:moveTo>
                  <a:lnTo>
                    <a:pt x="21" y="0"/>
                  </a:lnTo>
                  <a:lnTo>
                    <a:pt x="66" y="27"/>
                  </a:lnTo>
                  <a:lnTo>
                    <a:pt x="66" y="54"/>
                  </a:lnTo>
                  <a:lnTo>
                    <a:pt x="97" y="73"/>
                  </a:lnTo>
                  <a:lnTo>
                    <a:pt x="98" y="109"/>
                  </a:lnTo>
                  <a:lnTo>
                    <a:pt x="48" y="122"/>
                  </a:lnTo>
                  <a:lnTo>
                    <a:pt x="0" y="8"/>
                  </a:lnTo>
                  <a:close/>
                </a:path>
              </a:pathLst>
            </a:custGeom>
            <a:solidFill>
              <a:schemeClr val="accent6"/>
            </a:solidFill>
            <a:ln w="19050">
              <a:solidFill>
                <a:schemeClr val="tx1"/>
              </a:solidFill>
              <a:prstDash val="solid"/>
              <a:round/>
              <a:headEnd/>
              <a:tailEnd/>
            </a:ln>
          </p:spPr>
          <p:txBody>
            <a:bodyPr/>
            <a:lstStyle/>
            <a:p>
              <a:endParaRPr lang="en-US" sz="1200" b="1">
                <a:latin typeface="+mj-lt"/>
              </a:endParaRPr>
            </a:p>
          </p:txBody>
        </p:sp>
        <p:sp>
          <p:nvSpPr>
            <p:cNvPr id="49" name="Shape - Colorado"/>
            <p:cNvSpPr>
              <a:spLocks noChangeAspect="1"/>
            </p:cNvSpPr>
            <p:nvPr/>
          </p:nvSpPr>
          <p:spPr bwMode="auto">
            <a:xfrm>
              <a:off x="2971798" y="2520181"/>
              <a:ext cx="928688" cy="682625"/>
            </a:xfrm>
            <a:custGeom>
              <a:avLst/>
              <a:gdLst>
                <a:gd name="T0" fmla="*/ 2147483647 w 590"/>
                <a:gd name="T1" fmla="*/ 0 h 439"/>
                <a:gd name="T2" fmla="*/ 2147483647 w 590"/>
                <a:gd name="T3" fmla="*/ 2147483647 h 439"/>
                <a:gd name="T4" fmla="*/ 0 w 590"/>
                <a:gd name="T5" fmla="*/ 2147483647 h 439"/>
                <a:gd name="T6" fmla="*/ 2147483647 w 590"/>
                <a:gd name="T7" fmla="*/ 2147483647 h 439"/>
                <a:gd name="T8" fmla="*/ 2147483647 w 590"/>
                <a:gd name="T9" fmla="*/ 2147483647 h 439"/>
                <a:gd name="T10" fmla="*/ 2147483647 w 590"/>
                <a:gd name="T11" fmla="*/ 2147483647 h 439"/>
                <a:gd name="T12" fmla="*/ 2147483647 w 590"/>
                <a:gd name="T13" fmla="*/ 2147483647 h 439"/>
                <a:gd name="T14" fmla="*/ 2147483647 w 590"/>
                <a:gd name="T15" fmla="*/ 2147483647 h 439"/>
                <a:gd name="T16" fmla="*/ 2147483647 w 590"/>
                <a:gd name="T17" fmla="*/ 0 h 4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0"/>
                <a:gd name="T28" fmla="*/ 0 h 439"/>
                <a:gd name="T29" fmla="*/ 590 w 590"/>
                <a:gd name="T30" fmla="*/ 439 h 4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0" h="439">
                  <a:moveTo>
                    <a:pt x="49" y="0"/>
                  </a:moveTo>
                  <a:lnTo>
                    <a:pt x="19" y="263"/>
                  </a:lnTo>
                  <a:lnTo>
                    <a:pt x="0" y="415"/>
                  </a:lnTo>
                  <a:lnTo>
                    <a:pt x="295" y="430"/>
                  </a:lnTo>
                  <a:lnTo>
                    <a:pt x="577" y="439"/>
                  </a:lnTo>
                  <a:lnTo>
                    <a:pt x="586" y="234"/>
                  </a:lnTo>
                  <a:lnTo>
                    <a:pt x="590" y="32"/>
                  </a:lnTo>
                  <a:lnTo>
                    <a:pt x="429" y="29"/>
                  </a:lnTo>
                  <a:lnTo>
                    <a:pt x="49" y="0"/>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sp>
          <p:nvSpPr>
            <p:cNvPr id="50" name="Shape - California"/>
            <p:cNvSpPr>
              <a:spLocks noChangeAspect="1"/>
            </p:cNvSpPr>
            <p:nvPr/>
          </p:nvSpPr>
          <p:spPr bwMode="auto">
            <a:xfrm>
              <a:off x="1181098" y="2042343"/>
              <a:ext cx="1098551" cy="1673225"/>
            </a:xfrm>
            <a:custGeom>
              <a:avLst/>
              <a:gdLst>
                <a:gd name="T0" fmla="*/ 2147483647 w 697"/>
                <a:gd name="T1" fmla="*/ 0 h 1077"/>
                <a:gd name="T2" fmla="*/ 2147483647 w 697"/>
                <a:gd name="T3" fmla="*/ 2147483647 h 1077"/>
                <a:gd name="T4" fmla="*/ 2147483647 w 697"/>
                <a:gd name="T5" fmla="*/ 2147483647 h 1077"/>
                <a:gd name="T6" fmla="*/ 2147483647 w 697"/>
                <a:gd name="T7" fmla="*/ 2147483647 h 1077"/>
                <a:gd name="T8" fmla="*/ 2147483647 w 697"/>
                <a:gd name="T9" fmla="*/ 2147483647 h 1077"/>
                <a:gd name="T10" fmla="*/ 2147483647 w 697"/>
                <a:gd name="T11" fmla="*/ 2147483647 h 1077"/>
                <a:gd name="T12" fmla="*/ 2147483647 w 697"/>
                <a:gd name="T13" fmla="*/ 2147483647 h 1077"/>
                <a:gd name="T14" fmla="*/ 2147483647 w 697"/>
                <a:gd name="T15" fmla="*/ 2147483647 h 1077"/>
                <a:gd name="T16" fmla="*/ 2147483647 w 697"/>
                <a:gd name="T17" fmla="*/ 2147483647 h 1077"/>
                <a:gd name="T18" fmla="*/ 2147483647 w 697"/>
                <a:gd name="T19" fmla="*/ 2147483647 h 1077"/>
                <a:gd name="T20" fmla="*/ 2147483647 w 697"/>
                <a:gd name="T21" fmla="*/ 2147483647 h 1077"/>
                <a:gd name="T22" fmla="*/ 2147483647 w 697"/>
                <a:gd name="T23" fmla="*/ 2147483647 h 1077"/>
                <a:gd name="T24" fmla="*/ 2147483647 w 697"/>
                <a:gd name="T25" fmla="*/ 2147483647 h 1077"/>
                <a:gd name="T26" fmla="*/ 2147483647 w 697"/>
                <a:gd name="T27" fmla="*/ 2147483647 h 1077"/>
                <a:gd name="T28" fmla="*/ 2147483647 w 697"/>
                <a:gd name="T29" fmla="*/ 2147483647 h 1077"/>
                <a:gd name="T30" fmla="*/ 2147483647 w 697"/>
                <a:gd name="T31" fmla="*/ 2147483647 h 1077"/>
                <a:gd name="T32" fmla="*/ 2147483647 w 697"/>
                <a:gd name="T33" fmla="*/ 2147483647 h 1077"/>
                <a:gd name="T34" fmla="*/ 2147483647 w 697"/>
                <a:gd name="T35" fmla="*/ 2147483647 h 1077"/>
                <a:gd name="T36" fmla="*/ 2147483647 w 697"/>
                <a:gd name="T37" fmla="*/ 2147483647 h 1077"/>
                <a:gd name="T38" fmla="*/ 2147483647 w 697"/>
                <a:gd name="T39" fmla="*/ 2147483647 h 1077"/>
                <a:gd name="T40" fmla="*/ 2147483647 w 697"/>
                <a:gd name="T41" fmla="*/ 2147483647 h 1077"/>
                <a:gd name="T42" fmla="*/ 2147483647 w 697"/>
                <a:gd name="T43" fmla="*/ 2147483647 h 1077"/>
                <a:gd name="T44" fmla="*/ 2147483647 w 697"/>
                <a:gd name="T45" fmla="*/ 2147483647 h 1077"/>
                <a:gd name="T46" fmla="*/ 2147483647 w 697"/>
                <a:gd name="T47" fmla="*/ 2147483647 h 1077"/>
                <a:gd name="T48" fmla="*/ 2147483647 w 697"/>
                <a:gd name="T49" fmla="*/ 2147483647 h 1077"/>
                <a:gd name="T50" fmla="*/ 2147483647 w 697"/>
                <a:gd name="T51" fmla="*/ 2147483647 h 1077"/>
                <a:gd name="T52" fmla="*/ 2147483647 w 697"/>
                <a:gd name="T53" fmla="*/ 2147483647 h 1077"/>
                <a:gd name="T54" fmla="*/ 2147483647 w 697"/>
                <a:gd name="T55" fmla="*/ 2147483647 h 1077"/>
                <a:gd name="T56" fmla="*/ 2147483647 w 697"/>
                <a:gd name="T57" fmla="*/ 2147483647 h 1077"/>
                <a:gd name="T58" fmla="*/ 2147483647 w 697"/>
                <a:gd name="T59" fmla="*/ 2147483647 h 1077"/>
                <a:gd name="T60" fmla="*/ 2147483647 w 697"/>
                <a:gd name="T61" fmla="*/ 2147483647 h 1077"/>
                <a:gd name="T62" fmla="*/ 2147483647 w 697"/>
                <a:gd name="T63" fmla="*/ 2147483647 h 1077"/>
                <a:gd name="T64" fmla="*/ 2147483647 w 697"/>
                <a:gd name="T65" fmla="*/ 2147483647 h 1077"/>
                <a:gd name="T66" fmla="*/ 2147483647 w 697"/>
                <a:gd name="T67" fmla="*/ 2147483647 h 1077"/>
                <a:gd name="T68" fmla="*/ 2147483647 w 697"/>
                <a:gd name="T69" fmla="*/ 2147483647 h 1077"/>
                <a:gd name="T70" fmla="*/ 2147483647 w 697"/>
                <a:gd name="T71" fmla="*/ 2147483647 h 1077"/>
                <a:gd name="T72" fmla="*/ 2147483647 w 697"/>
                <a:gd name="T73" fmla="*/ 2147483647 h 1077"/>
                <a:gd name="T74" fmla="*/ 2147483647 w 697"/>
                <a:gd name="T75" fmla="*/ 2147483647 h 1077"/>
                <a:gd name="T76" fmla="*/ 2147483647 w 697"/>
                <a:gd name="T77" fmla="*/ 2147483647 h 1077"/>
                <a:gd name="T78" fmla="*/ 2147483647 w 697"/>
                <a:gd name="T79" fmla="*/ 2147483647 h 1077"/>
                <a:gd name="T80" fmla="*/ 2147483647 w 697"/>
                <a:gd name="T81" fmla="*/ 2147483647 h 1077"/>
                <a:gd name="T82" fmla="*/ 2147483647 w 697"/>
                <a:gd name="T83" fmla="*/ 2147483647 h 1077"/>
                <a:gd name="T84" fmla="*/ 2147483647 w 697"/>
                <a:gd name="T85" fmla="*/ 2147483647 h 1077"/>
                <a:gd name="T86" fmla="*/ 0 w 697"/>
                <a:gd name="T87" fmla="*/ 2147483647 h 1077"/>
                <a:gd name="T88" fmla="*/ 2147483647 w 697"/>
                <a:gd name="T89" fmla="*/ 2147483647 h 1077"/>
                <a:gd name="T90" fmla="*/ 2147483647 w 697"/>
                <a:gd name="T91" fmla="*/ 2147483647 h 1077"/>
                <a:gd name="T92" fmla="*/ 2147483647 w 697"/>
                <a:gd name="T93" fmla="*/ 2147483647 h 1077"/>
                <a:gd name="T94" fmla="*/ 2147483647 w 697"/>
                <a:gd name="T95" fmla="*/ 0 h 10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7"/>
                <a:gd name="T145" fmla="*/ 0 h 1077"/>
                <a:gd name="T146" fmla="*/ 697 w 697"/>
                <a:gd name="T147" fmla="*/ 1077 h 10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7" h="1077">
                  <a:moveTo>
                    <a:pt x="53" y="0"/>
                  </a:moveTo>
                  <a:lnTo>
                    <a:pt x="374" y="64"/>
                  </a:lnTo>
                  <a:lnTo>
                    <a:pt x="304" y="381"/>
                  </a:lnTo>
                  <a:lnTo>
                    <a:pt x="664" y="864"/>
                  </a:lnTo>
                  <a:lnTo>
                    <a:pt x="697" y="925"/>
                  </a:lnTo>
                  <a:lnTo>
                    <a:pt x="663" y="955"/>
                  </a:lnTo>
                  <a:lnTo>
                    <a:pt x="641" y="1009"/>
                  </a:lnTo>
                  <a:lnTo>
                    <a:pt x="620" y="1040"/>
                  </a:lnTo>
                  <a:lnTo>
                    <a:pt x="642" y="1068"/>
                  </a:lnTo>
                  <a:lnTo>
                    <a:pt x="605" y="1077"/>
                  </a:lnTo>
                  <a:lnTo>
                    <a:pt x="393" y="1070"/>
                  </a:lnTo>
                  <a:lnTo>
                    <a:pt x="380" y="1007"/>
                  </a:lnTo>
                  <a:lnTo>
                    <a:pt x="343" y="961"/>
                  </a:lnTo>
                  <a:lnTo>
                    <a:pt x="316" y="944"/>
                  </a:lnTo>
                  <a:lnTo>
                    <a:pt x="308" y="912"/>
                  </a:lnTo>
                  <a:lnTo>
                    <a:pt x="286" y="894"/>
                  </a:lnTo>
                  <a:lnTo>
                    <a:pt x="263" y="871"/>
                  </a:lnTo>
                  <a:lnTo>
                    <a:pt x="256" y="846"/>
                  </a:lnTo>
                  <a:lnTo>
                    <a:pt x="235" y="830"/>
                  </a:lnTo>
                  <a:lnTo>
                    <a:pt x="202" y="839"/>
                  </a:lnTo>
                  <a:lnTo>
                    <a:pt x="165" y="825"/>
                  </a:lnTo>
                  <a:lnTo>
                    <a:pt x="165" y="812"/>
                  </a:lnTo>
                  <a:lnTo>
                    <a:pt x="164" y="782"/>
                  </a:lnTo>
                  <a:lnTo>
                    <a:pt x="149" y="749"/>
                  </a:lnTo>
                  <a:lnTo>
                    <a:pt x="147" y="722"/>
                  </a:lnTo>
                  <a:lnTo>
                    <a:pt x="131" y="699"/>
                  </a:lnTo>
                  <a:lnTo>
                    <a:pt x="135" y="676"/>
                  </a:lnTo>
                  <a:lnTo>
                    <a:pt x="89" y="621"/>
                  </a:lnTo>
                  <a:lnTo>
                    <a:pt x="89" y="590"/>
                  </a:lnTo>
                  <a:lnTo>
                    <a:pt x="113" y="578"/>
                  </a:lnTo>
                  <a:lnTo>
                    <a:pt x="113" y="559"/>
                  </a:lnTo>
                  <a:lnTo>
                    <a:pt x="89" y="553"/>
                  </a:lnTo>
                  <a:lnTo>
                    <a:pt x="79" y="523"/>
                  </a:lnTo>
                  <a:lnTo>
                    <a:pt x="67" y="471"/>
                  </a:lnTo>
                  <a:lnTo>
                    <a:pt x="101" y="499"/>
                  </a:lnTo>
                  <a:lnTo>
                    <a:pt x="88" y="462"/>
                  </a:lnTo>
                  <a:lnTo>
                    <a:pt x="113" y="462"/>
                  </a:lnTo>
                  <a:lnTo>
                    <a:pt x="113" y="435"/>
                  </a:lnTo>
                  <a:lnTo>
                    <a:pt x="88" y="417"/>
                  </a:lnTo>
                  <a:lnTo>
                    <a:pt x="76" y="442"/>
                  </a:lnTo>
                  <a:lnTo>
                    <a:pt x="53" y="433"/>
                  </a:lnTo>
                  <a:lnTo>
                    <a:pt x="9" y="313"/>
                  </a:lnTo>
                  <a:lnTo>
                    <a:pt x="21" y="226"/>
                  </a:lnTo>
                  <a:lnTo>
                    <a:pt x="0" y="177"/>
                  </a:lnTo>
                  <a:lnTo>
                    <a:pt x="10" y="140"/>
                  </a:lnTo>
                  <a:lnTo>
                    <a:pt x="32" y="132"/>
                  </a:lnTo>
                  <a:lnTo>
                    <a:pt x="53" y="73"/>
                  </a:lnTo>
                  <a:lnTo>
                    <a:pt x="53" y="0"/>
                  </a:lnTo>
                  <a:close/>
                </a:path>
              </a:pathLst>
            </a:custGeom>
            <a:solidFill>
              <a:schemeClr val="accent2"/>
            </a:solidFill>
            <a:ln w="19050">
              <a:solidFill>
                <a:schemeClr val="tx1"/>
              </a:solidFill>
              <a:prstDash val="solid"/>
              <a:round/>
              <a:headEnd/>
              <a:tailEnd/>
            </a:ln>
          </p:spPr>
          <p:txBody>
            <a:bodyPr/>
            <a:lstStyle/>
            <a:p>
              <a:endParaRPr lang="en-US" sz="1200" b="1">
                <a:latin typeface="+mj-lt"/>
              </a:endParaRPr>
            </a:p>
          </p:txBody>
        </p:sp>
        <p:sp>
          <p:nvSpPr>
            <p:cNvPr id="51" name="Shape - Arkansas"/>
            <p:cNvSpPr>
              <a:spLocks noChangeAspect="1"/>
            </p:cNvSpPr>
            <p:nvPr/>
          </p:nvSpPr>
          <p:spPr bwMode="auto">
            <a:xfrm>
              <a:off x="4854574" y="3218680"/>
              <a:ext cx="633413" cy="582612"/>
            </a:xfrm>
            <a:custGeom>
              <a:avLst/>
              <a:gdLst>
                <a:gd name="T0" fmla="*/ 0 w 401"/>
                <a:gd name="T1" fmla="*/ 34 h 374"/>
                <a:gd name="T2" fmla="*/ 158 w 401"/>
                <a:gd name="T3" fmla="*/ 15 h 374"/>
                <a:gd name="T4" fmla="*/ 353 w 401"/>
                <a:gd name="T5" fmla="*/ 0 h 374"/>
                <a:gd name="T6" fmla="*/ 343 w 401"/>
                <a:gd name="T7" fmla="*/ 49 h 374"/>
                <a:gd name="T8" fmla="*/ 386 w 401"/>
                <a:gd name="T9" fmla="*/ 38 h 374"/>
                <a:gd name="T10" fmla="*/ 401 w 401"/>
                <a:gd name="T11" fmla="*/ 71 h 374"/>
                <a:gd name="T12" fmla="*/ 356 w 401"/>
                <a:gd name="T13" fmla="*/ 101 h 374"/>
                <a:gd name="T14" fmla="*/ 367 w 401"/>
                <a:gd name="T15" fmla="*/ 153 h 374"/>
                <a:gd name="T16" fmla="*/ 321 w 401"/>
                <a:gd name="T17" fmla="*/ 240 h 374"/>
                <a:gd name="T18" fmla="*/ 286 w 401"/>
                <a:gd name="T19" fmla="*/ 293 h 374"/>
                <a:gd name="T20" fmla="*/ 306 w 401"/>
                <a:gd name="T21" fmla="*/ 362 h 374"/>
                <a:gd name="T22" fmla="*/ 58 w 401"/>
                <a:gd name="T23" fmla="*/ 374 h 374"/>
                <a:gd name="T24" fmla="*/ 57 w 401"/>
                <a:gd name="T25" fmla="*/ 332 h 374"/>
                <a:gd name="T26" fmla="*/ 8 w 401"/>
                <a:gd name="T27" fmla="*/ 323 h 374"/>
                <a:gd name="T28" fmla="*/ 8 w 401"/>
                <a:gd name="T29" fmla="*/ 101 h 374"/>
                <a:gd name="T30" fmla="*/ 0 w 401"/>
                <a:gd name="T31" fmla="*/ 34 h 3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1"/>
                <a:gd name="T49" fmla="*/ 0 h 374"/>
                <a:gd name="T50" fmla="*/ 401 w 401"/>
                <a:gd name="T51" fmla="*/ 374 h 3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1" h="374">
                  <a:moveTo>
                    <a:pt x="0" y="34"/>
                  </a:moveTo>
                  <a:lnTo>
                    <a:pt x="158" y="15"/>
                  </a:lnTo>
                  <a:lnTo>
                    <a:pt x="353" y="0"/>
                  </a:lnTo>
                  <a:lnTo>
                    <a:pt x="343" y="49"/>
                  </a:lnTo>
                  <a:lnTo>
                    <a:pt x="386" y="38"/>
                  </a:lnTo>
                  <a:lnTo>
                    <a:pt x="401" y="71"/>
                  </a:lnTo>
                  <a:lnTo>
                    <a:pt x="356" y="101"/>
                  </a:lnTo>
                  <a:lnTo>
                    <a:pt x="367" y="153"/>
                  </a:lnTo>
                  <a:lnTo>
                    <a:pt x="321" y="240"/>
                  </a:lnTo>
                  <a:lnTo>
                    <a:pt x="286" y="293"/>
                  </a:lnTo>
                  <a:lnTo>
                    <a:pt x="306" y="362"/>
                  </a:lnTo>
                  <a:lnTo>
                    <a:pt x="58" y="374"/>
                  </a:lnTo>
                  <a:lnTo>
                    <a:pt x="57" y="332"/>
                  </a:lnTo>
                  <a:lnTo>
                    <a:pt x="8" y="323"/>
                  </a:lnTo>
                  <a:lnTo>
                    <a:pt x="8" y="101"/>
                  </a:lnTo>
                  <a:lnTo>
                    <a:pt x="0" y="34"/>
                  </a:lnTo>
                  <a:close/>
                </a:path>
              </a:pathLst>
            </a:custGeom>
            <a:solidFill>
              <a:schemeClr val="accent6"/>
            </a:solidFill>
            <a:ln w="19050">
              <a:solidFill>
                <a:schemeClr val="tx1"/>
              </a:solidFill>
              <a:prstDash val="solid"/>
              <a:round/>
              <a:headEnd/>
              <a:tailEnd/>
            </a:ln>
          </p:spPr>
          <p:txBody>
            <a:bodyPr/>
            <a:lstStyle/>
            <a:p>
              <a:pPr>
                <a:defRPr/>
              </a:pPr>
              <a:endParaRPr lang="en-US" sz="1200" b="1">
                <a:latin typeface="+mj-lt"/>
              </a:endParaRPr>
            </a:p>
          </p:txBody>
        </p:sp>
        <p:sp>
          <p:nvSpPr>
            <p:cNvPr id="52" name="Shape - Arizona"/>
            <p:cNvSpPr>
              <a:spLocks noChangeAspect="1"/>
            </p:cNvSpPr>
            <p:nvPr/>
          </p:nvSpPr>
          <p:spPr bwMode="auto">
            <a:xfrm>
              <a:off x="2133598" y="3093267"/>
              <a:ext cx="844551" cy="927100"/>
            </a:xfrm>
            <a:custGeom>
              <a:avLst/>
              <a:gdLst>
                <a:gd name="T0" fmla="*/ 2147483647 w 536"/>
                <a:gd name="T1" fmla="*/ 0 h 595"/>
                <a:gd name="T2" fmla="*/ 2147483647 w 536"/>
                <a:gd name="T3" fmla="*/ 2147483647 h 595"/>
                <a:gd name="T4" fmla="*/ 2147483647 w 536"/>
                <a:gd name="T5" fmla="*/ 2147483647 h 595"/>
                <a:gd name="T6" fmla="*/ 2147483647 w 536"/>
                <a:gd name="T7" fmla="*/ 2147483647 h 595"/>
                <a:gd name="T8" fmla="*/ 2147483647 w 536"/>
                <a:gd name="T9" fmla="*/ 2147483647 h 595"/>
                <a:gd name="T10" fmla="*/ 2147483647 w 536"/>
                <a:gd name="T11" fmla="*/ 2147483647 h 595"/>
                <a:gd name="T12" fmla="*/ 2147483647 w 536"/>
                <a:gd name="T13" fmla="*/ 2147483647 h 595"/>
                <a:gd name="T14" fmla="*/ 2147483647 w 536"/>
                <a:gd name="T15" fmla="*/ 2147483647 h 595"/>
                <a:gd name="T16" fmla="*/ 2147483647 w 536"/>
                <a:gd name="T17" fmla="*/ 2147483647 h 595"/>
                <a:gd name="T18" fmla="*/ 2147483647 w 536"/>
                <a:gd name="T19" fmla="*/ 2147483647 h 595"/>
                <a:gd name="T20" fmla="*/ 2147483647 w 536"/>
                <a:gd name="T21" fmla="*/ 2147483647 h 595"/>
                <a:gd name="T22" fmla="*/ 0 w 536"/>
                <a:gd name="T23" fmla="*/ 2147483647 h 595"/>
                <a:gd name="T24" fmla="*/ 2147483647 w 536"/>
                <a:gd name="T25" fmla="*/ 2147483647 h 595"/>
                <a:gd name="T26" fmla="*/ 2147483647 w 536"/>
                <a:gd name="T27" fmla="*/ 2147483647 h 595"/>
                <a:gd name="T28" fmla="*/ 2147483647 w 536"/>
                <a:gd name="T29" fmla="*/ 2147483647 h 595"/>
                <a:gd name="T30" fmla="*/ 2147483647 w 536"/>
                <a:gd name="T31" fmla="*/ 0 h 5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6"/>
                <a:gd name="T49" fmla="*/ 0 h 595"/>
                <a:gd name="T50" fmla="*/ 536 w 536"/>
                <a:gd name="T51" fmla="*/ 595 h 5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6" h="595">
                  <a:moveTo>
                    <a:pt x="136" y="0"/>
                  </a:moveTo>
                  <a:lnTo>
                    <a:pt x="126" y="78"/>
                  </a:lnTo>
                  <a:lnTo>
                    <a:pt x="79" y="69"/>
                  </a:lnTo>
                  <a:lnTo>
                    <a:pt x="82" y="169"/>
                  </a:lnTo>
                  <a:lnTo>
                    <a:pt x="60" y="188"/>
                  </a:lnTo>
                  <a:lnTo>
                    <a:pt x="93" y="249"/>
                  </a:lnTo>
                  <a:lnTo>
                    <a:pt x="60" y="276"/>
                  </a:lnTo>
                  <a:lnTo>
                    <a:pt x="42" y="321"/>
                  </a:lnTo>
                  <a:lnTo>
                    <a:pt x="17" y="364"/>
                  </a:lnTo>
                  <a:lnTo>
                    <a:pt x="35" y="389"/>
                  </a:lnTo>
                  <a:lnTo>
                    <a:pt x="3" y="400"/>
                  </a:lnTo>
                  <a:lnTo>
                    <a:pt x="0" y="440"/>
                  </a:lnTo>
                  <a:lnTo>
                    <a:pt x="301" y="592"/>
                  </a:lnTo>
                  <a:lnTo>
                    <a:pt x="471" y="595"/>
                  </a:lnTo>
                  <a:lnTo>
                    <a:pt x="536" y="46"/>
                  </a:lnTo>
                  <a:lnTo>
                    <a:pt x="136" y="0"/>
                  </a:lnTo>
                  <a:close/>
                </a:path>
              </a:pathLst>
            </a:custGeom>
            <a:solidFill>
              <a:schemeClr val="accent6"/>
            </a:solidFill>
            <a:ln w="19050">
              <a:solidFill>
                <a:schemeClr val="tx1"/>
              </a:solidFill>
              <a:prstDash val="solid"/>
              <a:round/>
              <a:headEnd/>
              <a:tailEnd/>
            </a:ln>
          </p:spPr>
          <p:txBody>
            <a:bodyPr/>
            <a:lstStyle/>
            <a:p>
              <a:endParaRPr lang="en-US" sz="1200" b="1">
                <a:latin typeface="+mj-lt"/>
              </a:endParaRPr>
            </a:p>
          </p:txBody>
        </p:sp>
        <p:sp>
          <p:nvSpPr>
            <p:cNvPr id="53" name="Shape - Alaska"/>
            <p:cNvSpPr>
              <a:spLocks noChangeAspect="1"/>
            </p:cNvSpPr>
            <p:nvPr/>
          </p:nvSpPr>
          <p:spPr bwMode="auto">
            <a:xfrm>
              <a:off x="205621" y="3013098"/>
              <a:ext cx="1617663" cy="1576388"/>
            </a:xfrm>
            <a:custGeom>
              <a:avLst/>
              <a:gdLst>
                <a:gd name="T0" fmla="*/ 2147483647 w 1572"/>
                <a:gd name="T1" fmla="*/ 2147483647 h 1533"/>
                <a:gd name="T2" fmla="*/ 2147483647 w 1572"/>
                <a:gd name="T3" fmla="*/ 0 h 1533"/>
                <a:gd name="T4" fmla="*/ 2147483647 w 1572"/>
                <a:gd name="T5" fmla="*/ 2147483647 h 1533"/>
                <a:gd name="T6" fmla="*/ 2147483647 w 1572"/>
                <a:gd name="T7" fmla="*/ 2147483647 h 1533"/>
                <a:gd name="T8" fmla="*/ 2147483647 w 1572"/>
                <a:gd name="T9" fmla="*/ 2147483647 h 1533"/>
                <a:gd name="T10" fmla="*/ 2147483647 w 1572"/>
                <a:gd name="T11" fmla="*/ 2147483647 h 1533"/>
                <a:gd name="T12" fmla="*/ 2147483647 w 1572"/>
                <a:gd name="T13" fmla="*/ 2147483647 h 1533"/>
                <a:gd name="T14" fmla="*/ 2147483647 w 1572"/>
                <a:gd name="T15" fmla="*/ 2147483647 h 1533"/>
                <a:gd name="T16" fmla="*/ 2147483647 w 1572"/>
                <a:gd name="T17" fmla="*/ 2147483647 h 1533"/>
                <a:gd name="T18" fmla="*/ 2147483647 w 1572"/>
                <a:gd name="T19" fmla="*/ 2147483647 h 1533"/>
                <a:gd name="T20" fmla="*/ 2147483647 w 1572"/>
                <a:gd name="T21" fmla="*/ 2147483647 h 1533"/>
                <a:gd name="T22" fmla="*/ 2147483647 w 1572"/>
                <a:gd name="T23" fmla="*/ 2147483647 h 1533"/>
                <a:gd name="T24" fmla="*/ 2147483647 w 1572"/>
                <a:gd name="T25" fmla="*/ 2147483647 h 1533"/>
                <a:gd name="T26" fmla="*/ 2147483647 w 1572"/>
                <a:gd name="T27" fmla="*/ 2147483647 h 1533"/>
                <a:gd name="T28" fmla="*/ 2147483647 w 1572"/>
                <a:gd name="T29" fmla="*/ 2147483647 h 1533"/>
                <a:gd name="T30" fmla="*/ 2147483647 w 1572"/>
                <a:gd name="T31" fmla="*/ 2147483647 h 1533"/>
                <a:gd name="T32" fmla="*/ 2147483647 w 1572"/>
                <a:gd name="T33" fmla="*/ 2147483647 h 1533"/>
                <a:gd name="T34" fmla="*/ 2147483647 w 1572"/>
                <a:gd name="T35" fmla="*/ 2147483647 h 1533"/>
                <a:gd name="T36" fmla="*/ 2147483647 w 1572"/>
                <a:gd name="T37" fmla="*/ 2147483647 h 1533"/>
                <a:gd name="T38" fmla="*/ 2147483647 w 1572"/>
                <a:gd name="T39" fmla="*/ 2147483647 h 1533"/>
                <a:gd name="T40" fmla="*/ 2147483647 w 1572"/>
                <a:gd name="T41" fmla="*/ 2147483647 h 1533"/>
                <a:gd name="T42" fmla="*/ 2147483647 w 1572"/>
                <a:gd name="T43" fmla="*/ 2147483647 h 1533"/>
                <a:gd name="T44" fmla="*/ 0 w 1572"/>
                <a:gd name="T45" fmla="*/ 2147483647 h 1533"/>
                <a:gd name="T46" fmla="*/ 2147483647 w 1572"/>
                <a:gd name="T47" fmla="*/ 2147483647 h 1533"/>
                <a:gd name="T48" fmla="*/ 2147483647 w 1572"/>
                <a:gd name="T49" fmla="*/ 2147483647 h 1533"/>
                <a:gd name="T50" fmla="*/ 2147483647 w 1572"/>
                <a:gd name="T51" fmla="*/ 2147483647 h 1533"/>
                <a:gd name="T52" fmla="*/ 2147483647 w 1572"/>
                <a:gd name="T53" fmla="*/ 2147483647 h 1533"/>
                <a:gd name="T54" fmla="*/ 2147483647 w 1572"/>
                <a:gd name="T55" fmla="*/ 2147483647 h 1533"/>
                <a:gd name="T56" fmla="*/ 2147483647 w 1572"/>
                <a:gd name="T57" fmla="*/ 2147483647 h 1533"/>
                <a:gd name="T58" fmla="*/ 2147483647 w 1572"/>
                <a:gd name="T59" fmla="*/ 2147483647 h 1533"/>
                <a:gd name="T60" fmla="*/ 2147483647 w 1572"/>
                <a:gd name="T61" fmla="*/ 2147483647 h 1533"/>
                <a:gd name="T62" fmla="*/ 2147483647 w 1572"/>
                <a:gd name="T63" fmla="*/ 2147483647 h 1533"/>
                <a:gd name="T64" fmla="*/ 2147483647 w 1572"/>
                <a:gd name="T65" fmla="*/ 2147483647 h 1533"/>
                <a:gd name="T66" fmla="*/ 2147483647 w 1572"/>
                <a:gd name="T67" fmla="*/ 2147483647 h 1533"/>
                <a:gd name="T68" fmla="*/ 2147483647 w 1572"/>
                <a:gd name="T69" fmla="*/ 2147483647 h 1533"/>
                <a:gd name="T70" fmla="*/ 2147483647 w 1572"/>
                <a:gd name="T71" fmla="*/ 2147483647 h 1533"/>
                <a:gd name="T72" fmla="*/ 2147483647 w 1572"/>
                <a:gd name="T73" fmla="*/ 2147483647 h 1533"/>
                <a:gd name="T74" fmla="*/ 2147483647 w 1572"/>
                <a:gd name="T75" fmla="*/ 2147483647 h 1533"/>
                <a:gd name="T76" fmla="*/ 2147483647 w 1572"/>
                <a:gd name="T77" fmla="*/ 2147483647 h 1533"/>
                <a:gd name="T78" fmla="*/ 2147483647 w 1572"/>
                <a:gd name="T79" fmla="*/ 2147483647 h 1533"/>
                <a:gd name="T80" fmla="*/ 2147483647 w 1572"/>
                <a:gd name="T81" fmla="*/ 2147483647 h 1533"/>
                <a:gd name="T82" fmla="*/ 2147483647 w 1572"/>
                <a:gd name="T83" fmla="*/ 2147483647 h 15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72"/>
                <a:gd name="T127" fmla="*/ 0 h 1533"/>
                <a:gd name="T128" fmla="*/ 1572 w 1572"/>
                <a:gd name="T129" fmla="*/ 1533 h 15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72" h="1533">
                  <a:moveTo>
                    <a:pt x="251" y="228"/>
                  </a:moveTo>
                  <a:lnTo>
                    <a:pt x="567" y="0"/>
                  </a:lnTo>
                  <a:lnTo>
                    <a:pt x="717" y="40"/>
                  </a:lnTo>
                  <a:lnTo>
                    <a:pt x="790" y="113"/>
                  </a:lnTo>
                  <a:lnTo>
                    <a:pt x="1087" y="142"/>
                  </a:lnTo>
                  <a:lnTo>
                    <a:pt x="1096" y="900"/>
                  </a:lnTo>
                  <a:lnTo>
                    <a:pt x="1193" y="922"/>
                  </a:lnTo>
                  <a:lnTo>
                    <a:pt x="1238" y="1013"/>
                  </a:lnTo>
                  <a:lnTo>
                    <a:pt x="1306" y="982"/>
                  </a:lnTo>
                  <a:lnTo>
                    <a:pt x="1449" y="1188"/>
                  </a:lnTo>
                  <a:lnTo>
                    <a:pt x="1572" y="1283"/>
                  </a:lnTo>
                  <a:lnTo>
                    <a:pt x="1567" y="1365"/>
                  </a:lnTo>
                  <a:lnTo>
                    <a:pt x="1412" y="1375"/>
                  </a:lnTo>
                  <a:lnTo>
                    <a:pt x="1344" y="1124"/>
                  </a:lnTo>
                  <a:lnTo>
                    <a:pt x="855" y="876"/>
                  </a:lnTo>
                  <a:lnTo>
                    <a:pt x="868" y="954"/>
                  </a:lnTo>
                  <a:lnTo>
                    <a:pt x="758" y="1055"/>
                  </a:lnTo>
                  <a:lnTo>
                    <a:pt x="740" y="1018"/>
                  </a:lnTo>
                  <a:lnTo>
                    <a:pt x="709" y="1018"/>
                  </a:lnTo>
                  <a:lnTo>
                    <a:pt x="621" y="1228"/>
                  </a:lnTo>
                  <a:lnTo>
                    <a:pt x="348" y="1435"/>
                  </a:lnTo>
                  <a:lnTo>
                    <a:pt x="78" y="1533"/>
                  </a:lnTo>
                  <a:lnTo>
                    <a:pt x="0" y="1520"/>
                  </a:lnTo>
                  <a:lnTo>
                    <a:pt x="310" y="1343"/>
                  </a:lnTo>
                  <a:lnTo>
                    <a:pt x="348" y="1343"/>
                  </a:lnTo>
                  <a:lnTo>
                    <a:pt x="461" y="1206"/>
                  </a:lnTo>
                  <a:lnTo>
                    <a:pt x="512" y="1201"/>
                  </a:lnTo>
                  <a:lnTo>
                    <a:pt x="589" y="1097"/>
                  </a:lnTo>
                  <a:lnTo>
                    <a:pt x="562" y="1051"/>
                  </a:lnTo>
                  <a:lnTo>
                    <a:pt x="397" y="1073"/>
                  </a:lnTo>
                  <a:lnTo>
                    <a:pt x="284" y="812"/>
                  </a:lnTo>
                  <a:lnTo>
                    <a:pt x="348" y="694"/>
                  </a:lnTo>
                  <a:lnTo>
                    <a:pt x="452" y="653"/>
                  </a:lnTo>
                  <a:lnTo>
                    <a:pt x="415" y="548"/>
                  </a:lnTo>
                  <a:lnTo>
                    <a:pt x="306" y="598"/>
                  </a:lnTo>
                  <a:lnTo>
                    <a:pt x="224" y="447"/>
                  </a:lnTo>
                  <a:lnTo>
                    <a:pt x="315" y="411"/>
                  </a:lnTo>
                  <a:lnTo>
                    <a:pt x="397" y="452"/>
                  </a:lnTo>
                  <a:lnTo>
                    <a:pt x="434" y="429"/>
                  </a:lnTo>
                  <a:lnTo>
                    <a:pt x="366" y="301"/>
                  </a:lnTo>
                  <a:lnTo>
                    <a:pt x="246" y="292"/>
                  </a:lnTo>
                  <a:lnTo>
                    <a:pt x="251" y="228"/>
                  </a:lnTo>
                  <a:close/>
                </a:path>
              </a:pathLst>
            </a:custGeom>
            <a:solidFill>
              <a:schemeClr val="tx2"/>
            </a:solidFill>
            <a:ln w="19050">
              <a:solidFill>
                <a:schemeClr val="tx1"/>
              </a:solidFill>
              <a:prstDash val="solid"/>
              <a:round/>
              <a:headEnd/>
              <a:tailEnd/>
            </a:ln>
          </p:spPr>
          <p:txBody>
            <a:bodyPr/>
            <a:lstStyle/>
            <a:p>
              <a:endParaRPr lang="en-US" b="1">
                <a:latin typeface="+mj-lt"/>
              </a:endParaRPr>
            </a:p>
          </p:txBody>
        </p:sp>
        <p:sp>
          <p:nvSpPr>
            <p:cNvPr id="54" name="Shape - Alabama"/>
            <p:cNvSpPr>
              <a:spLocks noChangeAspect="1"/>
            </p:cNvSpPr>
            <p:nvPr/>
          </p:nvSpPr>
          <p:spPr bwMode="auto">
            <a:xfrm>
              <a:off x="5732462" y="3383781"/>
              <a:ext cx="509587" cy="785812"/>
            </a:xfrm>
            <a:custGeom>
              <a:avLst/>
              <a:gdLst>
                <a:gd name="T0" fmla="*/ 0 w 323"/>
                <a:gd name="T1" fmla="*/ 2147483647 h 504"/>
                <a:gd name="T2" fmla="*/ 2147483647 w 323"/>
                <a:gd name="T3" fmla="*/ 0 h 504"/>
                <a:gd name="T4" fmla="*/ 2147483647 w 323"/>
                <a:gd name="T5" fmla="*/ 2147483647 h 504"/>
                <a:gd name="T6" fmla="*/ 2147483647 w 323"/>
                <a:gd name="T7" fmla="*/ 2147483647 h 504"/>
                <a:gd name="T8" fmla="*/ 2147483647 w 323"/>
                <a:gd name="T9" fmla="*/ 2147483647 h 504"/>
                <a:gd name="T10" fmla="*/ 2147483647 w 323"/>
                <a:gd name="T11" fmla="*/ 2147483647 h 504"/>
                <a:gd name="T12" fmla="*/ 2147483647 w 323"/>
                <a:gd name="T13" fmla="*/ 2147483647 h 504"/>
                <a:gd name="T14" fmla="*/ 2147483647 w 323"/>
                <a:gd name="T15" fmla="*/ 2147483647 h 504"/>
                <a:gd name="T16" fmla="*/ 2147483647 w 323"/>
                <a:gd name="T17" fmla="*/ 2147483647 h 504"/>
                <a:gd name="T18" fmla="*/ 2147483647 w 323"/>
                <a:gd name="T19" fmla="*/ 2147483647 h 504"/>
                <a:gd name="T20" fmla="*/ 2147483647 w 323"/>
                <a:gd name="T21" fmla="*/ 2147483647 h 504"/>
                <a:gd name="T22" fmla="*/ 2147483647 w 323"/>
                <a:gd name="T23" fmla="*/ 2147483647 h 504"/>
                <a:gd name="T24" fmla="*/ 2147483647 w 323"/>
                <a:gd name="T25" fmla="*/ 2147483647 h 504"/>
                <a:gd name="T26" fmla="*/ 2147483647 w 323"/>
                <a:gd name="T27" fmla="*/ 2147483647 h 504"/>
                <a:gd name="T28" fmla="*/ 0 w 323"/>
                <a:gd name="T29" fmla="*/ 2147483647 h 5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3"/>
                <a:gd name="T46" fmla="*/ 0 h 504"/>
                <a:gd name="T47" fmla="*/ 323 w 323"/>
                <a:gd name="T48" fmla="*/ 504 h 5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3" h="504">
                  <a:moveTo>
                    <a:pt x="0" y="25"/>
                  </a:moveTo>
                  <a:lnTo>
                    <a:pt x="210" y="0"/>
                  </a:lnTo>
                  <a:lnTo>
                    <a:pt x="277" y="232"/>
                  </a:lnTo>
                  <a:lnTo>
                    <a:pt x="323" y="270"/>
                  </a:lnTo>
                  <a:lnTo>
                    <a:pt x="286" y="338"/>
                  </a:lnTo>
                  <a:lnTo>
                    <a:pt x="322" y="404"/>
                  </a:lnTo>
                  <a:lnTo>
                    <a:pt x="107" y="428"/>
                  </a:lnTo>
                  <a:lnTo>
                    <a:pt x="116" y="484"/>
                  </a:lnTo>
                  <a:lnTo>
                    <a:pt x="85" y="504"/>
                  </a:lnTo>
                  <a:lnTo>
                    <a:pt x="59" y="432"/>
                  </a:lnTo>
                  <a:lnTo>
                    <a:pt x="44" y="490"/>
                  </a:lnTo>
                  <a:lnTo>
                    <a:pt x="18" y="484"/>
                  </a:lnTo>
                  <a:lnTo>
                    <a:pt x="9" y="426"/>
                  </a:lnTo>
                  <a:lnTo>
                    <a:pt x="1" y="375"/>
                  </a:lnTo>
                  <a:lnTo>
                    <a:pt x="0" y="25"/>
                  </a:lnTo>
                  <a:close/>
                </a:path>
              </a:pathLst>
            </a:custGeom>
            <a:solidFill>
              <a:schemeClr val="tx2"/>
            </a:solidFill>
            <a:ln w="19050">
              <a:solidFill>
                <a:schemeClr val="tx1"/>
              </a:solidFill>
              <a:prstDash val="solid"/>
              <a:round/>
              <a:headEnd/>
              <a:tailEnd/>
            </a:ln>
          </p:spPr>
          <p:txBody>
            <a:bodyPr/>
            <a:lstStyle/>
            <a:p>
              <a:endParaRPr lang="en-US" sz="1200" b="1">
                <a:latin typeface="+mj-lt"/>
              </a:endParaRPr>
            </a:p>
          </p:txBody>
        </p:sp>
        <p:sp>
          <p:nvSpPr>
            <p:cNvPr id="55" name="Shape - District of Columbia (star)"/>
            <p:cNvSpPr>
              <a:spLocks noChangeArrowheads="1"/>
            </p:cNvSpPr>
            <p:nvPr/>
          </p:nvSpPr>
          <p:spPr bwMode="auto">
            <a:xfrm>
              <a:off x="6859586" y="2478905"/>
              <a:ext cx="207963" cy="201612"/>
            </a:xfrm>
            <a:prstGeom prst="star5">
              <a:avLst/>
            </a:prstGeom>
            <a:solidFill>
              <a:schemeClr val="accent2"/>
            </a:solidFill>
            <a:ln w="19050">
              <a:solidFill>
                <a:schemeClr val="tx1"/>
              </a:solidFill>
              <a:miter lim="800000"/>
              <a:headEnd/>
              <a:tailEnd/>
            </a:ln>
            <a:effectLst/>
          </p:spPr>
          <p:txBody>
            <a:bodyPr wrap="none" anchor="ctr"/>
            <a:lstStyle/>
            <a:p>
              <a:pPr>
                <a:defRPr/>
              </a:pPr>
              <a:endParaRPr lang="en-US" sz="1200" b="1">
                <a:latin typeface="+mj-lt"/>
                <a:cs typeface="+mn-cs"/>
              </a:endParaRPr>
            </a:p>
          </p:txBody>
        </p:sp>
        <p:sp>
          <p:nvSpPr>
            <p:cNvPr id="56" name="Text - Wyoming"/>
            <p:cNvSpPr txBox="1">
              <a:spLocks noChangeArrowheads="1"/>
            </p:cNvSpPr>
            <p:nvPr/>
          </p:nvSpPr>
          <p:spPr bwMode="auto">
            <a:xfrm>
              <a:off x="2909886" y="2069331"/>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WY</a:t>
              </a:r>
              <a:endParaRPr lang="en-US" sz="1200" b="1" dirty="0">
                <a:latin typeface="+mj-lt"/>
                <a:cs typeface="Times New Roman" charset="0"/>
              </a:endParaRPr>
            </a:p>
          </p:txBody>
        </p:sp>
        <p:sp>
          <p:nvSpPr>
            <p:cNvPr id="57" name="Text - Wisconsin"/>
            <p:cNvSpPr txBox="1">
              <a:spLocks noChangeArrowheads="1"/>
            </p:cNvSpPr>
            <p:nvPr/>
          </p:nvSpPr>
          <p:spPr bwMode="auto">
            <a:xfrm>
              <a:off x="4951412" y="1783581"/>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WI</a:t>
              </a:r>
              <a:endParaRPr lang="en-US" sz="1200" b="1" dirty="0">
                <a:latin typeface="+mj-lt"/>
                <a:cs typeface="Times New Roman" charset="0"/>
              </a:endParaRPr>
            </a:p>
          </p:txBody>
        </p:sp>
        <p:sp>
          <p:nvSpPr>
            <p:cNvPr id="58" name="Text - West Virginia"/>
            <p:cNvSpPr txBox="1">
              <a:spLocks noChangeArrowheads="1"/>
            </p:cNvSpPr>
            <p:nvPr/>
          </p:nvSpPr>
          <p:spPr bwMode="auto">
            <a:xfrm>
              <a:off x="6186488" y="2664643"/>
              <a:ext cx="693737"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solidFill>
                    <a:sysClr val="windowText" lastClr="000000"/>
                  </a:solidFill>
                  <a:latin typeface="+mj-lt"/>
                  <a:cs typeface="Times New Roman" charset="0"/>
                </a:rPr>
                <a:t>WV</a:t>
              </a:r>
              <a:endParaRPr lang="en-US" sz="1200" b="1" dirty="0">
                <a:solidFill>
                  <a:sysClr val="windowText" lastClr="000000"/>
                </a:solidFill>
                <a:latin typeface="+mj-lt"/>
                <a:cs typeface="Times New Roman" charset="0"/>
              </a:endParaRPr>
            </a:p>
          </p:txBody>
        </p:sp>
        <p:sp>
          <p:nvSpPr>
            <p:cNvPr id="59" name="Text - Washington"/>
            <p:cNvSpPr txBox="1">
              <a:spLocks noChangeArrowheads="1"/>
            </p:cNvSpPr>
            <p:nvPr/>
          </p:nvSpPr>
          <p:spPr bwMode="auto">
            <a:xfrm>
              <a:off x="1609724" y="1166043"/>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solidFill>
                    <a:schemeClr val="bg1"/>
                  </a:solidFill>
                  <a:latin typeface="+mj-lt"/>
                  <a:cs typeface="Times New Roman" charset="0"/>
                </a:rPr>
                <a:t>WA</a:t>
              </a:r>
              <a:endParaRPr lang="en-US" sz="1200" b="1" dirty="0">
                <a:solidFill>
                  <a:schemeClr val="bg1"/>
                </a:solidFill>
                <a:latin typeface="+mj-lt"/>
                <a:cs typeface="Times New Roman" charset="0"/>
              </a:endParaRPr>
            </a:p>
          </p:txBody>
        </p:sp>
        <p:sp>
          <p:nvSpPr>
            <p:cNvPr id="60" name="Text - Virginia"/>
            <p:cNvSpPr txBox="1">
              <a:spLocks noChangeArrowheads="1"/>
            </p:cNvSpPr>
            <p:nvPr/>
          </p:nvSpPr>
          <p:spPr bwMode="auto">
            <a:xfrm>
              <a:off x="6589712" y="270750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latin typeface="+mj-lt"/>
                  <a:cs typeface="Times New Roman" charset="0"/>
                </a:rPr>
                <a:t>VA</a:t>
              </a:r>
              <a:endParaRPr lang="en-US" sz="1200" b="1" baseline="30000" dirty="0">
                <a:latin typeface="+mj-lt"/>
                <a:cs typeface="Times New Roman" charset="0"/>
              </a:endParaRPr>
            </a:p>
          </p:txBody>
        </p:sp>
        <p:sp>
          <p:nvSpPr>
            <p:cNvPr id="61" name="Text - Vermont"/>
            <p:cNvSpPr txBox="1">
              <a:spLocks noChangeArrowheads="1"/>
            </p:cNvSpPr>
            <p:nvPr/>
          </p:nvSpPr>
          <p:spPr bwMode="auto">
            <a:xfrm>
              <a:off x="6540500" y="1148581"/>
              <a:ext cx="93662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latin typeface="+mj-lt"/>
                  <a:cs typeface="Times New Roman" charset="0"/>
                </a:rPr>
                <a:t>VT</a:t>
              </a:r>
              <a:endParaRPr lang="en-US" sz="1200" b="1" dirty="0">
                <a:latin typeface="+mj-lt"/>
                <a:cs typeface="Times New Roman" charset="0"/>
              </a:endParaRPr>
            </a:p>
          </p:txBody>
        </p:sp>
        <p:sp>
          <p:nvSpPr>
            <p:cNvPr id="62" name="Text - Utah"/>
            <p:cNvSpPr txBox="1">
              <a:spLocks noChangeArrowheads="1"/>
            </p:cNvSpPr>
            <p:nvPr/>
          </p:nvSpPr>
          <p:spPr bwMode="auto">
            <a:xfrm>
              <a:off x="2347912" y="265035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UT</a:t>
              </a:r>
              <a:endParaRPr lang="en-US" sz="1200" b="1" baseline="30000" dirty="0">
                <a:latin typeface="+mj-lt"/>
                <a:cs typeface="Times New Roman" charset="0"/>
              </a:endParaRPr>
            </a:p>
          </p:txBody>
        </p:sp>
        <p:sp>
          <p:nvSpPr>
            <p:cNvPr id="63" name="Text - Texas"/>
            <p:cNvSpPr txBox="1">
              <a:spLocks noChangeArrowheads="1"/>
            </p:cNvSpPr>
            <p:nvPr/>
          </p:nvSpPr>
          <p:spPr bwMode="auto">
            <a:xfrm>
              <a:off x="3952873" y="3934643"/>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TX</a:t>
              </a:r>
              <a:endParaRPr lang="en-US" sz="1200" b="1" dirty="0">
                <a:latin typeface="+mj-lt"/>
                <a:cs typeface="Times New Roman" charset="0"/>
              </a:endParaRPr>
            </a:p>
          </p:txBody>
        </p:sp>
        <p:sp>
          <p:nvSpPr>
            <p:cNvPr id="64" name="Text - Tennessee"/>
            <p:cNvSpPr txBox="1">
              <a:spLocks noChangeArrowheads="1"/>
            </p:cNvSpPr>
            <p:nvPr/>
          </p:nvSpPr>
          <p:spPr bwMode="auto">
            <a:xfrm>
              <a:off x="5572124" y="3161531"/>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TN</a:t>
              </a:r>
              <a:endParaRPr lang="en-US" sz="1200" b="1" dirty="0">
                <a:latin typeface="+mj-lt"/>
                <a:cs typeface="Times New Roman" charset="0"/>
              </a:endParaRPr>
            </a:p>
          </p:txBody>
        </p:sp>
        <p:sp>
          <p:nvSpPr>
            <p:cNvPr id="65" name="Text - South Dakota"/>
            <p:cNvSpPr txBox="1">
              <a:spLocks noChangeArrowheads="1"/>
            </p:cNvSpPr>
            <p:nvPr/>
          </p:nvSpPr>
          <p:spPr bwMode="auto">
            <a:xfrm>
              <a:off x="3775073" y="1883593"/>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SD</a:t>
              </a:r>
              <a:endParaRPr lang="en-US" sz="1200" b="1" baseline="30000" dirty="0">
                <a:latin typeface="+mj-lt"/>
                <a:cs typeface="Times New Roman" charset="0"/>
              </a:endParaRPr>
            </a:p>
          </p:txBody>
        </p:sp>
        <p:sp>
          <p:nvSpPr>
            <p:cNvPr id="66" name="Text - South Carolina"/>
            <p:cNvSpPr txBox="1">
              <a:spLocks noChangeArrowheads="1"/>
            </p:cNvSpPr>
            <p:nvPr/>
          </p:nvSpPr>
          <p:spPr bwMode="auto">
            <a:xfrm>
              <a:off x="6386512" y="330440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SC</a:t>
              </a:r>
              <a:endParaRPr lang="en-US" sz="1200" b="1" dirty="0">
                <a:latin typeface="+mj-lt"/>
                <a:cs typeface="Times New Roman" charset="0"/>
              </a:endParaRPr>
            </a:p>
          </p:txBody>
        </p:sp>
        <p:sp>
          <p:nvSpPr>
            <p:cNvPr id="67" name="Text - Rhode Island"/>
            <p:cNvSpPr txBox="1">
              <a:spLocks noChangeArrowheads="1"/>
            </p:cNvSpPr>
            <p:nvPr/>
          </p:nvSpPr>
          <p:spPr bwMode="auto">
            <a:xfrm>
              <a:off x="7799388" y="1940744"/>
              <a:ext cx="936625" cy="249287"/>
            </a:xfrm>
            <a:prstGeom prst="rect">
              <a:avLst/>
            </a:prstGeom>
            <a:noFill/>
            <a:ln w="9525">
              <a:noFill/>
              <a:miter lim="800000"/>
              <a:headEnd/>
              <a:tailEnd/>
            </a:ln>
          </p:spPr>
          <p:txBody>
            <a:bodyPr lIns="91429" tIns="45714" rIns="91429" bIns="45714">
              <a:spAutoFit/>
            </a:bodyPr>
            <a:lstStyle/>
            <a:p>
              <a:pPr eaLnBrk="0" hangingPunct="0">
                <a:lnSpc>
                  <a:spcPct val="85000"/>
                </a:lnSpc>
                <a:spcBef>
                  <a:spcPct val="50000"/>
                </a:spcBef>
              </a:pPr>
              <a:r>
                <a:rPr lang="en-US" sz="1200" b="1" dirty="0" smtClean="0">
                  <a:latin typeface="+mj-lt"/>
                  <a:cs typeface="Times New Roman" charset="0"/>
                </a:rPr>
                <a:t>RI</a:t>
              </a:r>
              <a:endParaRPr lang="en-US" sz="1200" b="1" dirty="0">
                <a:latin typeface="+mj-lt"/>
                <a:cs typeface="Times New Roman" charset="0"/>
              </a:endParaRPr>
            </a:p>
          </p:txBody>
        </p:sp>
        <p:sp>
          <p:nvSpPr>
            <p:cNvPr id="68" name="Text - Pennsylvania"/>
            <p:cNvSpPr txBox="1">
              <a:spLocks noChangeArrowheads="1"/>
            </p:cNvSpPr>
            <p:nvPr/>
          </p:nvSpPr>
          <p:spPr bwMode="auto">
            <a:xfrm>
              <a:off x="6442075" y="2145531"/>
              <a:ext cx="83502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PA</a:t>
              </a:r>
              <a:endParaRPr lang="en-US" sz="1200" b="1" baseline="30000" dirty="0">
                <a:latin typeface="+mj-lt"/>
                <a:cs typeface="Times New Roman" charset="0"/>
              </a:endParaRPr>
            </a:p>
          </p:txBody>
        </p:sp>
        <p:sp>
          <p:nvSpPr>
            <p:cNvPr id="69" name="Text - Oregon"/>
            <p:cNvSpPr txBox="1">
              <a:spLocks noChangeArrowheads="1"/>
            </p:cNvSpPr>
            <p:nvPr/>
          </p:nvSpPr>
          <p:spPr bwMode="auto">
            <a:xfrm>
              <a:off x="1168398" y="1610543"/>
              <a:ext cx="1219200"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chemeClr val="bg1"/>
                  </a:solidFill>
                  <a:latin typeface="+mj-lt"/>
                  <a:cs typeface="Times New Roman" charset="0"/>
                </a:rPr>
                <a:t/>
              </a:r>
              <a:br>
                <a:rPr lang="en-US" sz="1200" b="1" dirty="0">
                  <a:solidFill>
                    <a:schemeClr val="bg1"/>
                  </a:solidFill>
                  <a:latin typeface="+mj-lt"/>
                  <a:cs typeface="Times New Roman" charset="0"/>
                </a:rPr>
              </a:br>
              <a:r>
                <a:rPr lang="en-US" sz="1200" b="1" dirty="0">
                  <a:solidFill>
                    <a:schemeClr val="bg1"/>
                  </a:solidFill>
                  <a:latin typeface="+mj-lt"/>
                  <a:cs typeface="Times New Roman" charset="0"/>
                </a:rPr>
                <a:t> </a:t>
              </a:r>
              <a:r>
                <a:rPr lang="en-US" sz="1200" b="1" dirty="0" smtClean="0">
                  <a:solidFill>
                    <a:schemeClr val="bg1"/>
                  </a:solidFill>
                  <a:latin typeface="+mj-lt"/>
                  <a:cs typeface="Times New Roman" charset="0"/>
                </a:rPr>
                <a:t>OR</a:t>
              </a:r>
              <a:endParaRPr lang="en-US" sz="1200" b="1" dirty="0">
                <a:solidFill>
                  <a:schemeClr val="bg1"/>
                </a:solidFill>
                <a:latin typeface="+mj-lt"/>
                <a:cs typeface="Times New Roman" charset="0"/>
              </a:endParaRPr>
            </a:p>
          </p:txBody>
        </p:sp>
        <p:sp>
          <p:nvSpPr>
            <p:cNvPr id="70" name="Text - Oklahoma"/>
            <p:cNvSpPr txBox="1">
              <a:spLocks noChangeArrowheads="1"/>
            </p:cNvSpPr>
            <p:nvPr/>
          </p:nvSpPr>
          <p:spPr bwMode="auto">
            <a:xfrm>
              <a:off x="4133848" y="3315518"/>
              <a:ext cx="693739"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OK</a:t>
              </a:r>
              <a:endParaRPr lang="en-US" sz="1200" b="1" dirty="0">
                <a:latin typeface="+mj-lt"/>
                <a:cs typeface="Times New Roman" charset="0"/>
              </a:endParaRPr>
            </a:p>
          </p:txBody>
        </p:sp>
        <p:sp>
          <p:nvSpPr>
            <p:cNvPr id="71" name="Text - Ohio"/>
            <p:cNvSpPr txBox="1">
              <a:spLocks noChangeArrowheads="1"/>
            </p:cNvSpPr>
            <p:nvPr/>
          </p:nvSpPr>
          <p:spPr bwMode="auto">
            <a:xfrm>
              <a:off x="5870573" y="2361431"/>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OH</a:t>
              </a:r>
              <a:endParaRPr lang="en-US" sz="1200" b="1" baseline="30000" dirty="0">
                <a:latin typeface="+mj-lt"/>
                <a:cs typeface="Times New Roman" charset="0"/>
              </a:endParaRPr>
            </a:p>
          </p:txBody>
        </p:sp>
        <p:sp>
          <p:nvSpPr>
            <p:cNvPr id="72" name="Text - North Dakota"/>
            <p:cNvSpPr txBox="1">
              <a:spLocks noChangeArrowheads="1"/>
            </p:cNvSpPr>
            <p:nvPr/>
          </p:nvSpPr>
          <p:spPr bwMode="auto">
            <a:xfrm>
              <a:off x="3752849" y="138670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ysClr val="windowText" lastClr="000000"/>
                  </a:solidFill>
                  <a:latin typeface="+mj-lt"/>
                  <a:cs typeface="Times New Roman" charset="0"/>
                </a:rPr>
                <a:t> </a:t>
              </a:r>
              <a:r>
                <a:rPr lang="en-US" sz="1200" b="1" dirty="0" smtClean="0">
                  <a:solidFill>
                    <a:sysClr val="windowText" lastClr="000000"/>
                  </a:solidFill>
                  <a:latin typeface="+mj-lt"/>
                  <a:cs typeface="Times New Roman" charset="0"/>
                </a:rPr>
                <a:t>ND</a:t>
              </a:r>
              <a:endParaRPr lang="en-US" sz="1200" b="1" dirty="0">
                <a:solidFill>
                  <a:sysClr val="windowText" lastClr="000000"/>
                </a:solidFill>
                <a:latin typeface="+mj-lt"/>
                <a:cs typeface="Times New Roman" charset="0"/>
              </a:endParaRPr>
            </a:p>
          </p:txBody>
        </p:sp>
        <p:sp>
          <p:nvSpPr>
            <p:cNvPr id="73" name="Text - North Carolina"/>
            <p:cNvSpPr txBox="1">
              <a:spLocks noChangeArrowheads="1"/>
            </p:cNvSpPr>
            <p:nvPr/>
          </p:nvSpPr>
          <p:spPr bwMode="auto">
            <a:xfrm>
              <a:off x="6550023" y="3010718"/>
              <a:ext cx="693739"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latin typeface="+mj-lt"/>
                  <a:cs typeface="Times New Roman" charset="0"/>
                </a:rPr>
                <a:t>NC</a:t>
              </a:r>
              <a:endParaRPr lang="en-US" sz="1200" b="1" dirty="0">
                <a:latin typeface="+mj-lt"/>
                <a:cs typeface="Times New Roman" charset="0"/>
              </a:endParaRPr>
            </a:p>
          </p:txBody>
        </p:sp>
        <p:sp>
          <p:nvSpPr>
            <p:cNvPr id="74" name="Text - New York"/>
            <p:cNvSpPr txBox="1">
              <a:spLocks noChangeArrowheads="1"/>
            </p:cNvSpPr>
            <p:nvPr/>
          </p:nvSpPr>
          <p:spPr bwMode="auto">
            <a:xfrm>
              <a:off x="6686549" y="1759768"/>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chemeClr val="bg1"/>
                  </a:solidFill>
                  <a:latin typeface="+mj-lt"/>
                  <a:cs typeface="Times New Roman" charset="0"/>
                </a:rPr>
                <a:t> </a:t>
              </a:r>
              <a:r>
                <a:rPr lang="en-US" sz="1200" b="1" dirty="0" smtClean="0">
                  <a:solidFill>
                    <a:schemeClr val="bg1"/>
                  </a:solidFill>
                  <a:latin typeface="+mj-lt"/>
                  <a:cs typeface="Times New Roman" charset="0"/>
                </a:rPr>
                <a:t>NY</a:t>
              </a:r>
              <a:endParaRPr lang="en-US" sz="1200" b="1" dirty="0">
                <a:solidFill>
                  <a:schemeClr val="bg1"/>
                </a:solidFill>
                <a:latin typeface="+mj-lt"/>
                <a:cs typeface="Times New Roman" charset="0"/>
              </a:endParaRPr>
            </a:p>
          </p:txBody>
        </p:sp>
        <p:sp>
          <p:nvSpPr>
            <p:cNvPr id="75" name="Text - New Mexico"/>
            <p:cNvSpPr txBox="1">
              <a:spLocks noChangeArrowheads="1"/>
            </p:cNvSpPr>
            <p:nvPr/>
          </p:nvSpPr>
          <p:spPr bwMode="auto">
            <a:xfrm>
              <a:off x="2982912" y="342505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chemeClr val="bg1"/>
                  </a:solidFill>
                  <a:latin typeface="+mj-lt"/>
                  <a:cs typeface="Times New Roman" charset="0"/>
                </a:rPr>
                <a:t> </a:t>
              </a:r>
              <a:r>
                <a:rPr lang="en-US" sz="1200" b="1" dirty="0" smtClean="0">
                  <a:solidFill>
                    <a:schemeClr val="bg1"/>
                  </a:solidFill>
                  <a:latin typeface="+mj-lt"/>
                  <a:cs typeface="Times New Roman" charset="0"/>
                </a:rPr>
                <a:t>NM</a:t>
              </a:r>
              <a:endParaRPr lang="en-US" sz="1200" b="1" baseline="30000" dirty="0">
                <a:solidFill>
                  <a:schemeClr val="bg1"/>
                </a:solidFill>
                <a:latin typeface="+mj-lt"/>
                <a:cs typeface="Times New Roman" charset="0"/>
              </a:endParaRPr>
            </a:p>
          </p:txBody>
        </p:sp>
        <p:sp>
          <p:nvSpPr>
            <p:cNvPr id="76" name="Text - New Jersey"/>
            <p:cNvSpPr txBox="1">
              <a:spLocks noChangeArrowheads="1"/>
            </p:cNvSpPr>
            <p:nvPr/>
          </p:nvSpPr>
          <p:spPr bwMode="auto">
            <a:xfrm>
              <a:off x="7365999" y="2206073"/>
              <a:ext cx="77787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latin typeface="+mj-lt"/>
                  <a:cs typeface="Times New Roman" charset="0"/>
                </a:rPr>
                <a:t>NJ</a:t>
              </a:r>
              <a:endParaRPr lang="en-US" sz="1200" b="1" dirty="0">
                <a:latin typeface="+mj-lt"/>
                <a:cs typeface="Times New Roman" charset="0"/>
              </a:endParaRPr>
            </a:p>
          </p:txBody>
        </p:sp>
        <p:sp>
          <p:nvSpPr>
            <p:cNvPr id="77" name="Text - New Hampshire"/>
            <p:cNvSpPr txBox="1">
              <a:spLocks noChangeArrowheads="1"/>
            </p:cNvSpPr>
            <p:nvPr/>
          </p:nvSpPr>
          <p:spPr bwMode="auto">
            <a:xfrm>
              <a:off x="7494588" y="1300981"/>
              <a:ext cx="936625"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r>
              <a:br>
                <a:rPr lang="en-US" sz="1200" b="1" dirty="0">
                  <a:latin typeface="+mj-lt"/>
                  <a:cs typeface="Times New Roman" charset="0"/>
                </a:rPr>
              </a:br>
              <a:r>
                <a:rPr lang="en-US" sz="1200" b="1" dirty="0" smtClean="0">
                  <a:latin typeface="+mj-lt"/>
                  <a:cs typeface="Times New Roman" charset="0"/>
                </a:rPr>
                <a:t>NH</a:t>
              </a:r>
              <a:endParaRPr lang="en-US" sz="1200" b="1" baseline="30000" dirty="0">
                <a:latin typeface="+mj-lt"/>
                <a:cs typeface="Times New Roman" charset="0"/>
              </a:endParaRPr>
            </a:p>
          </p:txBody>
        </p:sp>
        <p:sp>
          <p:nvSpPr>
            <p:cNvPr id="78" name="Text - Nevada"/>
            <p:cNvSpPr txBox="1">
              <a:spLocks noChangeArrowheads="1"/>
            </p:cNvSpPr>
            <p:nvPr/>
          </p:nvSpPr>
          <p:spPr bwMode="auto">
            <a:xfrm>
              <a:off x="1476374" y="2519751"/>
              <a:ext cx="1219200"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solidFill>
                    <a:schemeClr val="bg1"/>
                  </a:solidFill>
                  <a:latin typeface="+mj-lt"/>
                  <a:cs typeface="Times New Roman" charset="0"/>
                </a:rPr>
                <a:t>NV</a:t>
              </a:r>
              <a:endParaRPr lang="en-US" sz="1200" b="1" dirty="0">
                <a:solidFill>
                  <a:schemeClr val="bg1"/>
                </a:solidFill>
                <a:latin typeface="+mj-lt"/>
                <a:cs typeface="Times New Roman" charset="0"/>
              </a:endParaRPr>
            </a:p>
          </p:txBody>
        </p:sp>
        <p:sp>
          <p:nvSpPr>
            <p:cNvPr id="79" name="Text - Nebraska"/>
            <p:cNvSpPr txBox="1">
              <a:spLocks noChangeArrowheads="1"/>
            </p:cNvSpPr>
            <p:nvPr/>
          </p:nvSpPr>
          <p:spPr bwMode="auto">
            <a:xfrm>
              <a:off x="3827461" y="234555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NE</a:t>
              </a:r>
              <a:endParaRPr lang="en-US" sz="1200" b="1" baseline="30000" dirty="0">
                <a:latin typeface="+mj-lt"/>
                <a:cs typeface="Times New Roman" charset="0"/>
              </a:endParaRPr>
            </a:p>
          </p:txBody>
        </p:sp>
        <p:sp>
          <p:nvSpPr>
            <p:cNvPr id="80" name="Text - Montana"/>
            <p:cNvSpPr txBox="1">
              <a:spLocks noChangeArrowheads="1"/>
            </p:cNvSpPr>
            <p:nvPr/>
          </p:nvSpPr>
          <p:spPr bwMode="auto">
            <a:xfrm>
              <a:off x="2763837" y="1358131"/>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latin typeface="+mj-lt"/>
                  <a:cs typeface="Times New Roman" charset="0"/>
                </a:rPr>
                <a:t>MT</a:t>
              </a:r>
              <a:endParaRPr lang="en-US" sz="1200" b="1" baseline="30000" dirty="0">
                <a:latin typeface="+mj-lt"/>
                <a:cs typeface="Times New Roman" charset="0"/>
              </a:endParaRPr>
            </a:p>
          </p:txBody>
        </p:sp>
        <p:sp>
          <p:nvSpPr>
            <p:cNvPr id="81" name="Text - Missouri"/>
            <p:cNvSpPr txBox="1">
              <a:spLocks noChangeArrowheads="1"/>
            </p:cNvSpPr>
            <p:nvPr/>
          </p:nvSpPr>
          <p:spPr bwMode="auto">
            <a:xfrm>
              <a:off x="4781548" y="2858318"/>
              <a:ext cx="693739"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latin typeface="+mj-lt"/>
                  <a:cs typeface="Times New Roman" charset="0"/>
                </a:rPr>
                <a:t>MO</a:t>
              </a:r>
              <a:endParaRPr lang="en-US" sz="1200" b="1" dirty="0">
                <a:latin typeface="+mj-lt"/>
                <a:cs typeface="Times New Roman" charset="0"/>
              </a:endParaRPr>
            </a:p>
          </p:txBody>
        </p:sp>
        <p:sp>
          <p:nvSpPr>
            <p:cNvPr id="82" name="Text - Mississippi"/>
            <p:cNvSpPr txBox="1">
              <a:spLocks noChangeArrowheads="1"/>
            </p:cNvSpPr>
            <p:nvPr/>
          </p:nvSpPr>
          <p:spPr bwMode="auto">
            <a:xfrm>
              <a:off x="5156198" y="363460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MS</a:t>
              </a:r>
              <a:endParaRPr lang="en-US" sz="1200" b="1" baseline="30000" dirty="0">
                <a:latin typeface="+mj-lt"/>
                <a:cs typeface="Times New Roman" charset="0"/>
              </a:endParaRPr>
            </a:p>
          </p:txBody>
        </p:sp>
        <p:sp>
          <p:nvSpPr>
            <p:cNvPr id="83" name="Text - Minnesota"/>
            <p:cNvSpPr txBox="1">
              <a:spLocks noChangeArrowheads="1"/>
            </p:cNvSpPr>
            <p:nvPr/>
          </p:nvSpPr>
          <p:spPr bwMode="auto">
            <a:xfrm>
              <a:off x="4173536" y="1434331"/>
              <a:ext cx="1219200"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chemeClr val="bg1"/>
                  </a:solidFill>
                  <a:latin typeface="+mj-lt"/>
                  <a:cs typeface="Times New Roman" charset="0"/>
                </a:rPr>
                <a:t/>
              </a:r>
              <a:br>
                <a:rPr lang="en-US" sz="1200" b="1" dirty="0">
                  <a:solidFill>
                    <a:schemeClr val="bg1"/>
                  </a:solidFill>
                  <a:latin typeface="+mj-lt"/>
                  <a:cs typeface="Times New Roman" charset="0"/>
                </a:rPr>
              </a:br>
              <a:r>
                <a:rPr lang="en-US" sz="1200" b="1" dirty="0">
                  <a:solidFill>
                    <a:schemeClr val="bg1"/>
                  </a:solidFill>
                  <a:latin typeface="+mj-lt"/>
                  <a:cs typeface="Times New Roman" charset="0"/>
                </a:rPr>
                <a:t> </a:t>
              </a:r>
              <a:r>
                <a:rPr lang="en-US" sz="1200" b="1" dirty="0" smtClean="0">
                  <a:solidFill>
                    <a:schemeClr val="bg1"/>
                  </a:solidFill>
                  <a:latin typeface="+mj-lt"/>
                  <a:cs typeface="Times New Roman" charset="0"/>
                </a:rPr>
                <a:t>MN</a:t>
              </a:r>
              <a:endParaRPr lang="en-US" sz="1200" b="1" dirty="0">
                <a:solidFill>
                  <a:schemeClr val="bg1"/>
                </a:solidFill>
                <a:latin typeface="+mj-lt"/>
                <a:cs typeface="Times New Roman" charset="0"/>
              </a:endParaRPr>
            </a:p>
          </p:txBody>
        </p:sp>
        <p:sp>
          <p:nvSpPr>
            <p:cNvPr id="84" name="Text - Michigan"/>
            <p:cNvSpPr txBox="1">
              <a:spLocks noChangeArrowheads="1"/>
            </p:cNvSpPr>
            <p:nvPr/>
          </p:nvSpPr>
          <p:spPr bwMode="auto">
            <a:xfrm>
              <a:off x="5614988" y="1934393"/>
              <a:ext cx="693737"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ysClr val="windowText" lastClr="000000"/>
                  </a:solidFill>
                  <a:latin typeface="+mj-lt"/>
                  <a:cs typeface="Times New Roman" charset="0"/>
                </a:rPr>
                <a:t> </a:t>
              </a:r>
              <a:r>
                <a:rPr lang="en-US" sz="1200" b="1" dirty="0" smtClean="0">
                  <a:solidFill>
                    <a:sysClr val="windowText" lastClr="000000"/>
                  </a:solidFill>
                  <a:latin typeface="+mj-lt"/>
                  <a:cs typeface="Times New Roman" charset="0"/>
                </a:rPr>
                <a:t>MI</a:t>
              </a:r>
              <a:endParaRPr lang="en-US" sz="1200" b="1" dirty="0">
                <a:solidFill>
                  <a:sysClr val="windowText" lastClr="000000"/>
                </a:solidFill>
                <a:latin typeface="+mj-lt"/>
                <a:cs typeface="Times New Roman" charset="0"/>
              </a:endParaRPr>
            </a:p>
          </p:txBody>
        </p:sp>
        <p:sp>
          <p:nvSpPr>
            <p:cNvPr id="85" name="Text - Massachusetts"/>
            <p:cNvSpPr txBox="1">
              <a:spLocks noChangeArrowheads="1"/>
            </p:cNvSpPr>
            <p:nvPr/>
          </p:nvSpPr>
          <p:spPr bwMode="auto">
            <a:xfrm>
              <a:off x="7669212" y="1712144"/>
              <a:ext cx="93662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latin typeface="+mj-lt"/>
                  <a:cs typeface="Times New Roman" charset="0"/>
                </a:rPr>
                <a:t>MA</a:t>
              </a:r>
              <a:endParaRPr lang="en-US" sz="1200" b="1" dirty="0">
                <a:latin typeface="+mj-lt"/>
                <a:cs typeface="Times New Roman" charset="0"/>
              </a:endParaRPr>
            </a:p>
          </p:txBody>
        </p:sp>
        <p:sp>
          <p:nvSpPr>
            <p:cNvPr id="86" name="Text - Maryland"/>
            <p:cNvSpPr txBox="1">
              <a:spLocks noChangeArrowheads="1"/>
            </p:cNvSpPr>
            <p:nvPr/>
          </p:nvSpPr>
          <p:spPr bwMode="auto">
            <a:xfrm>
              <a:off x="7372349" y="2520181"/>
              <a:ext cx="671513"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latin typeface="+mj-lt"/>
                  <a:cs typeface="Times New Roman" charset="0"/>
                </a:rPr>
                <a:t>MD</a:t>
              </a:r>
              <a:endParaRPr lang="en-US" sz="1200" b="1" dirty="0">
                <a:latin typeface="+mj-lt"/>
                <a:cs typeface="Times New Roman" charset="0"/>
              </a:endParaRPr>
            </a:p>
          </p:txBody>
        </p:sp>
        <p:sp>
          <p:nvSpPr>
            <p:cNvPr id="87" name="Text - Maine"/>
            <p:cNvSpPr txBox="1">
              <a:spLocks noChangeArrowheads="1"/>
            </p:cNvSpPr>
            <p:nvPr/>
          </p:nvSpPr>
          <p:spPr bwMode="auto">
            <a:xfrm>
              <a:off x="7150101" y="1024756"/>
              <a:ext cx="936625"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r>
              <a:br>
                <a:rPr lang="en-US" sz="1200" b="1" dirty="0">
                  <a:latin typeface="+mj-lt"/>
                  <a:cs typeface="Times New Roman" charset="0"/>
                </a:rPr>
              </a:br>
              <a:r>
                <a:rPr lang="en-US" sz="1200" b="1" dirty="0" smtClean="0">
                  <a:latin typeface="+mj-lt"/>
                  <a:cs typeface="Times New Roman" charset="0"/>
                </a:rPr>
                <a:t>ME</a:t>
              </a:r>
              <a:endParaRPr lang="en-US" sz="1200" b="1" baseline="30000" dirty="0">
                <a:latin typeface="+mj-lt"/>
                <a:cs typeface="Times New Roman" charset="0"/>
              </a:endParaRPr>
            </a:p>
          </p:txBody>
        </p:sp>
        <p:sp>
          <p:nvSpPr>
            <p:cNvPr id="88" name="Text - Louisiana"/>
            <p:cNvSpPr txBox="1">
              <a:spLocks noChangeArrowheads="1"/>
            </p:cNvSpPr>
            <p:nvPr/>
          </p:nvSpPr>
          <p:spPr bwMode="auto">
            <a:xfrm>
              <a:off x="4843461" y="3901257"/>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LA</a:t>
              </a:r>
              <a:endParaRPr lang="en-US" sz="1200" b="1" dirty="0">
                <a:latin typeface="+mj-lt"/>
                <a:cs typeface="Times New Roman" charset="0"/>
              </a:endParaRPr>
            </a:p>
          </p:txBody>
        </p:sp>
        <p:sp>
          <p:nvSpPr>
            <p:cNvPr id="89" name="Text - Kentucky"/>
            <p:cNvSpPr txBox="1">
              <a:spLocks noChangeArrowheads="1"/>
            </p:cNvSpPr>
            <p:nvPr/>
          </p:nvSpPr>
          <p:spPr bwMode="auto">
            <a:xfrm>
              <a:off x="5749923" y="2871018"/>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chemeClr val="bg1"/>
                  </a:solidFill>
                  <a:latin typeface="+mj-lt"/>
                  <a:cs typeface="Times New Roman" charset="0"/>
                </a:rPr>
                <a:t> </a:t>
              </a:r>
              <a:r>
                <a:rPr lang="en-US" sz="1200" b="1" dirty="0" smtClean="0">
                  <a:solidFill>
                    <a:schemeClr val="bg1"/>
                  </a:solidFill>
                  <a:latin typeface="+mj-lt"/>
                  <a:cs typeface="Times New Roman" charset="0"/>
                </a:rPr>
                <a:t>KY</a:t>
              </a:r>
              <a:endParaRPr lang="en-US" sz="1200" b="1" dirty="0">
                <a:solidFill>
                  <a:schemeClr val="bg1"/>
                </a:solidFill>
                <a:latin typeface="+mj-lt"/>
                <a:cs typeface="Times New Roman" charset="0"/>
              </a:endParaRPr>
            </a:p>
          </p:txBody>
        </p:sp>
        <p:sp>
          <p:nvSpPr>
            <p:cNvPr id="90" name="Text - Kansas"/>
            <p:cNvSpPr txBox="1">
              <a:spLocks noChangeArrowheads="1"/>
            </p:cNvSpPr>
            <p:nvPr/>
          </p:nvSpPr>
          <p:spPr bwMode="auto">
            <a:xfrm>
              <a:off x="3995737" y="2837681"/>
              <a:ext cx="693737"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KS</a:t>
              </a:r>
              <a:endParaRPr lang="en-US" sz="1200" b="1" baseline="30000" dirty="0">
                <a:latin typeface="+mj-lt"/>
                <a:cs typeface="Times New Roman" charset="0"/>
              </a:endParaRPr>
            </a:p>
          </p:txBody>
        </p:sp>
        <p:sp>
          <p:nvSpPr>
            <p:cNvPr id="91" name="Text - Iowa"/>
            <p:cNvSpPr txBox="1">
              <a:spLocks noChangeArrowheads="1"/>
            </p:cNvSpPr>
            <p:nvPr/>
          </p:nvSpPr>
          <p:spPr bwMode="auto">
            <a:xfrm>
              <a:off x="4567237" y="2245543"/>
              <a:ext cx="693737"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ysClr val="windowText" lastClr="000000"/>
                  </a:solidFill>
                  <a:latin typeface="+mj-lt"/>
                  <a:cs typeface="Times New Roman" charset="0"/>
                </a:rPr>
                <a:t> </a:t>
              </a:r>
              <a:r>
                <a:rPr lang="en-US" sz="1200" b="1" dirty="0" smtClean="0">
                  <a:solidFill>
                    <a:sysClr val="windowText" lastClr="000000"/>
                  </a:solidFill>
                  <a:latin typeface="+mj-lt"/>
                  <a:cs typeface="Times New Roman" charset="0"/>
                </a:rPr>
                <a:t>IA</a:t>
              </a:r>
              <a:endParaRPr lang="en-US" sz="1200" b="1" dirty="0">
                <a:solidFill>
                  <a:sysClr val="windowText" lastClr="000000"/>
                </a:solidFill>
                <a:latin typeface="+mj-lt"/>
                <a:cs typeface="Times New Roman" charset="0"/>
              </a:endParaRPr>
            </a:p>
          </p:txBody>
        </p:sp>
        <p:sp>
          <p:nvSpPr>
            <p:cNvPr id="92" name="Text - Indiana"/>
            <p:cNvSpPr txBox="1">
              <a:spLocks noChangeArrowheads="1"/>
            </p:cNvSpPr>
            <p:nvPr/>
          </p:nvSpPr>
          <p:spPr bwMode="auto">
            <a:xfrm>
              <a:off x="5491161" y="2488431"/>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IN</a:t>
              </a:r>
              <a:endParaRPr lang="en-US" sz="1200" b="1" dirty="0">
                <a:latin typeface="+mj-lt"/>
                <a:cs typeface="Times New Roman" charset="0"/>
              </a:endParaRPr>
            </a:p>
          </p:txBody>
        </p:sp>
        <p:sp>
          <p:nvSpPr>
            <p:cNvPr id="93" name="Text - Illinois"/>
            <p:cNvSpPr txBox="1">
              <a:spLocks noChangeArrowheads="1"/>
            </p:cNvSpPr>
            <p:nvPr/>
          </p:nvSpPr>
          <p:spPr bwMode="auto">
            <a:xfrm>
              <a:off x="5091112" y="2501131"/>
              <a:ext cx="693737"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ysClr val="windowText" lastClr="000000"/>
                  </a:solidFill>
                  <a:latin typeface="+mj-lt"/>
                  <a:cs typeface="Times New Roman" charset="0"/>
                </a:rPr>
                <a:t> </a:t>
              </a:r>
              <a:r>
                <a:rPr lang="en-US" sz="1200" b="1" dirty="0" smtClean="0">
                  <a:solidFill>
                    <a:sysClr val="windowText" lastClr="000000"/>
                  </a:solidFill>
                  <a:latin typeface="+mj-lt"/>
                  <a:cs typeface="Times New Roman" charset="0"/>
                </a:rPr>
                <a:t>IL</a:t>
              </a:r>
              <a:endParaRPr lang="en-US" sz="1200" b="1" dirty="0">
                <a:solidFill>
                  <a:sysClr val="windowText" lastClr="000000"/>
                </a:solidFill>
                <a:latin typeface="+mj-lt"/>
                <a:cs typeface="Times New Roman" charset="0"/>
              </a:endParaRPr>
            </a:p>
          </p:txBody>
        </p:sp>
        <p:sp>
          <p:nvSpPr>
            <p:cNvPr id="94" name="Text - Idaho"/>
            <p:cNvSpPr txBox="1">
              <a:spLocks noChangeArrowheads="1"/>
            </p:cNvSpPr>
            <p:nvPr/>
          </p:nvSpPr>
          <p:spPr bwMode="auto">
            <a:xfrm>
              <a:off x="2168523" y="1905818"/>
              <a:ext cx="693739"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latin typeface="+mj-lt"/>
                  <a:cs typeface="Times New Roman" charset="0"/>
                </a:rPr>
                <a:t>ID</a:t>
              </a:r>
              <a:endParaRPr lang="en-US" sz="1200" b="1" baseline="30000" dirty="0">
                <a:latin typeface="+mj-lt"/>
                <a:cs typeface="Times New Roman" charset="0"/>
              </a:endParaRPr>
            </a:p>
          </p:txBody>
        </p:sp>
        <p:sp>
          <p:nvSpPr>
            <p:cNvPr id="95" name="Text - Hawaii"/>
            <p:cNvSpPr txBox="1">
              <a:spLocks noChangeArrowheads="1"/>
            </p:cNvSpPr>
            <p:nvPr/>
          </p:nvSpPr>
          <p:spPr bwMode="auto">
            <a:xfrm>
              <a:off x="2654302" y="4399782"/>
              <a:ext cx="93662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latin typeface="+mj-lt"/>
                  <a:cs typeface="Times New Roman" charset="0"/>
                </a:rPr>
                <a:t>HI</a:t>
              </a:r>
              <a:endParaRPr lang="en-US" sz="1200" b="1" dirty="0">
                <a:latin typeface="+mj-lt"/>
                <a:cs typeface="Times New Roman" charset="0"/>
              </a:endParaRPr>
            </a:p>
          </p:txBody>
        </p:sp>
        <p:sp>
          <p:nvSpPr>
            <p:cNvPr id="96" name="Text - Georgia"/>
            <p:cNvSpPr txBox="1">
              <a:spLocks noChangeArrowheads="1"/>
            </p:cNvSpPr>
            <p:nvPr/>
          </p:nvSpPr>
          <p:spPr bwMode="auto">
            <a:xfrm>
              <a:off x="6091237" y="3609206"/>
              <a:ext cx="693737"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GA</a:t>
              </a:r>
              <a:endParaRPr lang="en-US" sz="1200" b="1" dirty="0">
                <a:latin typeface="+mj-lt"/>
                <a:cs typeface="Times New Roman" charset="0"/>
              </a:endParaRPr>
            </a:p>
          </p:txBody>
        </p:sp>
        <p:sp>
          <p:nvSpPr>
            <p:cNvPr id="97" name="Text - Florida"/>
            <p:cNvSpPr txBox="1">
              <a:spLocks noChangeArrowheads="1"/>
            </p:cNvSpPr>
            <p:nvPr/>
          </p:nvSpPr>
          <p:spPr bwMode="auto">
            <a:xfrm>
              <a:off x="6450012" y="4198168"/>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FL</a:t>
              </a:r>
              <a:endParaRPr lang="en-US" sz="1200" b="1" dirty="0">
                <a:latin typeface="+mj-lt"/>
                <a:cs typeface="Times New Roman" charset="0"/>
              </a:endParaRPr>
            </a:p>
          </p:txBody>
        </p:sp>
        <p:sp>
          <p:nvSpPr>
            <p:cNvPr id="98" name="Text - District of Columbia"/>
            <p:cNvSpPr txBox="1">
              <a:spLocks noChangeArrowheads="1"/>
            </p:cNvSpPr>
            <p:nvPr/>
          </p:nvSpPr>
          <p:spPr bwMode="auto">
            <a:xfrm>
              <a:off x="7334249" y="2779769"/>
              <a:ext cx="628650" cy="276987"/>
            </a:xfrm>
            <a:prstGeom prst="rect">
              <a:avLst/>
            </a:prstGeom>
            <a:noFill/>
            <a:ln w="9525">
              <a:noFill/>
              <a:miter lim="800000"/>
              <a:headEnd/>
              <a:tailEnd/>
            </a:ln>
          </p:spPr>
          <p:txBody>
            <a:bodyPr wrap="square" lIns="91429" tIns="45714" rIns="91429" bIns="45714">
              <a:spAutoFit/>
            </a:bodyPr>
            <a:lstStyle/>
            <a:p>
              <a:pPr eaLnBrk="0" hangingPunct="0"/>
              <a:r>
                <a:rPr lang="en-US" sz="1200" b="1" dirty="0" smtClean="0">
                  <a:latin typeface="+mj-lt"/>
                  <a:cs typeface="Times New Roman" charset="0"/>
                </a:rPr>
                <a:t>  DC  </a:t>
              </a:r>
              <a:endParaRPr lang="en-US" sz="1200" b="1" dirty="0">
                <a:latin typeface="+mj-lt"/>
                <a:cs typeface="Times New Roman" charset="0"/>
              </a:endParaRPr>
            </a:p>
          </p:txBody>
        </p:sp>
        <p:sp>
          <p:nvSpPr>
            <p:cNvPr id="99" name="Text - Delaware"/>
            <p:cNvSpPr txBox="1">
              <a:spLocks noChangeArrowheads="1"/>
            </p:cNvSpPr>
            <p:nvPr/>
          </p:nvSpPr>
          <p:spPr bwMode="auto">
            <a:xfrm>
              <a:off x="7229475" y="2367781"/>
              <a:ext cx="93662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smtClean="0">
                  <a:latin typeface="+mj-lt"/>
                  <a:cs typeface="Times New Roman" charset="0"/>
                </a:rPr>
                <a:t>DE</a:t>
              </a:r>
              <a:endParaRPr lang="en-US" sz="1200" b="1" dirty="0">
                <a:latin typeface="+mj-lt"/>
                <a:cs typeface="Times New Roman" charset="0"/>
              </a:endParaRPr>
            </a:p>
          </p:txBody>
        </p:sp>
        <p:sp>
          <p:nvSpPr>
            <p:cNvPr id="100" name="Text - Connecticut"/>
            <p:cNvSpPr txBox="1">
              <a:spLocks noChangeArrowheads="1"/>
            </p:cNvSpPr>
            <p:nvPr/>
          </p:nvSpPr>
          <p:spPr bwMode="auto">
            <a:xfrm>
              <a:off x="7380287" y="2007418"/>
              <a:ext cx="746125"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CT</a:t>
              </a:r>
              <a:endParaRPr lang="en-US" sz="1200" b="1" dirty="0">
                <a:latin typeface="+mj-lt"/>
                <a:cs typeface="Times New Roman" charset="0"/>
              </a:endParaRPr>
            </a:p>
          </p:txBody>
        </p:sp>
        <p:sp>
          <p:nvSpPr>
            <p:cNvPr id="101" name="Text - Colorado"/>
            <p:cNvSpPr txBox="1">
              <a:spLocks noChangeArrowheads="1"/>
            </p:cNvSpPr>
            <p:nvPr/>
          </p:nvSpPr>
          <p:spPr bwMode="auto">
            <a:xfrm>
              <a:off x="2835274" y="2628131"/>
              <a:ext cx="1219200"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chemeClr val="bg1"/>
                  </a:solidFill>
                  <a:latin typeface="+mj-lt"/>
                  <a:cs typeface="Times New Roman" charset="0"/>
                </a:rPr>
                <a:t/>
              </a:r>
              <a:br>
                <a:rPr lang="en-US" sz="1200" b="1" dirty="0">
                  <a:solidFill>
                    <a:schemeClr val="bg1"/>
                  </a:solidFill>
                  <a:latin typeface="+mj-lt"/>
                  <a:cs typeface="Times New Roman" charset="0"/>
                </a:rPr>
              </a:br>
              <a:r>
                <a:rPr lang="en-US" sz="1200" b="1" dirty="0">
                  <a:solidFill>
                    <a:schemeClr val="bg1"/>
                  </a:solidFill>
                  <a:latin typeface="+mj-lt"/>
                  <a:cs typeface="Times New Roman" charset="0"/>
                </a:rPr>
                <a:t> </a:t>
              </a:r>
              <a:r>
                <a:rPr lang="en-US" sz="1200" b="1" dirty="0" smtClean="0">
                  <a:solidFill>
                    <a:schemeClr val="bg1"/>
                  </a:solidFill>
                  <a:latin typeface="+mj-lt"/>
                  <a:cs typeface="Times New Roman" charset="0"/>
                </a:rPr>
                <a:t>CO</a:t>
              </a:r>
              <a:endParaRPr lang="en-US" sz="1200" b="1" dirty="0">
                <a:solidFill>
                  <a:schemeClr val="bg1"/>
                </a:solidFill>
                <a:latin typeface="+mj-lt"/>
                <a:cs typeface="Times New Roman" charset="0"/>
              </a:endParaRPr>
            </a:p>
          </p:txBody>
        </p:sp>
        <p:sp>
          <p:nvSpPr>
            <p:cNvPr id="102" name="Text - California"/>
            <p:cNvSpPr txBox="1">
              <a:spLocks noChangeArrowheads="1"/>
            </p:cNvSpPr>
            <p:nvPr/>
          </p:nvSpPr>
          <p:spPr bwMode="auto">
            <a:xfrm>
              <a:off x="1031874" y="2758306"/>
              <a:ext cx="1219200"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chemeClr val="bg1"/>
                  </a:solidFill>
                  <a:latin typeface="+mj-lt"/>
                  <a:cs typeface="Times New Roman" charset="0"/>
                </a:rPr>
                <a:t/>
              </a:r>
              <a:br>
                <a:rPr lang="en-US" sz="1200" b="1" dirty="0">
                  <a:solidFill>
                    <a:schemeClr val="bg1"/>
                  </a:solidFill>
                  <a:latin typeface="+mj-lt"/>
                  <a:cs typeface="Times New Roman" charset="0"/>
                </a:rPr>
              </a:br>
              <a:r>
                <a:rPr lang="en-US" sz="1200" b="1" dirty="0">
                  <a:solidFill>
                    <a:schemeClr val="bg1"/>
                  </a:solidFill>
                  <a:latin typeface="+mj-lt"/>
                  <a:cs typeface="Times New Roman" charset="0"/>
                </a:rPr>
                <a:t> </a:t>
              </a:r>
              <a:r>
                <a:rPr lang="en-US" sz="1200" b="1" dirty="0" smtClean="0">
                  <a:solidFill>
                    <a:schemeClr val="bg1"/>
                  </a:solidFill>
                  <a:latin typeface="+mj-lt"/>
                  <a:cs typeface="Times New Roman" charset="0"/>
                </a:rPr>
                <a:t>CA</a:t>
              </a:r>
              <a:endParaRPr lang="en-US" sz="1200" b="1" dirty="0">
                <a:solidFill>
                  <a:schemeClr val="bg1"/>
                </a:solidFill>
                <a:latin typeface="+mj-lt"/>
                <a:cs typeface="Times New Roman" charset="0"/>
              </a:endParaRPr>
            </a:p>
          </p:txBody>
        </p:sp>
        <p:sp>
          <p:nvSpPr>
            <p:cNvPr id="103" name="Text - Arkansas"/>
            <p:cNvSpPr txBox="1">
              <a:spLocks noChangeArrowheads="1"/>
            </p:cNvSpPr>
            <p:nvPr/>
          </p:nvSpPr>
          <p:spPr bwMode="auto">
            <a:xfrm>
              <a:off x="4784724" y="3328218"/>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solidFill>
                    <a:sysClr val="windowText" lastClr="000000"/>
                  </a:solidFill>
                  <a:latin typeface="+mj-lt"/>
                  <a:cs typeface="Times New Roman" charset="0"/>
                </a:rPr>
                <a:t> </a:t>
              </a:r>
              <a:r>
                <a:rPr lang="en-US" sz="1200" b="1" dirty="0" smtClean="0">
                  <a:solidFill>
                    <a:sysClr val="windowText" lastClr="000000"/>
                  </a:solidFill>
                  <a:latin typeface="+mj-lt"/>
                  <a:cs typeface="Times New Roman" charset="0"/>
                </a:rPr>
                <a:t>AR</a:t>
              </a:r>
              <a:endParaRPr lang="en-US" sz="1200" b="1" baseline="30000" dirty="0">
                <a:solidFill>
                  <a:sysClr val="windowText" lastClr="000000"/>
                </a:solidFill>
                <a:latin typeface="+mj-lt"/>
                <a:cs typeface="Times New Roman" charset="0"/>
              </a:endParaRPr>
            </a:p>
          </p:txBody>
        </p:sp>
        <p:sp>
          <p:nvSpPr>
            <p:cNvPr id="104" name="Text - Arizona"/>
            <p:cNvSpPr txBox="1">
              <a:spLocks noChangeArrowheads="1"/>
            </p:cNvSpPr>
            <p:nvPr/>
          </p:nvSpPr>
          <p:spPr bwMode="auto">
            <a:xfrm>
              <a:off x="1946273" y="3290595"/>
              <a:ext cx="1219200" cy="343031"/>
            </a:xfrm>
            <a:prstGeom prst="rect">
              <a:avLst/>
            </a:prstGeom>
            <a:noFill/>
            <a:ln w="9525">
              <a:noFill/>
              <a:miter lim="800000"/>
              <a:headEnd/>
              <a:tailEnd/>
            </a:ln>
          </p:spPr>
          <p:txBody>
            <a:bodyPr lIns="91429" tIns="45714" rIns="91429" bIns="45714">
              <a:spAutoFit/>
            </a:bodyPr>
            <a:lstStyle/>
            <a:p>
              <a:pPr algn="ctr" eaLnBrk="0" hangingPunct="0">
                <a:lnSpc>
                  <a:spcPct val="65000"/>
                </a:lnSpc>
                <a:spcBef>
                  <a:spcPct val="50000"/>
                </a:spcBef>
              </a:pPr>
              <a:r>
                <a:rPr lang="en-US" sz="1200" b="1" dirty="0">
                  <a:latin typeface="+mj-lt"/>
                  <a:cs typeface="Times New Roman" charset="0"/>
                </a:rPr>
                <a:t/>
              </a:r>
              <a:br>
                <a:rPr lang="en-US" sz="1200" b="1" dirty="0">
                  <a:latin typeface="+mj-lt"/>
                  <a:cs typeface="Times New Roman" charset="0"/>
                </a:rPr>
              </a:br>
              <a:r>
                <a:rPr lang="en-US" sz="1200" b="1" dirty="0" smtClean="0">
                  <a:latin typeface="+mj-lt"/>
                  <a:cs typeface="Times New Roman" charset="0"/>
                </a:rPr>
                <a:t>AZ</a:t>
              </a:r>
            </a:p>
          </p:txBody>
        </p:sp>
        <p:sp>
          <p:nvSpPr>
            <p:cNvPr id="105" name="Text - Alaska"/>
            <p:cNvSpPr txBox="1">
              <a:spLocks noChangeArrowheads="1"/>
            </p:cNvSpPr>
            <p:nvPr/>
          </p:nvSpPr>
          <p:spPr bwMode="auto">
            <a:xfrm>
              <a:off x="373896" y="3254399"/>
              <a:ext cx="1219200" cy="406253"/>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r>
              <a:br>
                <a:rPr lang="en-US" sz="1200" b="1" dirty="0">
                  <a:latin typeface="+mj-lt"/>
                  <a:cs typeface="Times New Roman" charset="0"/>
                </a:rPr>
              </a:br>
              <a:r>
                <a:rPr lang="en-US" sz="1200" b="1" dirty="0" smtClean="0">
                  <a:latin typeface="+mj-lt"/>
                  <a:cs typeface="Times New Roman" charset="0"/>
                </a:rPr>
                <a:t>AK</a:t>
              </a:r>
              <a:endParaRPr lang="en-US" sz="1200" b="1" dirty="0">
                <a:latin typeface="+mj-lt"/>
                <a:cs typeface="Times New Roman" charset="0"/>
              </a:endParaRPr>
            </a:p>
          </p:txBody>
        </p:sp>
        <p:sp>
          <p:nvSpPr>
            <p:cNvPr id="106" name="Text - Alabama"/>
            <p:cNvSpPr txBox="1">
              <a:spLocks noChangeArrowheads="1"/>
            </p:cNvSpPr>
            <p:nvPr/>
          </p:nvSpPr>
          <p:spPr bwMode="auto">
            <a:xfrm>
              <a:off x="5572124" y="3621906"/>
              <a:ext cx="692151" cy="24928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pPr>
              <a:r>
                <a:rPr lang="en-US" sz="1200" b="1" dirty="0">
                  <a:latin typeface="+mj-lt"/>
                  <a:cs typeface="Times New Roman" charset="0"/>
                </a:rPr>
                <a:t> </a:t>
              </a:r>
              <a:r>
                <a:rPr lang="en-US" sz="1200" b="1" dirty="0" smtClean="0">
                  <a:latin typeface="+mj-lt"/>
                  <a:cs typeface="Times New Roman" charset="0"/>
                </a:rPr>
                <a:t>AL</a:t>
              </a:r>
              <a:endParaRPr lang="en-US" sz="1200" b="1" dirty="0">
                <a:latin typeface="+mj-lt"/>
                <a:cs typeface="Times New Roman" charset="0"/>
              </a:endParaRPr>
            </a:p>
          </p:txBody>
        </p:sp>
        <p:sp>
          <p:nvSpPr>
            <p:cNvPr id="107" name="Line - Vermont"/>
            <p:cNvSpPr>
              <a:spLocks noChangeShapeType="1"/>
            </p:cNvSpPr>
            <p:nvPr/>
          </p:nvSpPr>
          <p:spPr bwMode="auto">
            <a:xfrm>
              <a:off x="7043736" y="1356542"/>
              <a:ext cx="207963" cy="133350"/>
            </a:xfrm>
            <a:prstGeom prst="line">
              <a:avLst/>
            </a:prstGeom>
            <a:noFill/>
            <a:ln w="9525">
              <a:solidFill>
                <a:schemeClr val="tx1"/>
              </a:solidFill>
              <a:round/>
              <a:headEnd/>
              <a:tailEnd/>
            </a:ln>
          </p:spPr>
          <p:txBody>
            <a:bodyPr/>
            <a:lstStyle/>
            <a:p>
              <a:endParaRPr lang="en-US" sz="1200" b="1">
                <a:latin typeface="+mj-lt"/>
              </a:endParaRPr>
            </a:p>
          </p:txBody>
        </p:sp>
        <p:sp>
          <p:nvSpPr>
            <p:cNvPr id="108" name="Line - Rhode Island"/>
            <p:cNvSpPr>
              <a:spLocks noChangeShapeType="1"/>
            </p:cNvSpPr>
            <p:nvPr/>
          </p:nvSpPr>
          <p:spPr bwMode="auto">
            <a:xfrm>
              <a:off x="7582708" y="1989957"/>
              <a:ext cx="266700" cy="50800"/>
            </a:xfrm>
            <a:prstGeom prst="line">
              <a:avLst/>
            </a:prstGeom>
            <a:noFill/>
            <a:ln w="9525">
              <a:solidFill>
                <a:schemeClr val="tx1"/>
              </a:solidFill>
              <a:round/>
              <a:headEnd/>
              <a:tailEnd/>
            </a:ln>
          </p:spPr>
          <p:txBody>
            <a:bodyPr/>
            <a:lstStyle/>
            <a:p>
              <a:endParaRPr lang="en-US" sz="1200" b="1">
                <a:latin typeface="+mj-lt"/>
              </a:endParaRPr>
            </a:p>
          </p:txBody>
        </p:sp>
        <p:sp>
          <p:nvSpPr>
            <p:cNvPr id="109" name="Line - New Jersey"/>
            <p:cNvSpPr>
              <a:spLocks noChangeShapeType="1"/>
            </p:cNvSpPr>
            <p:nvPr/>
          </p:nvSpPr>
          <p:spPr bwMode="auto">
            <a:xfrm flipV="1">
              <a:off x="7269162" y="2291580"/>
              <a:ext cx="263525" cy="0"/>
            </a:xfrm>
            <a:prstGeom prst="line">
              <a:avLst/>
            </a:prstGeom>
            <a:noFill/>
            <a:ln w="9525">
              <a:solidFill>
                <a:schemeClr val="tx1"/>
              </a:solidFill>
              <a:round/>
              <a:headEnd/>
              <a:tailEnd/>
            </a:ln>
          </p:spPr>
          <p:txBody>
            <a:bodyPr/>
            <a:lstStyle/>
            <a:p>
              <a:endParaRPr lang="en-US" sz="1200" b="1">
                <a:latin typeface="+mj-lt"/>
              </a:endParaRPr>
            </a:p>
          </p:txBody>
        </p:sp>
        <p:sp>
          <p:nvSpPr>
            <p:cNvPr id="110" name="Line - New Hampshire"/>
            <p:cNvSpPr>
              <a:spLocks noChangeShapeType="1"/>
            </p:cNvSpPr>
            <p:nvPr/>
          </p:nvSpPr>
          <p:spPr bwMode="auto">
            <a:xfrm flipV="1">
              <a:off x="7416799" y="1628006"/>
              <a:ext cx="360363" cy="66675"/>
            </a:xfrm>
            <a:prstGeom prst="line">
              <a:avLst/>
            </a:prstGeom>
            <a:noFill/>
            <a:ln w="9525">
              <a:solidFill>
                <a:schemeClr val="tx1"/>
              </a:solidFill>
              <a:round/>
              <a:headEnd/>
              <a:tailEnd/>
            </a:ln>
          </p:spPr>
          <p:txBody>
            <a:bodyPr/>
            <a:lstStyle/>
            <a:p>
              <a:endParaRPr lang="en-US" sz="1200" b="1">
                <a:latin typeface="+mj-lt"/>
              </a:endParaRPr>
            </a:p>
          </p:txBody>
        </p:sp>
        <p:sp>
          <p:nvSpPr>
            <p:cNvPr id="111" name="Line - Massachusetts"/>
            <p:cNvSpPr>
              <a:spLocks noChangeShapeType="1"/>
            </p:cNvSpPr>
            <p:nvPr/>
          </p:nvSpPr>
          <p:spPr bwMode="auto">
            <a:xfrm flipV="1">
              <a:off x="7554911" y="1834380"/>
              <a:ext cx="415925" cy="0"/>
            </a:xfrm>
            <a:prstGeom prst="line">
              <a:avLst/>
            </a:prstGeom>
            <a:noFill/>
            <a:ln w="9525">
              <a:solidFill>
                <a:schemeClr val="tx1"/>
              </a:solidFill>
              <a:round/>
              <a:headEnd/>
              <a:tailEnd/>
            </a:ln>
          </p:spPr>
          <p:txBody>
            <a:bodyPr/>
            <a:lstStyle/>
            <a:p>
              <a:endParaRPr lang="en-US" sz="1200" b="1">
                <a:latin typeface="+mj-lt"/>
              </a:endParaRPr>
            </a:p>
          </p:txBody>
        </p:sp>
        <p:sp>
          <p:nvSpPr>
            <p:cNvPr id="112" name="Line - Maryland"/>
            <p:cNvSpPr>
              <a:spLocks noChangeShapeType="1"/>
            </p:cNvSpPr>
            <p:nvPr/>
          </p:nvSpPr>
          <p:spPr bwMode="auto">
            <a:xfrm flipV="1">
              <a:off x="7227887" y="2624955"/>
              <a:ext cx="263525" cy="0"/>
            </a:xfrm>
            <a:prstGeom prst="line">
              <a:avLst/>
            </a:prstGeom>
            <a:noFill/>
            <a:ln w="9525">
              <a:solidFill>
                <a:schemeClr val="tx1"/>
              </a:solidFill>
              <a:round/>
              <a:headEnd/>
              <a:tailEnd/>
            </a:ln>
          </p:spPr>
          <p:txBody>
            <a:bodyPr/>
            <a:lstStyle/>
            <a:p>
              <a:endParaRPr lang="en-US" sz="1200" b="1">
                <a:latin typeface="+mj-lt"/>
              </a:endParaRPr>
            </a:p>
          </p:txBody>
        </p:sp>
        <p:sp>
          <p:nvSpPr>
            <p:cNvPr id="113" name="Line - Hawaii"/>
            <p:cNvSpPr>
              <a:spLocks noChangeShapeType="1"/>
            </p:cNvSpPr>
            <p:nvPr/>
          </p:nvSpPr>
          <p:spPr bwMode="auto">
            <a:xfrm flipH="1" flipV="1">
              <a:off x="2690813" y="4455344"/>
              <a:ext cx="268288" cy="66675"/>
            </a:xfrm>
            <a:prstGeom prst="line">
              <a:avLst/>
            </a:prstGeom>
            <a:noFill/>
            <a:ln w="9525">
              <a:solidFill>
                <a:schemeClr val="tx1"/>
              </a:solidFill>
              <a:round/>
              <a:headEnd/>
              <a:tailEnd/>
            </a:ln>
          </p:spPr>
          <p:txBody>
            <a:bodyPr/>
            <a:lstStyle/>
            <a:p>
              <a:endParaRPr lang="en-US" sz="1200" b="1">
                <a:latin typeface="+mj-lt"/>
              </a:endParaRPr>
            </a:p>
          </p:txBody>
        </p:sp>
        <p:sp>
          <p:nvSpPr>
            <p:cNvPr id="114" name="Line - District of Columbia"/>
            <p:cNvSpPr>
              <a:spLocks noChangeShapeType="1"/>
            </p:cNvSpPr>
            <p:nvPr/>
          </p:nvSpPr>
          <p:spPr bwMode="auto">
            <a:xfrm flipH="1" flipV="1">
              <a:off x="7000077" y="2605904"/>
              <a:ext cx="440535" cy="247650"/>
            </a:xfrm>
            <a:prstGeom prst="line">
              <a:avLst/>
            </a:prstGeom>
            <a:noFill/>
            <a:ln w="9525">
              <a:solidFill>
                <a:schemeClr val="tx1"/>
              </a:solidFill>
              <a:round/>
              <a:headEnd/>
              <a:tailEnd/>
            </a:ln>
          </p:spPr>
          <p:txBody>
            <a:bodyPr/>
            <a:lstStyle/>
            <a:p>
              <a:endParaRPr lang="en-US" sz="1200" b="1">
                <a:latin typeface="+mj-lt"/>
              </a:endParaRPr>
            </a:p>
          </p:txBody>
        </p:sp>
        <p:sp>
          <p:nvSpPr>
            <p:cNvPr id="115" name="Line - Delaware"/>
            <p:cNvSpPr>
              <a:spLocks noChangeShapeType="1"/>
            </p:cNvSpPr>
            <p:nvPr/>
          </p:nvSpPr>
          <p:spPr bwMode="auto">
            <a:xfrm flipV="1">
              <a:off x="7221537" y="2520180"/>
              <a:ext cx="263525" cy="0"/>
            </a:xfrm>
            <a:prstGeom prst="line">
              <a:avLst/>
            </a:prstGeom>
            <a:noFill/>
            <a:ln w="9525">
              <a:solidFill>
                <a:schemeClr val="tx1"/>
              </a:solidFill>
              <a:round/>
              <a:headEnd/>
              <a:tailEnd/>
            </a:ln>
          </p:spPr>
          <p:txBody>
            <a:bodyPr/>
            <a:lstStyle/>
            <a:p>
              <a:endParaRPr lang="en-US" sz="1200" b="1">
                <a:latin typeface="+mj-lt"/>
              </a:endParaRPr>
            </a:p>
          </p:txBody>
        </p:sp>
        <p:sp>
          <p:nvSpPr>
            <p:cNvPr id="116" name="Line - Connecticut"/>
            <p:cNvSpPr>
              <a:spLocks noChangeShapeType="1"/>
            </p:cNvSpPr>
            <p:nvPr/>
          </p:nvSpPr>
          <p:spPr bwMode="auto">
            <a:xfrm>
              <a:off x="7407274" y="2002655"/>
              <a:ext cx="217488" cy="95250"/>
            </a:xfrm>
            <a:prstGeom prst="line">
              <a:avLst/>
            </a:prstGeom>
            <a:noFill/>
            <a:ln w="9525">
              <a:solidFill>
                <a:schemeClr val="tx1"/>
              </a:solidFill>
              <a:round/>
              <a:headEnd/>
              <a:tailEnd/>
            </a:ln>
          </p:spPr>
          <p:txBody>
            <a:bodyPr/>
            <a:lstStyle/>
            <a:p>
              <a:endParaRPr lang="en-US" sz="1200" b="1">
                <a:latin typeface="+mj-lt"/>
              </a:endParaRPr>
            </a:p>
          </p:txBody>
        </p:sp>
      </p:grpSp>
      <p:sp>
        <p:nvSpPr>
          <p:cNvPr id="132" name="Rectangle 131"/>
          <p:cNvSpPr>
            <a:spLocks noChangeArrowheads="1"/>
          </p:cNvSpPr>
          <p:nvPr/>
        </p:nvSpPr>
        <p:spPr bwMode="auto">
          <a:xfrm>
            <a:off x="393769" y="5867400"/>
            <a:ext cx="152400" cy="152400"/>
          </a:xfrm>
          <a:prstGeom prst="rect">
            <a:avLst/>
          </a:prstGeom>
          <a:solidFill>
            <a:schemeClr val="accent4"/>
          </a:solidFill>
          <a:ln w="19050">
            <a:solidFill>
              <a:srgbClr val="000000"/>
            </a:solidFill>
            <a:miter lim="800000"/>
            <a:headEnd/>
            <a:tailEnd/>
          </a:ln>
          <a:effectLst/>
        </p:spPr>
        <p:txBody>
          <a:bodyPr wrap="none" anchor="ctr"/>
          <a:lstStyle/>
          <a:p>
            <a:endParaRPr lang="en-US" sz="1100" b="1" dirty="0">
              <a:solidFill>
                <a:srgbClr val="000000"/>
              </a:solidFill>
              <a:latin typeface="+mj-lt"/>
              <a:cs typeface="Calibri" pitchFamily="34" charset="0"/>
            </a:endParaRPr>
          </a:p>
        </p:txBody>
      </p:sp>
      <p:sp>
        <p:nvSpPr>
          <p:cNvPr id="135" name="Rectangle 134"/>
          <p:cNvSpPr>
            <a:spLocks noChangeArrowheads="1"/>
          </p:cNvSpPr>
          <p:nvPr/>
        </p:nvSpPr>
        <p:spPr bwMode="auto">
          <a:xfrm>
            <a:off x="4572000" y="5867400"/>
            <a:ext cx="152400" cy="152400"/>
          </a:xfrm>
          <a:prstGeom prst="rect">
            <a:avLst/>
          </a:prstGeom>
          <a:solidFill>
            <a:schemeClr val="tx2"/>
          </a:solidFill>
          <a:ln w="19050">
            <a:solidFill>
              <a:schemeClr val="tx1"/>
            </a:solidFill>
            <a:miter lim="800000"/>
            <a:headEnd/>
            <a:tailEnd/>
          </a:ln>
          <a:effectLst/>
        </p:spPr>
        <p:txBody>
          <a:bodyPr wrap="none" anchor="ctr"/>
          <a:lstStyle/>
          <a:p>
            <a:endParaRPr lang="en-US" b="1" dirty="0">
              <a:solidFill>
                <a:srgbClr val="000000"/>
              </a:solidFill>
              <a:latin typeface="+mj-lt"/>
              <a:cs typeface="Calibri" pitchFamily="34" charset="0"/>
            </a:endParaRPr>
          </a:p>
        </p:txBody>
      </p:sp>
      <p:sp>
        <p:nvSpPr>
          <p:cNvPr id="136" name="Text Box 135"/>
          <p:cNvSpPr txBox="1">
            <a:spLocks noChangeArrowheads="1"/>
          </p:cNvSpPr>
          <p:nvPr/>
        </p:nvSpPr>
        <p:spPr bwMode="auto">
          <a:xfrm>
            <a:off x="603223" y="5710535"/>
            <a:ext cx="3446264" cy="461665"/>
          </a:xfrm>
          <a:prstGeom prst="rect">
            <a:avLst/>
          </a:prstGeom>
          <a:noFill/>
          <a:ln w="9525">
            <a:noFill/>
            <a:miter lim="800000"/>
            <a:headEnd/>
            <a:tailEnd/>
          </a:ln>
          <a:effectLst/>
        </p:spPr>
        <p:txBody>
          <a:bodyPr wrap="none">
            <a:spAutoFit/>
          </a:bodyPr>
          <a:lstStyle/>
          <a:p>
            <a:r>
              <a:rPr lang="en-US" sz="1200" b="1" dirty="0" smtClean="0">
                <a:solidFill>
                  <a:srgbClr val="000000"/>
                </a:solidFill>
                <a:latin typeface="+mj-lt"/>
                <a:cs typeface="Calibri" pitchFamily="34" charset="0"/>
              </a:rPr>
              <a:t>State-based Marketplace and Not Moving Forward </a:t>
            </a:r>
          </a:p>
          <a:p>
            <a:r>
              <a:rPr lang="en-US" sz="1200" b="1" dirty="0" smtClean="0">
                <a:solidFill>
                  <a:srgbClr val="000000"/>
                </a:solidFill>
                <a:latin typeface="+mj-lt"/>
                <a:cs typeface="Calibri" pitchFamily="34" charset="0"/>
              </a:rPr>
              <a:t>with the Medicaid expansion (1 State)</a:t>
            </a:r>
            <a:endParaRPr lang="en-US" sz="1200" b="1" dirty="0">
              <a:solidFill>
                <a:srgbClr val="000000"/>
              </a:solidFill>
              <a:latin typeface="+mj-lt"/>
              <a:cs typeface="Calibri" pitchFamily="34" charset="0"/>
            </a:endParaRPr>
          </a:p>
        </p:txBody>
      </p:sp>
      <p:sp>
        <p:nvSpPr>
          <p:cNvPr id="137" name="Text Box 136"/>
          <p:cNvSpPr txBox="1">
            <a:spLocks noChangeArrowheads="1"/>
          </p:cNvSpPr>
          <p:nvPr/>
        </p:nvSpPr>
        <p:spPr bwMode="auto">
          <a:xfrm>
            <a:off x="4781454" y="5710535"/>
            <a:ext cx="4362546" cy="461665"/>
          </a:xfrm>
          <a:prstGeom prst="rect">
            <a:avLst/>
          </a:prstGeom>
          <a:noFill/>
          <a:ln w="9525">
            <a:noFill/>
            <a:miter lim="800000"/>
            <a:headEnd/>
            <a:tailEnd/>
          </a:ln>
          <a:effectLst/>
        </p:spPr>
        <p:txBody>
          <a:bodyPr wrap="square">
            <a:spAutoFit/>
          </a:bodyPr>
          <a:lstStyle/>
          <a:p>
            <a:r>
              <a:rPr lang="en-US" sz="1200" b="1" dirty="0" smtClean="0">
                <a:solidFill>
                  <a:srgbClr val="000000"/>
                </a:solidFill>
                <a:latin typeface="+mj-lt"/>
                <a:cs typeface="Calibri" pitchFamily="34" charset="0"/>
              </a:rPr>
              <a:t>Federally-Facilitated or Partnership Marketplace and Not Moving Forward with the Medicaid Expansion (24 States)</a:t>
            </a:r>
            <a:endParaRPr lang="en-US" sz="1200" b="1" dirty="0">
              <a:solidFill>
                <a:srgbClr val="000000"/>
              </a:solidFill>
              <a:latin typeface="+mj-lt"/>
              <a:cs typeface="Calibri" pitchFamily="34" charset="0"/>
            </a:endParaRPr>
          </a:p>
        </p:txBody>
      </p:sp>
      <p:sp>
        <p:nvSpPr>
          <p:cNvPr id="138" name="Rectangle 137"/>
          <p:cNvSpPr>
            <a:spLocks noChangeArrowheads="1"/>
          </p:cNvSpPr>
          <p:nvPr/>
        </p:nvSpPr>
        <p:spPr bwMode="auto">
          <a:xfrm>
            <a:off x="4572000" y="5329535"/>
            <a:ext cx="152400" cy="152400"/>
          </a:xfrm>
          <a:prstGeom prst="rect">
            <a:avLst/>
          </a:prstGeom>
          <a:solidFill>
            <a:schemeClr val="accent6"/>
          </a:solidFill>
          <a:ln w="19050">
            <a:solidFill>
              <a:schemeClr val="tx1"/>
            </a:solidFill>
            <a:miter lim="800000"/>
            <a:headEnd/>
            <a:tailEnd/>
          </a:ln>
          <a:effectLst/>
        </p:spPr>
        <p:txBody>
          <a:bodyPr wrap="none" anchor="ctr"/>
          <a:lstStyle/>
          <a:p>
            <a:endParaRPr lang="en-US" b="1" dirty="0">
              <a:solidFill>
                <a:srgbClr val="000000"/>
              </a:solidFill>
              <a:latin typeface="+mj-lt"/>
              <a:cs typeface="Calibri" pitchFamily="34" charset="0"/>
            </a:endParaRPr>
          </a:p>
        </p:txBody>
      </p:sp>
      <p:sp>
        <p:nvSpPr>
          <p:cNvPr id="139" name="Text Box 136"/>
          <p:cNvSpPr txBox="1">
            <a:spLocks noChangeArrowheads="1"/>
          </p:cNvSpPr>
          <p:nvPr/>
        </p:nvSpPr>
        <p:spPr bwMode="auto">
          <a:xfrm>
            <a:off x="4781454" y="5253335"/>
            <a:ext cx="4362546" cy="461665"/>
          </a:xfrm>
          <a:prstGeom prst="rect">
            <a:avLst/>
          </a:prstGeom>
          <a:noFill/>
          <a:ln w="9525">
            <a:noFill/>
            <a:miter lim="800000"/>
            <a:headEnd/>
            <a:tailEnd/>
          </a:ln>
          <a:effectLst/>
        </p:spPr>
        <p:txBody>
          <a:bodyPr wrap="square">
            <a:spAutoFit/>
          </a:bodyPr>
          <a:lstStyle/>
          <a:p>
            <a:r>
              <a:rPr lang="en-US" sz="1200" b="1" dirty="0">
                <a:solidFill>
                  <a:srgbClr val="000000"/>
                </a:solidFill>
                <a:cs typeface="Calibri" pitchFamily="34" charset="0"/>
              </a:rPr>
              <a:t>Federally-Facilitated </a:t>
            </a:r>
            <a:r>
              <a:rPr lang="en-US" sz="1200" b="1" dirty="0" smtClean="0">
                <a:solidFill>
                  <a:srgbClr val="000000"/>
                </a:solidFill>
                <a:cs typeface="Calibri" pitchFamily="34" charset="0"/>
              </a:rPr>
              <a:t>or Partnership Marketplace </a:t>
            </a:r>
            <a:r>
              <a:rPr lang="en-US" sz="1200" b="1" dirty="0">
                <a:solidFill>
                  <a:srgbClr val="000000"/>
                </a:solidFill>
                <a:cs typeface="Calibri" pitchFamily="34" charset="0"/>
              </a:rPr>
              <a:t>and </a:t>
            </a:r>
            <a:r>
              <a:rPr lang="en-US" sz="1200" b="1" dirty="0" smtClean="0">
                <a:solidFill>
                  <a:srgbClr val="000000"/>
                </a:solidFill>
                <a:cs typeface="Calibri" pitchFamily="34" charset="0"/>
              </a:rPr>
              <a:t>Moving </a:t>
            </a:r>
            <a:r>
              <a:rPr lang="en-US" sz="1200" b="1" dirty="0">
                <a:solidFill>
                  <a:srgbClr val="000000"/>
                </a:solidFill>
                <a:cs typeface="Calibri" pitchFamily="34" charset="0"/>
              </a:rPr>
              <a:t>Forward with the </a:t>
            </a:r>
            <a:r>
              <a:rPr lang="en-US" sz="1200" b="1" dirty="0" smtClean="0">
                <a:solidFill>
                  <a:srgbClr val="000000"/>
                </a:solidFill>
                <a:cs typeface="Calibri" pitchFamily="34" charset="0"/>
              </a:rPr>
              <a:t>Medicaid </a:t>
            </a:r>
            <a:r>
              <a:rPr lang="en-US" sz="1200" b="1" dirty="0">
                <a:solidFill>
                  <a:srgbClr val="000000"/>
                </a:solidFill>
                <a:cs typeface="Calibri" pitchFamily="34" charset="0"/>
              </a:rPr>
              <a:t>Expansion </a:t>
            </a:r>
            <a:r>
              <a:rPr lang="en-US" sz="1200" b="1" dirty="0" smtClean="0">
                <a:solidFill>
                  <a:srgbClr val="000000"/>
                </a:solidFill>
                <a:cs typeface="Calibri" pitchFamily="34" charset="0"/>
              </a:rPr>
              <a:t>(10 </a:t>
            </a:r>
            <a:r>
              <a:rPr lang="en-US" sz="1200" b="1" dirty="0">
                <a:solidFill>
                  <a:srgbClr val="000000"/>
                </a:solidFill>
                <a:cs typeface="Calibri" pitchFamily="34" charset="0"/>
              </a:rPr>
              <a:t>States</a:t>
            </a:r>
            <a:r>
              <a:rPr lang="en-US" sz="1200" b="1" dirty="0" smtClean="0">
                <a:solidFill>
                  <a:srgbClr val="000000"/>
                </a:solidFill>
                <a:cs typeface="Calibri" pitchFamily="34" charset="0"/>
              </a:rPr>
              <a:t>)</a:t>
            </a:r>
            <a:endParaRPr lang="en-US" sz="1200" b="1" dirty="0">
              <a:solidFill>
                <a:srgbClr val="000000"/>
              </a:solidFill>
              <a:cs typeface="Calibri" pitchFamily="34" charset="0"/>
            </a:endParaRPr>
          </a:p>
        </p:txBody>
      </p:sp>
      <p:sp>
        <p:nvSpPr>
          <p:cNvPr id="140" name="Rectangle 139"/>
          <p:cNvSpPr>
            <a:spLocks noChangeArrowheads="1"/>
          </p:cNvSpPr>
          <p:nvPr/>
        </p:nvSpPr>
        <p:spPr bwMode="auto">
          <a:xfrm>
            <a:off x="393769" y="5329535"/>
            <a:ext cx="152400" cy="152400"/>
          </a:xfrm>
          <a:prstGeom prst="rect">
            <a:avLst/>
          </a:prstGeom>
          <a:solidFill>
            <a:schemeClr val="accent2"/>
          </a:solidFill>
          <a:ln w="19050">
            <a:solidFill>
              <a:srgbClr val="000000"/>
            </a:solidFill>
            <a:miter lim="800000"/>
            <a:headEnd/>
            <a:tailEnd/>
          </a:ln>
          <a:effectLst/>
        </p:spPr>
        <p:txBody>
          <a:bodyPr wrap="none" anchor="ctr"/>
          <a:lstStyle/>
          <a:p>
            <a:endParaRPr lang="en-US" sz="1100" b="1" dirty="0">
              <a:solidFill>
                <a:srgbClr val="000000"/>
              </a:solidFill>
              <a:latin typeface="+mj-lt"/>
              <a:cs typeface="Calibri" pitchFamily="34" charset="0"/>
            </a:endParaRPr>
          </a:p>
        </p:txBody>
      </p:sp>
      <p:sp>
        <p:nvSpPr>
          <p:cNvPr id="141" name="Text Box 135"/>
          <p:cNvSpPr txBox="1">
            <a:spLocks noChangeArrowheads="1"/>
          </p:cNvSpPr>
          <p:nvPr/>
        </p:nvSpPr>
        <p:spPr bwMode="auto">
          <a:xfrm>
            <a:off x="603223" y="5253335"/>
            <a:ext cx="3587777" cy="461665"/>
          </a:xfrm>
          <a:prstGeom prst="rect">
            <a:avLst/>
          </a:prstGeom>
          <a:noFill/>
          <a:ln w="9525">
            <a:noFill/>
            <a:miter lim="800000"/>
            <a:headEnd/>
            <a:tailEnd/>
          </a:ln>
          <a:effectLst/>
        </p:spPr>
        <p:txBody>
          <a:bodyPr wrap="none">
            <a:spAutoFit/>
          </a:bodyPr>
          <a:lstStyle/>
          <a:p>
            <a:r>
              <a:rPr lang="en-US" sz="1200" b="1" dirty="0" smtClean="0">
                <a:solidFill>
                  <a:srgbClr val="000000"/>
                </a:solidFill>
                <a:latin typeface="+mj-lt"/>
                <a:cs typeface="Calibri" pitchFamily="34" charset="0"/>
              </a:rPr>
              <a:t>State-based Marketplace and Moving Forward </a:t>
            </a:r>
          </a:p>
          <a:p>
            <a:r>
              <a:rPr lang="en-US" sz="1200" b="1" dirty="0" smtClean="0">
                <a:solidFill>
                  <a:srgbClr val="000000"/>
                </a:solidFill>
                <a:latin typeface="+mj-lt"/>
                <a:cs typeface="Calibri" pitchFamily="34" charset="0"/>
              </a:rPr>
              <a:t>with the Medicaid expansion (16 States including DC)</a:t>
            </a:r>
            <a:endParaRPr lang="en-US" sz="1200" b="1" dirty="0">
              <a:solidFill>
                <a:srgbClr val="000000"/>
              </a:solidFill>
              <a:latin typeface="+mj-lt"/>
              <a:cs typeface="Calibri" pitchFamily="34" charset="0"/>
            </a:endParaRPr>
          </a:p>
        </p:txBody>
      </p:sp>
    </p:spTree>
    <p:extLst>
      <p:ext uri="{BB962C8B-B14F-4D97-AF65-F5344CB8AC3E}">
        <p14:creationId xmlns:p14="http://schemas.microsoft.com/office/powerpoint/2010/main" val="1637322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 State-based Marketplaces</a:t>
            </a:r>
          </a:p>
          <a:p>
            <a:r>
              <a:rPr lang="en-US" sz="1100" dirty="0" smtClean="0"/>
              <a:t>Source: </a:t>
            </a:r>
            <a:r>
              <a:rPr lang="en-US" sz="1100" i="1" dirty="0" smtClean="0">
                <a:hlinkClick r:id="rId2"/>
              </a:rPr>
              <a:t>Health Insurance Marketplace: December Enrollment Report</a:t>
            </a:r>
            <a:r>
              <a:rPr lang="en-US" sz="1100" dirty="0" smtClean="0"/>
              <a:t>, </a:t>
            </a:r>
            <a:r>
              <a:rPr lang="en-US" sz="1100" dirty="0"/>
              <a:t>Department of Health and Human Services, </a:t>
            </a:r>
            <a:r>
              <a:rPr lang="en-US" sz="1100" dirty="0" smtClean="0"/>
              <a:t>December 11, </a:t>
            </a:r>
            <a:r>
              <a:rPr lang="en-US" sz="1100" dirty="0"/>
              <a:t>2013. </a:t>
            </a:r>
            <a:endParaRPr lang="en-US" sz="1100" i="1" dirty="0"/>
          </a:p>
        </p:txBody>
      </p:sp>
      <p:sp>
        <p:nvSpPr>
          <p:cNvPr id="4" name="Title 3"/>
          <p:cNvSpPr>
            <a:spLocks noGrp="1"/>
          </p:cNvSpPr>
          <p:nvPr>
            <p:ph type="title"/>
          </p:nvPr>
        </p:nvSpPr>
        <p:spPr/>
        <p:txBody>
          <a:bodyPr/>
          <a:lstStyle/>
          <a:p>
            <a:r>
              <a:rPr lang="en-US" dirty="0" smtClean="0"/>
              <a:t>Number of Individuals Who Have Selected a Qualified Health Plan, as of November 30, 2013</a:t>
            </a:r>
            <a:endParaRPr lang="en-US" dirty="0"/>
          </a:p>
        </p:txBody>
      </p:sp>
      <p:sp>
        <p:nvSpPr>
          <p:cNvPr id="6" name="TextBox 5"/>
          <p:cNvSpPr txBox="1"/>
          <p:nvPr/>
        </p:nvSpPr>
        <p:spPr>
          <a:xfrm>
            <a:off x="76200" y="5791200"/>
            <a:ext cx="4419600" cy="307777"/>
          </a:xfrm>
          <a:prstGeom prst="rect">
            <a:avLst/>
          </a:prstGeom>
          <a:noFill/>
        </p:spPr>
        <p:txBody>
          <a:bodyPr wrap="square" rtlCol="0">
            <a:spAutoFit/>
          </a:bodyPr>
          <a:lstStyle/>
          <a:p>
            <a:pPr algn="ctr"/>
            <a:r>
              <a:rPr lang="en-US" sz="1400" b="1" dirty="0" smtClean="0">
                <a:latin typeface="Calibri" pitchFamily="34" charset="0"/>
                <a:cs typeface="Meta Offc Pro"/>
              </a:rPr>
              <a:t>Total Number of Individuals Selecting a QHP = </a:t>
            </a:r>
            <a:r>
              <a:rPr lang="en-US" sz="1400" b="1" dirty="0" smtClean="0">
                <a:latin typeface="Calibri" pitchFamily="34" charset="0"/>
                <a:cs typeface="Meta Offc Pro"/>
              </a:rPr>
              <a:t>364,682</a:t>
            </a:r>
            <a:endParaRPr lang="en-US" sz="1400" b="1" dirty="0" smtClean="0">
              <a:latin typeface="Calibri" pitchFamily="34" charset="0"/>
              <a:cs typeface="Meta Offc Pro"/>
            </a:endParaRP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8200" y="685800"/>
            <a:ext cx="7691201" cy="5943599"/>
          </a:xfr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000" y="2895600"/>
            <a:ext cx="8874464" cy="6858000"/>
          </a:xfrm>
          <a:prstGeom prst="rect">
            <a:avLst/>
          </a:prstGeom>
        </p:spPr>
      </p:pic>
    </p:spTree>
    <p:extLst>
      <p:ext uri="{BB962C8B-B14F-4D97-AF65-F5344CB8AC3E}">
        <p14:creationId xmlns:p14="http://schemas.microsoft.com/office/powerpoint/2010/main" val="1407536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a:graphicFrameLocks/>
          </p:cNvGraphicFramePr>
          <p:nvPr>
            <p:extLst>
              <p:ext uri="{D42A27DB-BD31-4B8C-83A1-F6EECF244321}">
                <p14:modId xmlns:p14="http://schemas.microsoft.com/office/powerpoint/2010/main" val="821662230"/>
              </p:ext>
            </p:extLst>
          </p:nvPr>
        </p:nvGraphicFramePr>
        <p:xfrm>
          <a:off x="1314450" y="1466850"/>
          <a:ext cx="6705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p:cNvSpPr>
            <a:spLocks noGrp="1"/>
          </p:cNvSpPr>
          <p:nvPr>
            <p:ph type="body" sz="quarter" idx="11"/>
          </p:nvPr>
        </p:nvSpPr>
        <p:spPr>
          <a:xfrm>
            <a:off x="91440" y="6294120"/>
            <a:ext cx="8321040" cy="548640"/>
          </a:xfrm>
        </p:spPr>
        <p:txBody>
          <a:bodyPr/>
          <a:lstStyle/>
          <a:p>
            <a:r>
              <a:rPr lang="en-US" sz="1100" dirty="0" smtClean="0"/>
              <a:t>SOURCE: Based on data from “Health Insurance Marketplace: December Enrollment Report,” Department of Health and Human Services, December 11, 2013 and “State-by-State Estimates of the Number of People Eligible for Premium Tax Credits Under the Affordable Care Act,” Kaiser Family Foundation, November 5, 2013.</a:t>
            </a:r>
          </a:p>
        </p:txBody>
      </p:sp>
      <p:sp>
        <p:nvSpPr>
          <p:cNvPr id="3" name="TextBox 2"/>
          <p:cNvSpPr txBox="1"/>
          <p:nvPr/>
        </p:nvSpPr>
        <p:spPr>
          <a:xfrm>
            <a:off x="76200" y="76200"/>
            <a:ext cx="8610600" cy="1292662"/>
          </a:xfrm>
          <a:prstGeom prst="rect">
            <a:avLst/>
          </a:prstGeom>
          <a:noFill/>
        </p:spPr>
        <p:txBody>
          <a:bodyPr wrap="square" rtlCol="0">
            <a:spAutoFit/>
          </a:bodyPr>
          <a:lstStyle/>
          <a:p>
            <a:r>
              <a:rPr lang="en-US" sz="2600" b="1" dirty="0" smtClean="0">
                <a:latin typeface="Calibri" pitchFamily="34" charset="0"/>
                <a:cs typeface="Meta Offc Pro"/>
              </a:rPr>
              <a:t>Number of Individuals Who Have Selected a QHP as a Share of those Eligible to Enroll in the Marketplace for States with the Largest Marketplace Enrollment</a:t>
            </a:r>
          </a:p>
        </p:txBody>
      </p:sp>
      <p:sp>
        <p:nvSpPr>
          <p:cNvPr id="4" name="Rectangle 3"/>
          <p:cNvSpPr/>
          <p:nvPr/>
        </p:nvSpPr>
        <p:spPr>
          <a:xfrm>
            <a:off x="6705600" y="5124450"/>
            <a:ext cx="152400" cy="1524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705600" y="4755921"/>
            <a:ext cx="152400" cy="15240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5725" y="1793646"/>
            <a:ext cx="1323975" cy="3962400"/>
            <a:chOff x="0" y="1698396"/>
            <a:chExt cx="1323975" cy="3962400"/>
          </a:xfrm>
        </p:grpSpPr>
        <p:sp>
          <p:nvSpPr>
            <p:cNvPr id="6" name="TextBox 5"/>
            <p:cNvSpPr txBox="1"/>
            <p:nvPr/>
          </p:nvSpPr>
          <p:spPr>
            <a:xfrm>
              <a:off x="180975" y="1698396"/>
              <a:ext cx="1143000" cy="369332"/>
            </a:xfrm>
            <a:prstGeom prst="rect">
              <a:avLst/>
            </a:prstGeom>
            <a:noFill/>
          </p:spPr>
          <p:txBody>
            <a:bodyPr wrap="square" rtlCol="0">
              <a:spAutoFit/>
            </a:bodyPr>
            <a:lstStyle/>
            <a:p>
              <a:pPr algn="r"/>
              <a:r>
                <a:rPr lang="en-US" dirty="0" smtClean="0">
                  <a:latin typeface="Calibri" pitchFamily="34" charset="0"/>
                  <a:cs typeface="Meta Offc Pro"/>
                </a:rPr>
                <a:t>Kentucky</a:t>
              </a:r>
            </a:p>
          </p:txBody>
        </p:sp>
        <p:sp>
          <p:nvSpPr>
            <p:cNvPr id="9" name="TextBox 8"/>
            <p:cNvSpPr txBox="1"/>
            <p:nvPr/>
          </p:nvSpPr>
          <p:spPr>
            <a:xfrm>
              <a:off x="180975" y="2405389"/>
              <a:ext cx="1143000" cy="369332"/>
            </a:xfrm>
            <a:prstGeom prst="rect">
              <a:avLst/>
            </a:prstGeom>
            <a:noFill/>
          </p:spPr>
          <p:txBody>
            <a:bodyPr wrap="square" rtlCol="0">
              <a:spAutoFit/>
            </a:bodyPr>
            <a:lstStyle/>
            <a:p>
              <a:pPr algn="r"/>
              <a:r>
                <a:rPr lang="en-US" dirty="0" smtClean="0">
                  <a:latin typeface="Calibri" pitchFamily="34" charset="0"/>
                  <a:cs typeface="Meta Offc Pro"/>
                </a:rPr>
                <a:t>New York</a:t>
              </a:r>
            </a:p>
          </p:txBody>
        </p:sp>
        <p:sp>
          <p:nvSpPr>
            <p:cNvPr id="10" name="TextBox 9"/>
            <p:cNvSpPr txBox="1"/>
            <p:nvPr/>
          </p:nvSpPr>
          <p:spPr>
            <a:xfrm>
              <a:off x="0" y="3129289"/>
              <a:ext cx="1323975" cy="369332"/>
            </a:xfrm>
            <a:prstGeom prst="rect">
              <a:avLst/>
            </a:prstGeom>
            <a:noFill/>
          </p:spPr>
          <p:txBody>
            <a:bodyPr wrap="square" rtlCol="0">
              <a:spAutoFit/>
            </a:bodyPr>
            <a:lstStyle/>
            <a:p>
              <a:pPr algn="r"/>
              <a:r>
                <a:rPr lang="en-US" dirty="0" smtClean="0">
                  <a:latin typeface="Calibri" pitchFamily="34" charset="0"/>
                  <a:cs typeface="Meta Offc Pro"/>
                </a:rPr>
                <a:t>Washington</a:t>
              </a:r>
            </a:p>
          </p:txBody>
        </p:sp>
        <p:sp>
          <p:nvSpPr>
            <p:cNvPr id="11" name="TextBox 10"/>
            <p:cNvSpPr txBox="1"/>
            <p:nvPr/>
          </p:nvSpPr>
          <p:spPr>
            <a:xfrm>
              <a:off x="28575" y="3853189"/>
              <a:ext cx="1295400" cy="369332"/>
            </a:xfrm>
            <a:prstGeom prst="rect">
              <a:avLst/>
            </a:prstGeom>
            <a:noFill/>
          </p:spPr>
          <p:txBody>
            <a:bodyPr wrap="square" rtlCol="0">
              <a:spAutoFit/>
            </a:bodyPr>
            <a:lstStyle/>
            <a:p>
              <a:pPr algn="r"/>
              <a:r>
                <a:rPr lang="en-US" dirty="0" smtClean="0">
                  <a:latin typeface="Calibri" pitchFamily="34" charset="0"/>
                  <a:cs typeface="Meta Offc Pro"/>
                </a:rPr>
                <a:t>California</a:t>
              </a:r>
            </a:p>
          </p:txBody>
        </p:sp>
        <p:sp>
          <p:nvSpPr>
            <p:cNvPr id="12" name="TextBox 11"/>
            <p:cNvSpPr txBox="1"/>
            <p:nvPr/>
          </p:nvSpPr>
          <p:spPr>
            <a:xfrm>
              <a:off x="180975" y="4574946"/>
              <a:ext cx="1143000" cy="369332"/>
            </a:xfrm>
            <a:prstGeom prst="rect">
              <a:avLst/>
            </a:prstGeom>
            <a:noFill/>
          </p:spPr>
          <p:txBody>
            <a:bodyPr wrap="square" rtlCol="0">
              <a:spAutoFit/>
            </a:bodyPr>
            <a:lstStyle/>
            <a:p>
              <a:pPr algn="r"/>
              <a:r>
                <a:rPr lang="en-US" dirty="0" smtClean="0">
                  <a:latin typeface="Calibri" pitchFamily="34" charset="0"/>
                  <a:cs typeface="Meta Offc Pro"/>
                </a:rPr>
                <a:t>Florida</a:t>
              </a:r>
            </a:p>
          </p:txBody>
        </p:sp>
        <p:sp>
          <p:nvSpPr>
            <p:cNvPr id="13" name="TextBox 12"/>
            <p:cNvSpPr txBox="1"/>
            <p:nvPr/>
          </p:nvSpPr>
          <p:spPr>
            <a:xfrm>
              <a:off x="180975" y="5291464"/>
              <a:ext cx="1143000" cy="369332"/>
            </a:xfrm>
            <a:prstGeom prst="rect">
              <a:avLst/>
            </a:prstGeom>
            <a:noFill/>
          </p:spPr>
          <p:txBody>
            <a:bodyPr wrap="square" rtlCol="0">
              <a:spAutoFit/>
            </a:bodyPr>
            <a:lstStyle/>
            <a:p>
              <a:pPr algn="r"/>
              <a:r>
                <a:rPr lang="en-US" dirty="0" smtClean="0">
                  <a:latin typeface="Calibri" pitchFamily="34" charset="0"/>
                  <a:cs typeface="Meta Offc Pro"/>
                </a:rPr>
                <a:t>Texas</a:t>
              </a:r>
            </a:p>
          </p:txBody>
        </p:sp>
      </p:grpSp>
      <p:sp>
        <p:nvSpPr>
          <p:cNvPr id="19" name="TextBox 1"/>
          <p:cNvSpPr txBox="1"/>
          <p:nvPr/>
        </p:nvSpPr>
        <p:spPr>
          <a:xfrm>
            <a:off x="6886622" y="4700904"/>
            <a:ext cx="1904953"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200" dirty="0" smtClean="0">
                <a:latin typeface="Calibri" pitchFamily="34" charset="0"/>
                <a:cs typeface="Meta Offc Pro"/>
              </a:rPr>
              <a:t>State-based Marketplace</a:t>
            </a:r>
          </a:p>
        </p:txBody>
      </p:sp>
      <p:sp>
        <p:nvSpPr>
          <p:cNvPr id="20" name="TextBox 1"/>
          <p:cNvSpPr txBox="1"/>
          <p:nvPr/>
        </p:nvSpPr>
        <p:spPr>
          <a:xfrm>
            <a:off x="6877097" y="4988827"/>
            <a:ext cx="2114503"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200" dirty="0" smtClean="0">
                <a:latin typeface="Calibri" pitchFamily="34" charset="0"/>
                <a:cs typeface="Meta Offc Pro"/>
              </a:rPr>
              <a:t>State utilizes Federal Marketplace portal</a:t>
            </a:r>
          </a:p>
        </p:txBody>
      </p:sp>
      <p:sp>
        <p:nvSpPr>
          <p:cNvPr id="21" name="TextBox 20"/>
          <p:cNvSpPr txBox="1"/>
          <p:nvPr/>
        </p:nvSpPr>
        <p:spPr>
          <a:xfrm>
            <a:off x="7029450" y="1784121"/>
            <a:ext cx="2038350" cy="369332"/>
          </a:xfrm>
          <a:prstGeom prst="rect">
            <a:avLst/>
          </a:prstGeom>
          <a:noFill/>
        </p:spPr>
        <p:txBody>
          <a:bodyPr wrap="square" rtlCol="0">
            <a:spAutoFit/>
          </a:bodyPr>
          <a:lstStyle/>
          <a:p>
            <a:r>
              <a:rPr lang="en-US" i="1" dirty="0" smtClean="0">
                <a:latin typeface="Calibri" pitchFamily="34" charset="0"/>
                <a:cs typeface="Meta Offc Pro"/>
              </a:rPr>
              <a:t>(20,951 enrollees)</a:t>
            </a:r>
          </a:p>
        </p:txBody>
      </p:sp>
      <p:sp>
        <p:nvSpPr>
          <p:cNvPr id="22" name="TextBox 21"/>
          <p:cNvSpPr txBox="1"/>
          <p:nvPr/>
        </p:nvSpPr>
        <p:spPr>
          <a:xfrm>
            <a:off x="4419600" y="2497751"/>
            <a:ext cx="2505098" cy="369332"/>
          </a:xfrm>
          <a:prstGeom prst="rect">
            <a:avLst/>
          </a:prstGeom>
          <a:noFill/>
        </p:spPr>
        <p:txBody>
          <a:bodyPr wrap="square" rtlCol="0">
            <a:spAutoFit/>
          </a:bodyPr>
          <a:lstStyle/>
          <a:p>
            <a:r>
              <a:rPr lang="en-US" i="1" dirty="0" smtClean="0">
                <a:latin typeface="Calibri" pitchFamily="34" charset="0"/>
                <a:cs typeface="Meta Offc Pro"/>
              </a:rPr>
              <a:t>(45,513 enrollees)</a:t>
            </a:r>
          </a:p>
        </p:txBody>
      </p:sp>
      <p:sp>
        <p:nvSpPr>
          <p:cNvPr id="23" name="TextBox 22"/>
          <p:cNvSpPr txBox="1"/>
          <p:nvPr/>
        </p:nvSpPr>
        <p:spPr>
          <a:xfrm>
            <a:off x="4343400" y="3195964"/>
            <a:ext cx="1933575" cy="369332"/>
          </a:xfrm>
          <a:prstGeom prst="rect">
            <a:avLst/>
          </a:prstGeom>
          <a:noFill/>
        </p:spPr>
        <p:txBody>
          <a:bodyPr wrap="square" rtlCol="0">
            <a:spAutoFit/>
          </a:bodyPr>
          <a:lstStyle/>
          <a:p>
            <a:r>
              <a:rPr lang="en-US" i="1" dirty="0" smtClean="0">
                <a:latin typeface="Calibri" pitchFamily="34" charset="0"/>
                <a:cs typeface="Meta Offc Pro"/>
              </a:rPr>
              <a:t>(17,770 enrollees)</a:t>
            </a:r>
          </a:p>
        </p:txBody>
      </p:sp>
      <p:sp>
        <p:nvSpPr>
          <p:cNvPr id="24" name="TextBox 23"/>
          <p:cNvSpPr txBox="1"/>
          <p:nvPr/>
        </p:nvSpPr>
        <p:spPr>
          <a:xfrm>
            <a:off x="4191000" y="3915428"/>
            <a:ext cx="2609850" cy="369332"/>
          </a:xfrm>
          <a:prstGeom prst="rect">
            <a:avLst/>
          </a:prstGeom>
          <a:noFill/>
        </p:spPr>
        <p:txBody>
          <a:bodyPr wrap="square" rtlCol="0">
            <a:spAutoFit/>
          </a:bodyPr>
          <a:lstStyle/>
          <a:p>
            <a:r>
              <a:rPr lang="en-US" i="1" dirty="0" smtClean="0">
                <a:latin typeface="Calibri" pitchFamily="34" charset="0"/>
                <a:cs typeface="Meta Offc Pro"/>
              </a:rPr>
              <a:t>(107,087 enrollees)</a:t>
            </a:r>
          </a:p>
        </p:txBody>
      </p:sp>
      <p:sp>
        <p:nvSpPr>
          <p:cNvPr id="25" name="TextBox 24"/>
          <p:cNvSpPr txBox="1"/>
          <p:nvPr/>
        </p:nvSpPr>
        <p:spPr>
          <a:xfrm>
            <a:off x="2133600" y="4647455"/>
            <a:ext cx="2143125" cy="369332"/>
          </a:xfrm>
          <a:prstGeom prst="rect">
            <a:avLst/>
          </a:prstGeom>
          <a:noFill/>
        </p:spPr>
        <p:txBody>
          <a:bodyPr wrap="square" rtlCol="0">
            <a:spAutoFit/>
          </a:bodyPr>
          <a:lstStyle/>
          <a:p>
            <a:r>
              <a:rPr lang="en-US" i="1" dirty="0" smtClean="0">
                <a:latin typeface="Calibri" pitchFamily="34" charset="0"/>
                <a:cs typeface="Meta Offc Pro"/>
              </a:rPr>
              <a:t>(17,908 enrollees)</a:t>
            </a:r>
          </a:p>
        </p:txBody>
      </p:sp>
      <p:sp>
        <p:nvSpPr>
          <p:cNvPr id="26" name="TextBox 25"/>
          <p:cNvSpPr txBox="1"/>
          <p:nvPr/>
        </p:nvSpPr>
        <p:spPr>
          <a:xfrm>
            <a:off x="1905000" y="5358139"/>
            <a:ext cx="1905000" cy="369332"/>
          </a:xfrm>
          <a:prstGeom prst="rect">
            <a:avLst/>
          </a:prstGeom>
          <a:noFill/>
        </p:spPr>
        <p:txBody>
          <a:bodyPr wrap="square" rtlCol="0">
            <a:spAutoFit/>
          </a:bodyPr>
          <a:lstStyle/>
          <a:p>
            <a:r>
              <a:rPr lang="en-US" i="1" dirty="0" smtClean="0">
                <a:latin typeface="Calibri" pitchFamily="34" charset="0"/>
                <a:cs typeface="Meta Offc Pro"/>
              </a:rPr>
              <a:t>(14,038 enrollees)</a:t>
            </a:r>
          </a:p>
        </p:txBody>
      </p:sp>
    </p:spTree>
    <p:extLst>
      <p:ext uri="{BB962C8B-B14F-4D97-AF65-F5344CB8AC3E}">
        <p14:creationId xmlns:p14="http://schemas.microsoft.com/office/powerpoint/2010/main" val="3575370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 State-based Marketplaces</a:t>
            </a:r>
          </a:p>
          <a:p>
            <a:r>
              <a:rPr lang="en-US" sz="1100" dirty="0" smtClean="0"/>
              <a:t>Source: </a:t>
            </a:r>
            <a:r>
              <a:rPr lang="en-US" sz="1100" i="1" dirty="0" smtClean="0">
                <a:hlinkClick r:id="rId2"/>
              </a:rPr>
              <a:t>Health Insurance Marketplace: December Enrollment Report</a:t>
            </a:r>
            <a:r>
              <a:rPr lang="en-US" sz="1100" dirty="0" smtClean="0"/>
              <a:t>, </a:t>
            </a:r>
            <a:r>
              <a:rPr lang="en-US" sz="1100" dirty="0"/>
              <a:t>Department of Health and Human Services, </a:t>
            </a:r>
            <a:r>
              <a:rPr lang="en-US" sz="1100" dirty="0" smtClean="0"/>
              <a:t>December 11, </a:t>
            </a:r>
            <a:r>
              <a:rPr lang="en-US" sz="1100" dirty="0"/>
              <a:t>2013. </a:t>
            </a:r>
            <a:endParaRPr lang="en-US" sz="1100" i="1" dirty="0"/>
          </a:p>
        </p:txBody>
      </p:sp>
      <p:sp>
        <p:nvSpPr>
          <p:cNvPr id="4" name="Title 3"/>
          <p:cNvSpPr>
            <a:spLocks noGrp="1"/>
          </p:cNvSpPr>
          <p:nvPr>
            <p:ph type="title"/>
          </p:nvPr>
        </p:nvSpPr>
        <p:spPr/>
        <p:txBody>
          <a:bodyPr/>
          <a:lstStyle/>
          <a:p>
            <a:r>
              <a:rPr lang="en-US" dirty="0" smtClean="0"/>
              <a:t>Number of Individuals Determined or Assessed Eligible for Medicaid through State and Federal Websites</a:t>
            </a:r>
            <a:endParaRPr lang="en-US" dirty="0"/>
          </a:p>
        </p:txBody>
      </p:sp>
      <p:sp>
        <p:nvSpPr>
          <p:cNvPr id="6" name="TextBox 5"/>
          <p:cNvSpPr txBox="1"/>
          <p:nvPr/>
        </p:nvSpPr>
        <p:spPr>
          <a:xfrm>
            <a:off x="76200" y="5864423"/>
            <a:ext cx="4419600" cy="307777"/>
          </a:xfrm>
          <a:prstGeom prst="rect">
            <a:avLst/>
          </a:prstGeom>
          <a:noFill/>
        </p:spPr>
        <p:txBody>
          <a:bodyPr wrap="square" rtlCol="0">
            <a:spAutoFit/>
          </a:bodyPr>
          <a:lstStyle/>
          <a:p>
            <a:r>
              <a:rPr lang="en-US" sz="1400" b="1" dirty="0" smtClean="0">
                <a:latin typeface="Calibri" pitchFamily="34" charset="0"/>
                <a:cs typeface="Meta Offc Pro"/>
              </a:rPr>
              <a:t>Total Number of Individuals = 803,077</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5800" y="1239595"/>
            <a:ext cx="7467600" cy="5770805"/>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800" y="2514600"/>
            <a:ext cx="8874464" cy="6858000"/>
          </a:xfrm>
          <a:prstGeom prst="rect">
            <a:avLst/>
          </a:prstGeom>
        </p:spPr>
      </p:pic>
      <p:sp>
        <p:nvSpPr>
          <p:cNvPr id="2" name="TextBox 1"/>
          <p:cNvSpPr txBox="1"/>
          <p:nvPr/>
        </p:nvSpPr>
        <p:spPr>
          <a:xfrm>
            <a:off x="6934200" y="838200"/>
            <a:ext cx="184730" cy="646331"/>
          </a:xfrm>
          <a:prstGeom prst="rect">
            <a:avLst/>
          </a:prstGeom>
          <a:noFill/>
        </p:spPr>
        <p:txBody>
          <a:bodyPr wrap="none" rtlCol="0">
            <a:spAutoFit/>
          </a:bodyPr>
          <a:lstStyle/>
          <a:p>
            <a:pPr algn="ctr"/>
            <a:endParaRPr lang="en-US" dirty="0" smtClean="0">
              <a:latin typeface="Meta Offc Pro"/>
              <a:cs typeface="Meta Offc Pro"/>
            </a:endParaRPr>
          </a:p>
          <a:p>
            <a:pPr algn="ctr"/>
            <a:endParaRPr lang="en-US" dirty="0" err="1" smtClean="0">
              <a:latin typeface="Meta Offc Pro"/>
              <a:cs typeface="Meta Offc Pro"/>
            </a:endParaRPr>
          </a:p>
        </p:txBody>
      </p:sp>
      <p:sp>
        <p:nvSpPr>
          <p:cNvPr id="8" name="TextBox 7"/>
          <p:cNvSpPr txBox="1"/>
          <p:nvPr/>
        </p:nvSpPr>
        <p:spPr>
          <a:xfrm>
            <a:off x="76200" y="990600"/>
            <a:ext cx="2539285" cy="338554"/>
          </a:xfrm>
          <a:prstGeom prst="rect">
            <a:avLst/>
          </a:prstGeom>
          <a:noFill/>
        </p:spPr>
        <p:txBody>
          <a:bodyPr wrap="none" rtlCol="0">
            <a:spAutoFit/>
          </a:bodyPr>
          <a:lstStyle/>
          <a:p>
            <a:pPr algn="ctr"/>
            <a:r>
              <a:rPr lang="en-US" sz="1600" b="1" i="1" dirty="0" smtClean="0">
                <a:latin typeface="Meta Offc Pro"/>
                <a:cs typeface="Meta Offc Pro"/>
              </a:rPr>
              <a:t>(as of November 30, 2013)</a:t>
            </a:r>
          </a:p>
        </p:txBody>
      </p:sp>
    </p:spTree>
    <p:extLst>
      <p:ext uri="{BB962C8B-B14F-4D97-AF65-F5344CB8AC3E}">
        <p14:creationId xmlns:p14="http://schemas.microsoft.com/office/powerpoint/2010/main" val="1434099354"/>
      </p:ext>
    </p:extLst>
  </p:cSld>
  <p:clrMapOvr>
    <a:masterClrMapping/>
  </p:clrMapOvr>
</p:sld>
</file>

<file path=ppt/theme/theme1.xml><?xml version="1.0" encoding="utf-8"?>
<a:theme xmlns:a="http://schemas.openxmlformats.org/drawingml/2006/main" name="blank">
  <a:themeElements>
    <a:clrScheme name="Custom 1">
      <a:dk1>
        <a:srgbClr val="000000"/>
      </a:dk1>
      <a:lt1>
        <a:srgbClr val="FFFFFF"/>
      </a:lt1>
      <a:dk2>
        <a:srgbClr val="FF8811"/>
      </a:dk2>
      <a:lt2>
        <a:srgbClr val="FFD204"/>
      </a:lt2>
      <a:accent1>
        <a:srgbClr val="133559"/>
      </a:accent1>
      <a:accent2>
        <a:srgbClr val="025189"/>
      </a:accent2>
      <a:accent3>
        <a:srgbClr val="0072C0"/>
      </a:accent3>
      <a:accent4>
        <a:srgbClr val="31A3E3"/>
      </a:accent4>
      <a:accent5>
        <a:srgbClr val="7BC7ED"/>
      </a:accent5>
      <a:accent6>
        <a:srgbClr val="B0DDF4"/>
      </a:accent6>
      <a:hlink>
        <a:srgbClr val="0072C0"/>
      </a:hlink>
      <a:folHlink>
        <a:srgbClr val="0072C0"/>
      </a:folHlink>
    </a:clrScheme>
    <a:fontScheme name="Meta Offc Pro">
      <a:majorFont>
        <a:latin typeface="Meta Offc Pro"/>
        <a:ea typeface=""/>
        <a:cs typeface=""/>
      </a:majorFont>
      <a:minorFont>
        <a:latin typeface="Meta Offc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cmpd="sng">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dirty="0" err="1" smtClean="0">
            <a:latin typeface="Meta Offc Pro"/>
            <a:cs typeface="Meta Offc Pro"/>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06244D"/>
        </a:accent1>
        <a:accent2>
          <a:srgbClr val="F7871B"/>
        </a:accent2>
        <a:accent3>
          <a:srgbClr val="FFFFFF"/>
        </a:accent3>
        <a:accent4>
          <a:srgbClr val="000000"/>
        </a:accent4>
        <a:accent5>
          <a:srgbClr val="AAACB2"/>
        </a:accent5>
        <a:accent6>
          <a:srgbClr val="E07A17"/>
        </a:accent6>
        <a:hlink>
          <a:srgbClr val="747894"/>
        </a:hlink>
        <a:folHlink>
          <a:srgbClr val="FCB46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06244D"/>
        </a:accent1>
        <a:accent2>
          <a:srgbClr val="465274"/>
        </a:accent2>
        <a:accent3>
          <a:srgbClr val="FFFFFF"/>
        </a:accent3>
        <a:accent4>
          <a:srgbClr val="000000"/>
        </a:accent4>
        <a:accent5>
          <a:srgbClr val="AAACB2"/>
        </a:accent5>
        <a:accent6>
          <a:srgbClr val="3F4968"/>
        </a:accent6>
        <a:hlink>
          <a:srgbClr val="F7871B"/>
        </a:hlink>
        <a:folHlink>
          <a:srgbClr val="FCB46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B5B8C9"/>
        </a:lt2>
        <a:accent1>
          <a:srgbClr val="465274"/>
        </a:accent1>
        <a:accent2>
          <a:srgbClr val="06244D"/>
        </a:accent2>
        <a:accent3>
          <a:srgbClr val="FFFFFF"/>
        </a:accent3>
        <a:accent4>
          <a:srgbClr val="00000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
      <a:clrScheme name="Blank Presentation 16">
        <a:dk1>
          <a:srgbClr val="06244D"/>
        </a:dk1>
        <a:lt1>
          <a:srgbClr val="FFFFFF"/>
        </a:lt1>
        <a:dk2>
          <a:srgbClr val="06244D"/>
        </a:dk2>
        <a:lt2>
          <a:srgbClr val="B5B8C9"/>
        </a:lt2>
        <a:accent1>
          <a:srgbClr val="465274"/>
        </a:accent1>
        <a:accent2>
          <a:srgbClr val="06244D"/>
        </a:accent2>
        <a:accent3>
          <a:srgbClr val="FFFFFF"/>
        </a:accent3>
        <a:accent4>
          <a:srgbClr val="041D4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with exhibit #">
  <a:themeElements>
    <a:clrScheme name="Custom 1">
      <a:dk1>
        <a:srgbClr val="000000"/>
      </a:dk1>
      <a:lt1>
        <a:srgbClr val="FFFFFF"/>
      </a:lt1>
      <a:dk2>
        <a:srgbClr val="FF8811"/>
      </a:dk2>
      <a:lt2>
        <a:srgbClr val="FFD204"/>
      </a:lt2>
      <a:accent1>
        <a:srgbClr val="133559"/>
      </a:accent1>
      <a:accent2>
        <a:srgbClr val="025189"/>
      </a:accent2>
      <a:accent3>
        <a:srgbClr val="0072C0"/>
      </a:accent3>
      <a:accent4>
        <a:srgbClr val="31A3E3"/>
      </a:accent4>
      <a:accent5>
        <a:srgbClr val="7BC7ED"/>
      </a:accent5>
      <a:accent6>
        <a:srgbClr val="B0DDF4"/>
      </a:accent6>
      <a:hlink>
        <a:srgbClr val="0072C0"/>
      </a:hlink>
      <a:folHlink>
        <a:srgbClr val="0072C0"/>
      </a:folHlink>
    </a:clrScheme>
    <a:fontScheme name="Meta Offc Pro">
      <a:majorFont>
        <a:latin typeface="Meta Offc Pro"/>
        <a:ea typeface=""/>
        <a:cs typeface=""/>
      </a:majorFont>
      <a:minorFont>
        <a:latin typeface="Meta Offc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cmpd="sng">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dirty="0" err="1" smtClean="0">
            <a:latin typeface="Meta Offc Pro"/>
            <a:cs typeface="Meta Offc Pro"/>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06244D"/>
        </a:accent1>
        <a:accent2>
          <a:srgbClr val="F7871B"/>
        </a:accent2>
        <a:accent3>
          <a:srgbClr val="FFFFFF"/>
        </a:accent3>
        <a:accent4>
          <a:srgbClr val="000000"/>
        </a:accent4>
        <a:accent5>
          <a:srgbClr val="AAACB2"/>
        </a:accent5>
        <a:accent6>
          <a:srgbClr val="E07A17"/>
        </a:accent6>
        <a:hlink>
          <a:srgbClr val="747894"/>
        </a:hlink>
        <a:folHlink>
          <a:srgbClr val="FCB46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06244D"/>
        </a:accent1>
        <a:accent2>
          <a:srgbClr val="465274"/>
        </a:accent2>
        <a:accent3>
          <a:srgbClr val="FFFFFF"/>
        </a:accent3>
        <a:accent4>
          <a:srgbClr val="000000"/>
        </a:accent4>
        <a:accent5>
          <a:srgbClr val="AAACB2"/>
        </a:accent5>
        <a:accent6>
          <a:srgbClr val="3F4968"/>
        </a:accent6>
        <a:hlink>
          <a:srgbClr val="F7871B"/>
        </a:hlink>
        <a:folHlink>
          <a:srgbClr val="FCB46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B5B8C9"/>
        </a:lt2>
        <a:accent1>
          <a:srgbClr val="465274"/>
        </a:accent1>
        <a:accent2>
          <a:srgbClr val="06244D"/>
        </a:accent2>
        <a:accent3>
          <a:srgbClr val="FFFFFF"/>
        </a:accent3>
        <a:accent4>
          <a:srgbClr val="00000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
      <a:clrScheme name="Blank Presentation 16">
        <a:dk1>
          <a:srgbClr val="06244D"/>
        </a:dk1>
        <a:lt1>
          <a:srgbClr val="FFFFFF"/>
        </a:lt1>
        <a:dk2>
          <a:srgbClr val="06244D"/>
        </a:dk2>
        <a:lt2>
          <a:srgbClr val="B5B8C9"/>
        </a:lt2>
        <a:accent1>
          <a:srgbClr val="465274"/>
        </a:accent1>
        <a:accent2>
          <a:srgbClr val="06244D"/>
        </a:accent2>
        <a:accent3>
          <a:srgbClr val="FFFFFF"/>
        </a:accent3>
        <a:accent4>
          <a:srgbClr val="041D4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with figure #">
  <a:themeElements>
    <a:clrScheme name="Custom 1">
      <a:dk1>
        <a:srgbClr val="000000"/>
      </a:dk1>
      <a:lt1>
        <a:srgbClr val="FFFFFF"/>
      </a:lt1>
      <a:dk2>
        <a:srgbClr val="FF8811"/>
      </a:dk2>
      <a:lt2>
        <a:srgbClr val="FFD204"/>
      </a:lt2>
      <a:accent1>
        <a:srgbClr val="133559"/>
      </a:accent1>
      <a:accent2>
        <a:srgbClr val="025189"/>
      </a:accent2>
      <a:accent3>
        <a:srgbClr val="0072C0"/>
      </a:accent3>
      <a:accent4>
        <a:srgbClr val="31A3E3"/>
      </a:accent4>
      <a:accent5>
        <a:srgbClr val="7BC7ED"/>
      </a:accent5>
      <a:accent6>
        <a:srgbClr val="B0DDF4"/>
      </a:accent6>
      <a:hlink>
        <a:srgbClr val="0072C0"/>
      </a:hlink>
      <a:folHlink>
        <a:srgbClr val="0072C0"/>
      </a:folHlink>
    </a:clrScheme>
    <a:fontScheme name="Meta Offc Pro">
      <a:majorFont>
        <a:latin typeface="Meta Offc Pro"/>
        <a:ea typeface=""/>
        <a:cs typeface=""/>
      </a:majorFont>
      <a:minorFont>
        <a:latin typeface="Meta Offc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cmpd="sng">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dirty="0" err="1" smtClean="0">
            <a:latin typeface="Meta Offc Pro"/>
            <a:cs typeface="Meta Offc Pro"/>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06244D"/>
        </a:accent1>
        <a:accent2>
          <a:srgbClr val="F7871B"/>
        </a:accent2>
        <a:accent3>
          <a:srgbClr val="FFFFFF"/>
        </a:accent3>
        <a:accent4>
          <a:srgbClr val="000000"/>
        </a:accent4>
        <a:accent5>
          <a:srgbClr val="AAACB2"/>
        </a:accent5>
        <a:accent6>
          <a:srgbClr val="E07A17"/>
        </a:accent6>
        <a:hlink>
          <a:srgbClr val="747894"/>
        </a:hlink>
        <a:folHlink>
          <a:srgbClr val="FCB46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06244D"/>
        </a:accent1>
        <a:accent2>
          <a:srgbClr val="465274"/>
        </a:accent2>
        <a:accent3>
          <a:srgbClr val="FFFFFF"/>
        </a:accent3>
        <a:accent4>
          <a:srgbClr val="000000"/>
        </a:accent4>
        <a:accent5>
          <a:srgbClr val="AAACB2"/>
        </a:accent5>
        <a:accent6>
          <a:srgbClr val="3F4968"/>
        </a:accent6>
        <a:hlink>
          <a:srgbClr val="F7871B"/>
        </a:hlink>
        <a:folHlink>
          <a:srgbClr val="FCB46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B5B8C9"/>
        </a:lt2>
        <a:accent1>
          <a:srgbClr val="465274"/>
        </a:accent1>
        <a:accent2>
          <a:srgbClr val="06244D"/>
        </a:accent2>
        <a:accent3>
          <a:srgbClr val="FFFFFF"/>
        </a:accent3>
        <a:accent4>
          <a:srgbClr val="00000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
      <a:clrScheme name="Blank Presentation 16">
        <a:dk1>
          <a:srgbClr val="06244D"/>
        </a:dk1>
        <a:lt1>
          <a:srgbClr val="FFFFFF"/>
        </a:lt1>
        <a:dk2>
          <a:srgbClr val="06244D"/>
        </a:dk2>
        <a:lt2>
          <a:srgbClr val="B5B8C9"/>
        </a:lt2>
        <a:accent1>
          <a:srgbClr val="465274"/>
        </a:accent1>
        <a:accent2>
          <a:srgbClr val="06244D"/>
        </a:accent2>
        <a:accent3>
          <a:srgbClr val="FFFFFF"/>
        </a:accent3>
        <a:accent4>
          <a:srgbClr val="041D4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page">
  <a:themeElements>
    <a:clrScheme name="Default KFF theme colors">
      <a:dk1>
        <a:srgbClr val="000000"/>
      </a:dk1>
      <a:lt1>
        <a:srgbClr val="FFFFFF"/>
      </a:lt1>
      <a:dk2>
        <a:srgbClr val="FF8811"/>
      </a:dk2>
      <a:lt2>
        <a:srgbClr val="FFD204"/>
      </a:lt2>
      <a:accent1>
        <a:srgbClr val="133559"/>
      </a:accent1>
      <a:accent2>
        <a:srgbClr val="025189"/>
      </a:accent2>
      <a:accent3>
        <a:srgbClr val="0072C0"/>
      </a:accent3>
      <a:accent4>
        <a:srgbClr val="31A3E3"/>
      </a:accent4>
      <a:accent5>
        <a:srgbClr val="7BC7ED"/>
      </a:accent5>
      <a:accent6>
        <a:srgbClr val="B0DDF4"/>
      </a:accent6>
      <a:hlink>
        <a:srgbClr val="ADA07A"/>
      </a:hlink>
      <a:folHlink>
        <a:srgbClr val="CDC6AF"/>
      </a:folHlink>
    </a:clrScheme>
    <a:fontScheme name="Custom 2">
      <a:majorFont>
        <a:latin typeface="Meta Offc Pro"/>
        <a:ea typeface=""/>
        <a:cs typeface=""/>
      </a:majorFont>
      <a:minorFont>
        <a:latin typeface="Meta Offc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718</TotalTime>
  <Words>1984</Words>
  <Application>Microsoft Office PowerPoint</Application>
  <PresentationFormat>On-screen Show (4:3)</PresentationFormat>
  <Paragraphs>339</Paragraphs>
  <Slides>33</Slides>
  <Notes>2</Notes>
  <HiddenSlides>0</HiddenSlides>
  <MMClips>0</MMClips>
  <ScaleCrop>false</ScaleCrop>
  <HeadingPairs>
    <vt:vector size="4" baseType="variant">
      <vt:variant>
        <vt:lpstr>Theme</vt:lpstr>
      </vt:variant>
      <vt:variant>
        <vt:i4>4</vt:i4>
      </vt:variant>
      <vt:variant>
        <vt:lpstr>Slide Titles</vt:lpstr>
      </vt:variant>
      <vt:variant>
        <vt:i4>33</vt:i4>
      </vt:variant>
    </vt:vector>
  </HeadingPairs>
  <TitlesOfParts>
    <vt:vector size="37" baseType="lpstr">
      <vt:lpstr>blank</vt:lpstr>
      <vt:lpstr>Default with exhibit #</vt:lpstr>
      <vt:lpstr>Default with figure #</vt:lpstr>
      <vt:lpstr>Title page</vt:lpstr>
      <vt:lpstr>A Year-End Update on the ACA Rollout and Looking Ahead to 2014</vt:lpstr>
      <vt:lpstr>Today’s Speakers from the Kaiser Family Foundation</vt:lpstr>
      <vt:lpstr>Penny Duckham</vt:lpstr>
      <vt:lpstr>Today’s Webinar Will Be Archived</vt:lpstr>
      <vt:lpstr>Jen Tolbert</vt:lpstr>
      <vt:lpstr>State Decisions for Establishing Health Insurance Marketplaces and Expanding Medicaid</vt:lpstr>
      <vt:lpstr>Number of Individuals Who Have Selected a Qualified Health Plan, as of November 30, 2013</vt:lpstr>
      <vt:lpstr>PowerPoint Presentation</vt:lpstr>
      <vt:lpstr>Number of Individuals Determined or Assessed Eligible for Medicaid through State and Federal Websites</vt:lpstr>
      <vt:lpstr>What Do We Know About Marketplace Activity So Far?</vt:lpstr>
      <vt:lpstr>Larry Levitt</vt:lpstr>
      <vt:lpstr>Warning: Math and actuarial terms to follow. Proceed at your own risk.</vt:lpstr>
      <vt:lpstr>What is Risk Pooling?</vt:lpstr>
      <vt:lpstr>Why Does Risk Pooling Matter?</vt:lpstr>
      <vt:lpstr>Relative Premiums Under Unlimited Age Rating vs. 3:1 Limit</vt:lpstr>
      <vt:lpstr>Distribution of Potential Individual Market Enrollees by Age</vt:lpstr>
      <vt:lpstr>Enrollment in Exchanges Plans So Far Among 18-34 Year-Olds</vt:lpstr>
      <vt:lpstr>What if Young Adults Stay Away?</vt:lpstr>
      <vt:lpstr>Is a “Death Spiral” Likely?</vt:lpstr>
      <vt:lpstr>Other Things to Keep an Eye on in the Coming Weeks</vt:lpstr>
      <vt:lpstr>Q&amp;A – You can Ask Questions Via Chat or Phone</vt:lpstr>
      <vt:lpstr>How to Ask a Question via Phone</vt:lpstr>
      <vt:lpstr>FREQUENTLY ASKED QUESTIONS ABOUT HEALTH REFORM</vt:lpstr>
      <vt:lpstr>THE ACA AND LOW- TO MODERATE-INCOME ADULTS</vt:lpstr>
      <vt:lpstr>EXCHANGES/MARKETPLACES</vt:lpstr>
      <vt:lpstr>TAX CREDITS &amp; PREMIUMS</vt:lpstr>
      <vt:lpstr>INSURANCE MARKET REFORMS</vt:lpstr>
      <vt:lpstr>BENEFITS IN THE NEW MARKETPLACES</vt:lpstr>
      <vt:lpstr>PowerPoint Presentation</vt:lpstr>
      <vt:lpstr>RESOURCES FOR CONSUMERS</vt:lpstr>
      <vt:lpstr>SPANISH LANGUAGE RESOURCES</vt:lpstr>
      <vt:lpstr>Contact Information</vt:lpstr>
      <vt:lpstr>Keep in touch with us online</vt:lpstr>
    </vt:vector>
  </TitlesOfParts>
  <Company>Kaiser Family Foundation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Huang</dc:creator>
  <cp:lastModifiedBy>Amanda Keammerer</cp:lastModifiedBy>
  <cp:revision>88</cp:revision>
  <dcterms:created xsi:type="dcterms:W3CDTF">2013-04-16T19:45:49Z</dcterms:created>
  <dcterms:modified xsi:type="dcterms:W3CDTF">2013-12-17T19:20:48Z</dcterms:modified>
</cp:coreProperties>
</file>