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73" r:id="rId2"/>
    <p:sldMasterId id="2147483666" r:id="rId3"/>
  </p:sldMasterIdLst>
  <p:notesMasterIdLst>
    <p:notesMasterId r:id="rId11"/>
  </p:notesMasterIdLst>
  <p:handoutMasterIdLst>
    <p:handoutMasterId r:id="rId12"/>
  </p:handoutMasterIdLst>
  <p:sldIdLst>
    <p:sldId id="349" r:id="rId4"/>
    <p:sldId id="348" r:id="rId5"/>
    <p:sldId id="303" r:id="rId6"/>
    <p:sldId id="352" r:id="rId7"/>
    <p:sldId id="359" r:id="rId8"/>
    <p:sldId id="354" r:id="rId9"/>
    <p:sldId id="353" r:id="rId10"/>
  </p:sldIdLst>
  <p:sldSz cx="9144000" cy="6858000" type="screen4x3"/>
  <p:notesSz cx="7010400" cy="92964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E5"/>
    <a:srgbClr val="FFF9F3"/>
    <a:srgbClr val="FFECD9"/>
    <a:srgbClr val="FFEAD5"/>
    <a:srgbClr val="FFDEBD"/>
    <a:srgbClr val="B0DDF4"/>
    <a:srgbClr val="CCE9F8"/>
    <a:srgbClr val="FEC200"/>
    <a:srgbClr val="FFCB25"/>
    <a:srgbClr val="C49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124" autoAdjust="0"/>
    <p:restoredTop sz="94607" autoAdjust="0"/>
  </p:normalViewPr>
  <p:slideViewPr>
    <p:cSldViewPr>
      <p:cViewPr>
        <p:scale>
          <a:sx n="100" d="100"/>
          <a:sy n="100" d="100"/>
        </p:scale>
        <p:origin x="-1860" y="-174"/>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gs" Target="tags/tag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072997873848337"/>
          <c:y val="2.938230692963939E-2"/>
          <c:w val="0.4755492558469171"/>
          <c:h val="0.86959120734908213"/>
        </c:manualLayout>
      </c:layout>
      <c:barChart>
        <c:barDir val="col"/>
        <c:grouping val="percentStacked"/>
        <c:varyColors val="0"/>
        <c:ser>
          <c:idx val="0"/>
          <c:order val="0"/>
          <c:tx>
            <c:strRef>
              <c:f>Sheet1!$B$1</c:f>
              <c:strCache>
                <c:ptCount val="1"/>
                <c:pt idx="0">
                  <c:v>Doctor's Office</c:v>
                </c:pt>
              </c:strCache>
            </c:strRef>
          </c:tx>
          <c:spPr>
            <a:ln w="12700">
              <a:solidFill>
                <a:schemeClr val="tx1"/>
              </a:solidFill>
            </a:ln>
          </c:spPr>
          <c:invertIfNegative val="0"/>
          <c:dPt>
            <c:idx val="0"/>
            <c:invertIfNegative val="0"/>
            <c:bubble3D val="0"/>
            <c:spPr>
              <a:solidFill>
                <a:schemeClr val="accent1"/>
              </a:solidFill>
              <a:ln w="12700">
                <a:solidFill>
                  <a:schemeClr val="tx1"/>
                </a:solidFill>
              </a:ln>
            </c:spPr>
          </c:dPt>
          <c:dLbls>
            <c:dLbl>
              <c:idx val="0"/>
              <c:layout/>
              <c:tx>
                <c:rich>
                  <a:bodyPr/>
                  <a:lstStyle/>
                  <a:p>
                    <a:r>
                      <a:rPr lang="en-US" dirty="0"/>
                      <a:t>Doctor's </a:t>
                    </a:r>
                    <a:r>
                      <a:rPr lang="en-US" dirty="0" smtClean="0"/>
                      <a:t>Office or</a:t>
                    </a:r>
                    <a:r>
                      <a:rPr lang="en-US" baseline="0" dirty="0" smtClean="0"/>
                      <a:t> </a:t>
                    </a:r>
                    <a:r>
                      <a:rPr lang="en-US" dirty="0" smtClean="0"/>
                      <a:t>Group</a:t>
                    </a:r>
                    <a:r>
                      <a:rPr lang="en-US" dirty="0"/>
                      <a:t>
74%</a:t>
                    </a:r>
                  </a:p>
                </c:rich>
              </c:tx>
              <c:showLegendKey val="0"/>
              <c:showVal val="1"/>
              <c:showCatName val="0"/>
              <c:showSerName val="1"/>
              <c:showPercent val="0"/>
              <c:showBubbleSize val="0"/>
              <c:separator>
</c:separator>
            </c:dLbl>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Sheet1!$B$2</c:f>
              <c:numCache>
                <c:formatCode>0%</c:formatCode>
                <c:ptCount val="1"/>
                <c:pt idx="0">
                  <c:v>0.74103850696002105</c:v>
                </c:pt>
              </c:numCache>
            </c:numRef>
          </c:val>
        </c:ser>
        <c:ser>
          <c:idx val="1"/>
          <c:order val="1"/>
          <c:tx>
            <c:strRef>
              <c:f>Sheet1!$C$1</c:f>
              <c:strCache>
                <c:ptCount val="1"/>
                <c:pt idx="0">
                  <c:v>Doctor's Clinic</c:v>
                </c:pt>
              </c:strCache>
            </c:strRef>
          </c:tx>
          <c:spPr>
            <a:solidFill>
              <a:schemeClr val="accent2"/>
            </a:solidFill>
            <a:ln>
              <a:solidFill>
                <a:schemeClr val="tx1"/>
              </a:solidFill>
            </a:ln>
          </c:spPr>
          <c:invertIfNegative val="0"/>
          <c:dLbls>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Sheet1!$C$2</c:f>
              <c:numCache>
                <c:formatCode>0%</c:formatCode>
                <c:ptCount val="1"/>
                <c:pt idx="0">
                  <c:v>0.115176563101232</c:v>
                </c:pt>
              </c:numCache>
            </c:numRef>
          </c:val>
        </c:ser>
        <c:ser>
          <c:idx val="2"/>
          <c:order val="2"/>
          <c:tx>
            <c:strRef>
              <c:f>Sheet1!$D$1</c:f>
              <c:strCache>
                <c:ptCount val="1"/>
                <c:pt idx="0">
                  <c:v>HMO</c:v>
                </c:pt>
              </c:strCache>
            </c:strRef>
          </c:tx>
          <c:spPr>
            <a:solidFill>
              <a:schemeClr val="accent3"/>
            </a:solidFill>
            <a:ln>
              <a:solidFill>
                <a:schemeClr val="tx1"/>
              </a:solidFill>
            </a:ln>
          </c:spPr>
          <c:invertIfNegative val="0"/>
          <c:dLbls>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Sheet1!$D$2</c:f>
              <c:numCache>
                <c:formatCode>0%</c:formatCode>
                <c:ptCount val="1"/>
                <c:pt idx="0">
                  <c:v>2.99990019564009E-2</c:v>
                </c:pt>
              </c:numCache>
            </c:numRef>
          </c:val>
        </c:ser>
        <c:ser>
          <c:idx val="3"/>
          <c:order val="3"/>
          <c:tx>
            <c:strRef>
              <c:f>Sheet1!$E$1</c:f>
              <c:strCache>
                <c:ptCount val="1"/>
                <c:pt idx="0">
                  <c:v>Other</c:v>
                </c:pt>
              </c:strCache>
            </c:strRef>
          </c:tx>
          <c:spPr>
            <a:solidFill>
              <a:schemeClr val="accent4"/>
            </a:solidFill>
            <a:ln>
              <a:solidFill>
                <a:schemeClr val="tx1"/>
              </a:solidFill>
            </a:ln>
          </c:spPr>
          <c:invertIfNegative val="0"/>
          <c:dLbls>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Sheet1!$E$2</c:f>
              <c:numCache>
                <c:formatCode>0%</c:formatCode>
                <c:ptCount val="1"/>
                <c:pt idx="0">
                  <c:v>7.5365405047671905E-2</c:v>
                </c:pt>
              </c:numCache>
            </c:numRef>
          </c:val>
        </c:ser>
        <c:ser>
          <c:idx val="4"/>
          <c:order val="4"/>
          <c:tx>
            <c:strRef>
              <c:f>Sheet1!$F$1</c:f>
              <c:strCache>
                <c:ptCount val="1"/>
                <c:pt idx="0">
                  <c:v>None</c:v>
                </c:pt>
              </c:strCache>
            </c:strRef>
          </c:tx>
          <c:spPr>
            <a:solidFill>
              <a:schemeClr val="tx2"/>
            </a:solidFill>
            <a:ln>
              <a:solidFill>
                <a:schemeClr val="tx1"/>
              </a:solidFill>
            </a:ln>
          </c:spPr>
          <c:invertIfNegative val="0"/>
          <c:dLbls>
            <c:txPr>
              <a:bodyPr/>
              <a:lstStyle/>
              <a:p>
                <a:pPr>
                  <a:defRPr sz="1200" b="1">
                    <a:solidFill>
                      <a:schemeClr val="bg1"/>
                    </a:solidFill>
                  </a:defRPr>
                </a:pPr>
                <a:endParaRPr lang="en-US"/>
              </a:p>
            </c:txPr>
            <c:showLegendKey val="0"/>
            <c:showVal val="1"/>
            <c:showCatName val="0"/>
            <c:showSerName val="1"/>
            <c:showPercent val="0"/>
            <c:showBubbleSize val="0"/>
            <c:separator> </c:separator>
            <c:showLeaderLines val="0"/>
          </c:dLbls>
          <c:cat>
            <c:strRef>
              <c:f>Sheet1!$A$2</c:f>
              <c:strCache>
                <c:ptCount val="1"/>
                <c:pt idx="0">
                  <c:v>Setting for Usual Source of Care</c:v>
                </c:pt>
              </c:strCache>
            </c:strRef>
          </c:cat>
          <c:val>
            <c:numRef>
              <c:f>Sheet1!$F$2</c:f>
              <c:numCache>
                <c:formatCode>0%</c:formatCode>
                <c:ptCount val="1"/>
                <c:pt idx="0">
                  <c:v>3.828599598460003E-2</c:v>
                </c:pt>
              </c:numCache>
            </c:numRef>
          </c:val>
        </c:ser>
        <c:dLbls>
          <c:showLegendKey val="0"/>
          <c:showVal val="0"/>
          <c:showCatName val="0"/>
          <c:showSerName val="0"/>
          <c:showPercent val="0"/>
          <c:showBubbleSize val="0"/>
        </c:dLbls>
        <c:gapWidth val="75"/>
        <c:overlap val="100"/>
        <c:axId val="147729024"/>
        <c:axId val="147751296"/>
      </c:barChart>
      <c:catAx>
        <c:axId val="147729024"/>
        <c:scaling>
          <c:orientation val="minMax"/>
        </c:scaling>
        <c:delete val="0"/>
        <c:axPos val="b"/>
        <c:majorTickMark val="none"/>
        <c:minorTickMark val="none"/>
        <c:tickLblPos val="nextTo"/>
        <c:txPr>
          <a:bodyPr/>
          <a:lstStyle/>
          <a:p>
            <a:pPr>
              <a:defRPr b="1"/>
            </a:pPr>
            <a:endParaRPr lang="en-US"/>
          </a:p>
        </c:txPr>
        <c:crossAx val="147751296"/>
        <c:crosses val="autoZero"/>
        <c:auto val="1"/>
        <c:lblAlgn val="ctr"/>
        <c:lblOffset val="100"/>
        <c:noMultiLvlLbl val="0"/>
      </c:catAx>
      <c:valAx>
        <c:axId val="147751296"/>
        <c:scaling>
          <c:orientation val="minMax"/>
        </c:scaling>
        <c:delete val="1"/>
        <c:axPos val="l"/>
        <c:numFmt formatCode="0%" sourceLinked="1"/>
        <c:majorTickMark val="none"/>
        <c:minorTickMark val="none"/>
        <c:tickLblPos val="none"/>
        <c:crossAx val="1477290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9952348536419579E-2"/>
          <c:y val="3.5529715762274219E-2"/>
          <c:w val="0.91284653172297681"/>
          <c:h val="0.92894056847545214"/>
        </c:manualLayout>
      </c:layout>
      <c:barChart>
        <c:barDir val="bar"/>
        <c:grouping val="stacked"/>
        <c:varyColors val="0"/>
        <c:ser>
          <c:idx val="0"/>
          <c:order val="0"/>
          <c:tx>
            <c:strRef>
              <c:f>Sheet1!$B$1</c:f>
              <c:strCache>
                <c:ptCount val="1"/>
                <c:pt idx="0">
                  <c:v>Always</c:v>
                </c:pt>
              </c:strCache>
            </c:strRef>
          </c:tx>
          <c:spPr>
            <a:solidFill>
              <a:schemeClr val="accent1"/>
            </a:solidFill>
            <a:ln w="12700">
              <a:solidFill>
                <a:schemeClr val="tx1"/>
              </a:solidFill>
              <a:prstDash val="solid"/>
            </a:ln>
          </c:spPr>
          <c:invertIfNegative val="0"/>
          <c:dLbls>
            <c:dLbl>
              <c:idx val="5"/>
              <c:layout>
                <c:manualLayout>
                  <c:x val="-1.90542045362905E-3"/>
                  <c:y val="-4.4207418311923534E-3"/>
                </c:manualLayout>
              </c:layout>
              <c:spPr>
                <a:noFill/>
                <a:ln w="25409">
                  <a:noFill/>
                </a:ln>
              </c:spPr>
              <c:txPr>
                <a:bodyPr/>
                <a:lstStyle/>
                <a:p>
                  <a:pPr>
                    <a:defRPr sz="1800" b="1">
                      <a:solidFill>
                        <a:schemeClr val="bg1"/>
                      </a:solidFill>
                    </a:defRPr>
                  </a:pPr>
                  <a:endParaRPr lang="en-US"/>
                </a:p>
              </c:txPr>
              <c:dLblPos val="ctr"/>
              <c:showLegendKey val="0"/>
              <c:showVal val="1"/>
              <c:showCatName val="0"/>
              <c:showSerName val="0"/>
              <c:showPercent val="0"/>
              <c:showBubbleSize val="0"/>
            </c:dLbl>
            <c:spPr>
              <a:noFill/>
              <a:ln w="25409">
                <a:noFill/>
              </a:ln>
            </c:spPr>
            <c:txPr>
              <a:bodyPr/>
              <a:lstStyle/>
              <a:p>
                <a:pPr>
                  <a:defRPr sz="1800"/>
                </a:pPr>
                <a:endParaRPr lang="en-US"/>
              </a:p>
            </c:txPr>
            <c:dLblPos val="ctr"/>
            <c:showLegendKey val="0"/>
            <c:showVal val="1"/>
            <c:showCatName val="0"/>
            <c:showSerName val="0"/>
            <c:showPercent val="0"/>
            <c:showBubbleSize val="0"/>
            <c:showLeaderLines val="0"/>
          </c:dLbls>
          <c:cat>
            <c:strRef>
              <c:f>Sheet1!$A$2:$A$6</c:f>
              <c:strCache>
                <c:ptCount val="5"/>
                <c:pt idx="0">
                  <c:v>CAHPS (FFS)</c:v>
                </c:pt>
                <c:pt idx="1">
                  <c:v>CAHPS (MA)</c:v>
                </c:pt>
                <c:pt idx="3">
                  <c:v>CAHPS (FFS)</c:v>
                </c:pt>
                <c:pt idx="4">
                  <c:v>CAHPS (MA)</c:v>
                </c:pt>
              </c:strCache>
            </c:strRef>
          </c:cat>
          <c:val>
            <c:numRef>
              <c:f>Sheet1!$B$2:$B$6</c:f>
              <c:numCache>
                <c:formatCode>0%</c:formatCode>
                <c:ptCount val="5"/>
                <c:pt idx="0">
                  <c:v>0.61831720196032458</c:v>
                </c:pt>
                <c:pt idx="1">
                  <c:v>0.6220855838260847</c:v>
                </c:pt>
                <c:pt idx="3">
                  <c:v>0.66135523764223814</c:v>
                </c:pt>
                <c:pt idx="4">
                  <c:v>0.65579028252614313</c:v>
                </c:pt>
              </c:numCache>
            </c:numRef>
          </c:val>
        </c:ser>
        <c:ser>
          <c:idx val="1"/>
          <c:order val="1"/>
          <c:tx>
            <c:strRef>
              <c:f>Sheet1!$C$1</c:f>
              <c:strCache>
                <c:ptCount val="1"/>
                <c:pt idx="0">
                  <c:v>Usually</c:v>
                </c:pt>
              </c:strCache>
            </c:strRef>
          </c:tx>
          <c:spPr>
            <a:solidFill>
              <a:schemeClr val="accent4"/>
            </a:solidFill>
            <a:ln w="3176">
              <a:solidFill>
                <a:srgbClr val="000000"/>
              </a:solidFill>
              <a:prstDash val="solid"/>
            </a:ln>
          </c:spPr>
          <c:invertIfNegative val="0"/>
          <c:dLbls>
            <c:spPr>
              <a:noFill/>
              <a:ln w="25409">
                <a:noFill/>
              </a:ln>
            </c:spPr>
            <c:txPr>
              <a:bodyPr/>
              <a:lstStyle/>
              <a:p>
                <a:pPr>
                  <a:defRPr sz="1800"/>
                </a:pPr>
                <a:endParaRPr lang="en-US"/>
              </a:p>
            </c:txPr>
            <c:showLegendKey val="0"/>
            <c:showVal val="1"/>
            <c:showCatName val="0"/>
            <c:showSerName val="0"/>
            <c:showPercent val="0"/>
            <c:showBubbleSize val="0"/>
            <c:showLeaderLines val="0"/>
          </c:dLbls>
          <c:cat>
            <c:strRef>
              <c:f>Sheet1!$A$2:$A$6</c:f>
              <c:strCache>
                <c:ptCount val="5"/>
                <c:pt idx="0">
                  <c:v>CAHPS (FFS)</c:v>
                </c:pt>
                <c:pt idx="1">
                  <c:v>CAHPS (MA)</c:v>
                </c:pt>
                <c:pt idx="3">
                  <c:v>CAHPS (FFS)</c:v>
                </c:pt>
                <c:pt idx="4">
                  <c:v>CAHPS (MA)</c:v>
                </c:pt>
              </c:strCache>
            </c:strRef>
          </c:cat>
          <c:val>
            <c:numRef>
              <c:f>Sheet1!$C$2:$C$6</c:f>
              <c:numCache>
                <c:formatCode>0%</c:formatCode>
                <c:ptCount val="5"/>
                <c:pt idx="0">
                  <c:v>0.26414146488495932</c:v>
                </c:pt>
                <c:pt idx="1">
                  <c:v>0.24839378796654238</c:v>
                </c:pt>
                <c:pt idx="3">
                  <c:v>0.25688778310343591</c:v>
                </c:pt>
                <c:pt idx="4">
                  <c:v>0.24372751873670614</c:v>
                </c:pt>
              </c:numCache>
            </c:numRef>
          </c:val>
        </c:ser>
        <c:ser>
          <c:idx val="2"/>
          <c:order val="2"/>
          <c:tx>
            <c:strRef>
              <c:f>Sheet1!$D$1</c:f>
              <c:strCache>
                <c:ptCount val="1"/>
                <c:pt idx="0">
                  <c:v>Sometimes</c:v>
                </c:pt>
              </c:strCache>
            </c:strRef>
          </c:tx>
          <c:spPr>
            <a:solidFill>
              <a:schemeClr val="bg2"/>
            </a:solidFill>
            <a:ln>
              <a:solidFill>
                <a:sysClr val="windowText" lastClr="000000"/>
              </a:solidFill>
            </a:ln>
          </c:spPr>
          <c:invertIfNegative val="0"/>
          <c:dLbls>
            <c:spPr>
              <a:noFill/>
              <a:ln w="25409">
                <a:noFill/>
              </a:ln>
            </c:spPr>
            <c:txPr>
              <a:bodyPr/>
              <a:lstStyle/>
              <a:p>
                <a:pPr>
                  <a:defRPr sz="1800">
                    <a:solidFill>
                      <a:schemeClr val="tx1"/>
                    </a:solidFill>
                  </a:defRPr>
                </a:pPr>
                <a:endParaRPr lang="en-US"/>
              </a:p>
            </c:txPr>
            <c:dLblPos val="ctr"/>
            <c:showLegendKey val="0"/>
            <c:showVal val="1"/>
            <c:showCatName val="0"/>
            <c:showSerName val="0"/>
            <c:showPercent val="0"/>
            <c:showBubbleSize val="0"/>
            <c:showLeaderLines val="0"/>
          </c:dLbls>
          <c:cat>
            <c:strRef>
              <c:f>Sheet1!$A$2:$A$6</c:f>
              <c:strCache>
                <c:ptCount val="5"/>
                <c:pt idx="0">
                  <c:v>CAHPS (FFS)</c:v>
                </c:pt>
                <c:pt idx="1">
                  <c:v>CAHPS (MA)</c:v>
                </c:pt>
                <c:pt idx="3">
                  <c:v>CAHPS (FFS)</c:v>
                </c:pt>
                <c:pt idx="4">
                  <c:v>CAHPS (MA)</c:v>
                </c:pt>
              </c:strCache>
            </c:strRef>
          </c:cat>
          <c:val>
            <c:numRef>
              <c:f>Sheet1!$D$2:$D$6</c:f>
              <c:numCache>
                <c:formatCode>0%</c:formatCode>
                <c:ptCount val="5"/>
                <c:pt idx="0">
                  <c:v>9.5169518961340543E-2</c:v>
                </c:pt>
                <c:pt idx="1">
                  <c:v>0.10141023396145098</c:v>
                </c:pt>
                <c:pt idx="3">
                  <c:v>6.3737148293146972E-2</c:v>
                </c:pt>
                <c:pt idx="4">
                  <c:v>7.7107253026270403E-2</c:v>
                </c:pt>
              </c:numCache>
            </c:numRef>
          </c:val>
        </c:ser>
        <c:ser>
          <c:idx val="3"/>
          <c:order val="3"/>
          <c:tx>
            <c:strRef>
              <c:f>Sheet1!$E$1</c:f>
              <c:strCache>
                <c:ptCount val="1"/>
                <c:pt idx="0">
                  <c:v>Never</c:v>
                </c:pt>
              </c:strCache>
            </c:strRef>
          </c:tx>
          <c:spPr>
            <a:solidFill>
              <a:schemeClr val="tx2"/>
            </a:solidFill>
            <a:ln>
              <a:solidFill>
                <a:schemeClr val="tx1"/>
              </a:solidFill>
            </a:ln>
          </c:spPr>
          <c:invertIfNegative val="0"/>
          <c:dLbls>
            <c:dLbl>
              <c:idx val="0"/>
              <c:layout>
                <c:manualLayout>
                  <c:x val="4.3866395512423814E-2"/>
                  <c:y val="-5.604254467572658E-3"/>
                </c:manualLayout>
              </c:layout>
              <c:dLblPos val="ctr"/>
              <c:showLegendKey val="0"/>
              <c:showVal val="1"/>
              <c:showCatName val="0"/>
              <c:showSerName val="0"/>
              <c:showPercent val="0"/>
              <c:showBubbleSize val="0"/>
            </c:dLbl>
            <c:dLbl>
              <c:idx val="1"/>
              <c:layout>
                <c:manualLayout>
                  <c:x val="4.7803123314820832E-2"/>
                  <c:y val="-2.8021272337863303E-3"/>
                </c:manualLayout>
              </c:layout>
              <c:dLblPos val="ctr"/>
              <c:showLegendKey val="0"/>
              <c:showVal val="1"/>
              <c:showCatName val="0"/>
              <c:showSerName val="0"/>
              <c:showPercent val="0"/>
              <c:showBubbleSize val="0"/>
            </c:dLbl>
            <c:dLbl>
              <c:idx val="3"/>
              <c:layout>
                <c:manualLayout>
                  <c:x val="4.2513153103316534E-2"/>
                  <c:y val="2.8021272337863303E-3"/>
                </c:manualLayout>
              </c:layout>
              <c:dLblPos val="ctr"/>
              <c:showLegendKey val="0"/>
              <c:showVal val="1"/>
              <c:showCatName val="0"/>
              <c:showSerName val="0"/>
              <c:showPercent val="0"/>
              <c:showBubbleSize val="0"/>
            </c:dLbl>
            <c:dLbl>
              <c:idx val="4"/>
              <c:layout>
                <c:manualLayout>
                  <c:x val="4.5029604431859556E-2"/>
                  <c:y val="0"/>
                </c:manualLayout>
              </c:layout>
              <c:dLblPos val="ctr"/>
              <c:showLegendKey val="0"/>
              <c:showVal val="1"/>
              <c:showCatName val="0"/>
              <c:showSerName val="0"/>
              <c:showPercent val="0"/>
              <c:showBubbleSize val="0"/>
            </c:dLbl>
            <c:txPr>
              <a:bodyPr/>
              <a:lstStyle/>
              <a:p>
                <a:pPr>
                  <a:defRPr>
                    <a:solidFill>
                      <a:schemeClr val="tx1"/>
                    </a:solidFill>
                  </a:defRPr>
                </a:pPr>
                <a:endParaRPr lang="en-US"/>
              </a:p>
            </c:txPr>
            <c:dLblPos val="inBase"/>
            <c:showLegendKey val="0"/>
            <c:showVal val="1"/>
            <c:showCatName val="0"/>
            <c:showSerName val="0"/>
            <c:showPercent val="0"/>
            <c:showBubbleSize val="0"/>
            <c:showLeaderLines val="0"/>
          </c:dLbls>
          <c:cat>
            <c:strRef>
              <c:f>Sheet1!$A$2:$A$6</c:f>
              <c:strCache>
                <c:ptCount val="5"/>
                <c:pt idx="0">
                  <c:v>CAHPS (FFS)</c:v>
                </c:pt>
                <c:pt idx="1">
                  <c:v>CAHPS (MA)</c:v>
                </c:pt>
                <c:pt idx="3">
                  <c:v>CAHPS (FFS)</c:v>
                </c:pt>
                <c:pt idx="4">
                  <c:v>CAHPS (MA)</c:v>
                </c:pt>
              </c:strCache>
            </c:strRef>
          </c:cat>
          <c:val>
            <c:numRef>
              <c:f>Sheet1!$E$2:$E$6</c:f>
              <c:numCache>
                <c:formatCode>0%</c:formatCode>
                <c:ptCount val="5"/>
                <c:pt idx="0">
                  <c:v>2.2371814193375555E-2</c:v>
                </c:pt>
                <c:pt idx="1">
                  <c:v>2.8110394245922168E-2</c:v>
                </c:pt>
                <c:pt idx="3">
                  <c:v>1.8019830961179612E-2</c:v>
                </c:pt>
                <c:pt idx="4">
                  <c:v>2.3374945710881209E-2</c:v>
                </c:pt>
              </c:numCache>
            </c:numRef>
          </c:val>
        </c:ser>
        <c:dLbls>
          <c:showLegendKey val="0"/>
          <c:showVal val="0"/>
          <c:showCatName val="0"/>
          <c:showSerName val="0"/>
          <c:showPercent val="0"/>
          <c:showBubbleSize val="0"/>
        </c:dLbls>
        <c:gapWidth val="45"/>
        <c:overlap val="100"/>
        <c:axId val="172765952"/>
        <c:axId val="172767488"/>
      </c:barChart>
      <c:catAx>
        <c:axId val="172765952"/>
        <c:scaling>
          <c:orientation val="maxMin"/>
        </c:scaling>
        <c:delete val="1"/>
        <c:axPos val="l"/>
        <c:majorTickMark val="out"/>
        <c:minorTickMark val="none"/>
        <c:tickLblPos val="none"/>
        <c:crossAx val="172767488"/>
        <c:crosses val="autoZero"/>
        <c:auto val="1"/>
        <c:lblAlgn val="ctr"/>
        <c:lblOffset val="100"/>
        <c:noMultiLvlLbl val="0"/>
      </c:catAx>
      <c:valAx>
        <c:axId val="172767488"/>
        <c:scaling>
          <c:orientation val="minMax"/>
          <c:max val="1.1000000000000001"/>
        </c:scaling>
        <c:delete val="1"/>
        <c:axPos val="t"/>
        <c:numFmt formatCode="0%" sourceLinked="1"/>
        <c:majorTickMark val="out"/>
        <c:minorTickMark val="none"/>
        <c:tickLblPos val="none"/>
        <c:crossAx val="172765952"/>
        <c:crosses val="autoZero"/>
        <c:crossBetween val="between"/>
        <c:majorUnit val="0.1"/>
      </c:valAx>
      <c:spPr>
        <a:noFill/>
        <a:ln w="25409">
          <a:noFill/>
        </a:ln>
      </c:spPr>
    </c:plotArea>
    <c:plotVisOnly val="1"/>
    <c:dispBlanksAs val="gap"/>
    <c:showDLblsOverMax val="0"/>
  </c:chart>
  <c:spPr>
    <a:noFill/>
    <a:ln>
      <a:noFill/>
    </a:ln>
  </c:spPr>
  <c:txPr>
    <a:bodyPr/>
    <a:lstStyle/>
    <a:p>
      <a:pPr>
        <a:defRPr sz="1400" b="1">
          <a:solidFill>
            <a:srgbClr val="FFFFFF"/>
          </a:solidFill>
          <a:latin typeface="+mn-lt"/>
          <a:cs typeface="Calibri"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3.2422108993280838E-2"/>
          <c:y val="0.23641871470611636"/>
          <c:w val="0.60576112883320454"/>
          <c:h val="0.53405650998170628"/>
        </c:manualLayout>
      </c:layout>
      <c:pieChart>
        <c:varyColors val="1"/>
        <c:ser>
          <c:idx val="0"/>
          <c:order val="0"/>
          <c:tx>
            <c:strRef>
              <c:f>Sheet1!$B$1</c:f>
              <c:strCache>
                <c:ptCount val="1"/>
                <c:pt idx="0">
                  <c:v>Percent of Total Insurance Group</c:v>
                </c:pt>
              </c:strCache>
            </c:strRef>
          </c:tx>
          <c:spPr>
            <a:ln>
              <a:solidFill>
                <a:schemeClr val="tx1"/>
              </a:solidFill>
            </a:ln>
          </c:spPr>
          <c:dPt>
            <c:idx val="0"/>
            <c:bubble3D val="0"/>
            <c:explosion val="85"/>
          </c:dPt>
          <c:dPt>
            <c:idx val="1"/>
            <c:bubble3D val="0"/>
            <c:spPr>
              <a:solidFill>
                <a:srgbClr val="FFC000"/>
              </a:solidFill>
              <a:ln>
                <a:solidFill>
                  <a:schemeClr val="tx1"/>
                </a:solidFill>
              </a:ln>
            </c:spPr>
          </c:dPt>
          <c:dPt>
            <c:idx val="2"/>
            <c:bubble3D val="0"/>
            <c:spPr>
              <a:solidFill>
                <a:srgbClr val="92D050"/>
              </a:solidFill>
              <a:ln>
                <a:solidFill>
                  <a:schemeClr val="tx1"/>
                </a:solidFill>
              </a:ln>
            </c:spPr>
          </c:dPt>
          <c:dPt>
            <c:idx val="3"/>
            <c:bubble3D val="0"/>
            <c:spPr>
              <a:solidFill>
                <a:schemeClr val="tx2"/>
              </a:solidFill>
              <a:ln>
                <a:solidFill>
                  <a:schemeClr val="tx1"/>
                </a:solidFill>
              </a:ln>
            </c:spPr>
          </c:dPt>
          <c:dLbls>
            <c:dLbl>
              <c:idx val="0"/>
              <c:layout>
                <c:manualLayout>
                  <c:x val="0.14053715384781945"/>
                  <c:y val="-0.12282569792412312"/>
                </c:manualLayout>
              </c:layout>
              <c:spPr/>
              <c:txPr>
                <a:bodyPr/>
                <a:lstStyle/>
                <a:p>
                  <a:pPr>
                    <a:defRPr b="1">
                      <a:solidFill>
                        <a:schemeClr val="bg1"/>
                      </a:solidFill>
                    </a:defRPr>
                  </a:pPr>
                  <a:endParaRPr lang="en-US"/>
                </a:p>
              </c:txPr>
              <c:dLblPos val="bestFit"/>
              <c:showLegendKey val="0"/>
              <c:showVal val="0"/>
              <c:showCatName val="0"/>
              <c:showSerName val="0"/>
              <c:showPercent val="1"/>
              <c:showBubbleSize val="0"/>
            </c:dLbl>
            <c:dLbl>
              <c:idx val="1"/>
              <c:layout>
                <c:manualLayout>
                  <c:x val="3.5543071904387304E-2"/>
                  <c:y val="-4.0350751610594107E-2"/>
                </c:manualLayout>
              </c:layout>
              <c:dLblPos val="bestFit"/>
              <c:showLegendKey val="0"/>
              <c:showVal val="0"/>
              <c:showCatName val="0"/>
              <c:showSerName val="0"/>
              <c:showPercent val="1"/>
              <c:showBubbleSize val="0"/>
            </c:dLbl>
            <c:dLbl>
              <c:idx val="2"/>
              <c:layout>
                <c:manualLayout>
                  <c:x val="2.3217320780317411E-2"/>
                  <c:y val="-5.0998170683210064E-3"/>
                </c:manualLayout>
              </c:layout>
              <c:dLblPos val="bestFit"/>
              <c:showLegendKey val="0"/>
              <c:showVal val="0"/>
              <c:showCatName val="0"/>
              <c:showSerName val="0"/>
              <c:showPercent val="1"/>
              <c:showBubbleSize val="0"/>
            </c:dLbl>
            <c:dLbl>
              <c:idx val="3"/>
              <c:layout>
                <c:manualLayout>
                  <c:x val="2.1496032376099723E-2"/>
                  <c:y val="5.3858068877753906E-2"/>
                </c:manualLayout>
              </c:layout>
              <c:dLblPos val="bestFit"/>
              <c:showLegendKey val="0"/>
              <c:showVal val="0"/>
              <c:showCatName val="0"/>
              <c:showSerName val="0"/>
              <c:showPercent val="1"/>
              <c:showBubbleSize val="0"/>
            </c:dLbl>
            <c:txPr>
              <a:bodyPr/>
              <a:lstStyle/>
              <a:p>
                <a:pPr>
                  <a:defRPr b="1"/>
                </a:pPr>
                <a:endParaRPr lang="en-US"/>
              </a:p>
            </c:txPr>
            <c:dLblPos val="bestFit"/>
            <c:showLegendKey val="0"/>
            <c:showVal val="0"/>
            <c:showCatName val="0"/>
            <c:showSerName val="0"/>
            <c:showPercent val="1"/>
            <c:showBubbleSize val="0"/>
            <c:showLeaderLines val="1"/>
          </c:dLbls>
          <c:cat>
            <c:strRef>
              <c:f>Sheet1!$A$2:$A$5</c:f>
              <c:strCache>
                <c:ptCount val="4"/>
                <c:pt idx="0">
                  <c:v>Did not seek new PCP</c:v>
                </c:pt>
                <c:pt idx="1">
                  <c:v>Sought new PCP, No problem</c:v>
                </c:pt>
                <c:pt idx="2">
                  <c:v>Sought new PCP, Small problem</c:v>
                </c:pt>
                <c:pt idx="3">
                  <c:v>Sought new PCP, Big problem</c:v>
                </c:pt>
              </c:strCache>
            </c:strRef>
          </c:cat>
          <c:val>
            <c:numRef>
              <c:f>Sheet1!$B$2:$B$5</c:f>
              <c:numCache>
                <c:formatCode>0%</c:formatCode>
                <c:ptCount val="4"/>
                <c:pt idx="0">
                  <c:v>0.95000000000000029</c:v>
                </c:pt>
                <c:pt idx="1">
                  <c:v>0.05</c:v>
                </c:pt>
                <c:pt idx="2">
                  <c:v>1.0000000000000005E-2</c:v>
                </c:pt>
                <c:pt idx="3">
                  <c:v>1.0000000000000005E-2</c:v>
                </c:pt>
              </c:numCache>
            </c:numRef>
          </c:val>
        </c:ser>
        <c:dLbls>
          <c:showLegendKey val="0"/>
          <c:showVal val="0"/>
          <c:showCatName val="0"/>
          <c:showSerName val="0"/>
          <c:showPercent val="1"/>
          <c:showBubbleSize val="0"/>
          <c:showLeaderLines val="1"/>
        </c:dLbls>
        <c:firstSliceAng val="90"/>
      </c:pieChart>
    </c:plotArea>
    <c:plotVisOnly val="1"/>
    <c:dispBlanksAs val="zero"/>
    <c:showDLblsOverMax val="0"/>
  </c:chart>
  <c:spPr>
    <a:noFill/>
    <a:ln>
      <a:noFill/>
    </a:ln>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3.2422108993280838E-2"/>
          <c:y val="0.23641871470611636"/>
          <c:w val="0.60576112883320454"/>
          <c:h val="0.53405650998170628"/>
        </c:manualLayout>
      </c:layout>
      <c:pieChart>
        <c:varyColors val="1"/>
        <c:ser>
          <c:idx val="0"/>
          <c:order val="0"/>
          <c:tx>
            <c:strRef>
              <c:f>Sheet1!$B$1</c:f>
              <c:strCache>
                <c:ptCount val="1"/>
                <c:pt idx="0">
                  <c:v>Column1</c:v>
                </c:pt>
              </c:strCache>
            </c:strRef>
          </c:tx>
          <c:spPr>
            <a:ln>
              <a:solidFill>
                <a:schemeClr val="tx1"/>
              </a:solidFill>
            </a:ln>
          </c:spPr>
          <c:dPt>
            <c:idx val="0"/>
            <c:bubble3D val="0"/>
            <c:explosion val="38"/>
          </c:dPt>
          <c:dPt>
            <c:idx val="1"/>
            <c:bubble3D val="0"/>
            <c:spPr>
              <a:solidFill>
                <a:srgbClr val="FFC000"/>
              </a:solidFill>
              <a:ln>
                <a:solidFill>
                  <a:schemeClr val="tx1"/>
                </a:solidFill>
              </a:ln>
            </c:spPr>
          </c:dPt>
          <c:dPt>
            <c:idx val="2"/>
            <c:bubble3D val="0"/>
            <c:spPr>
              <a:solidFill>
                <a:srgbClr val="92D050"/>
              </a:solidFill>
              <a:ln>
                <a:solidFill>
                  <a:schemeClr val="tx1"/>
                </a:solidFill>
              </a:ln>
            </c:spPr>
          </c:dPt>
          <c:dPt>
            <c:idx val="3"/>
            <c:bubble3D val="0"/>
            <c:spPr>
              <a:solidFill>
                <a:schemeClr val="tx2"/>
              </a:solidFill>
              <a:ln>
                <a:solidFill>
                  <a:schemeClr val="tx1"/>
                </a:solidFill>
              </a:ln>
            </c:spPr>
          </c:dPt>
          <c:dLbls>
            <c:dLbl>
              <c:idx val="0"/>
              <c:layout>
                <c:manualLayout>
                  <c:x val="0.14340145714100144"/>
                  <c:y val="-0.18343175853018381"/>
                </c:manualLayout>
              </c:layout>
              <c:tx>
                <c:rich>
                  <a:bodyPr/>
                  <a:lstStyle/>
                  <a:p>
                    <a:pPr>
                      <a:defRPr b="1">
                        <a:solidFill>
                          <a:schemeClr val="bg1"/>
                        </a:solidFill>
                      </a:defRPr>
                    </a:pPr>
                    <a:r>
                      <a:rPr lang="en-US" dirty="0" smtClean="0"/>
                      <a:t>87%</a:t>
                    </a:r>
                    <a:endParaRPr lang="en-US" dirty="0"/>
                  </a:p>
                </c:rich>
              </c:tx>
              <c:spPr/>
              <c:dLblPos val="bestFit"/>
              <c:showLegendKey val="0"/>
              <c:showVal val="0"/>
              <c:showCatName val="0"/>
              <c:showSerName val="0"/>
              <c:showPercent val="1"/>
              <c:showBubbleSize val="0"/>
            </c:dLbl>
            <c:dLbl>
              <c:idx val="1"/>
              <c:layout>
                <c:manualLayout>
                  <c:x val="3.5543071904387304E-2"/>
                  <c:y val="2.5305814045971591E-2"/>
                </c:manualLayout>
              </c:layout>
              <c:dLblPos val="bestFit"/>
              <c:showLegendKey val="0"/>
              <c:showVal val="0"/>
              <c:showCatName val="0"/>
              <c:showSerName val="0"/>
              <c:showPercent val="1"/>
              <c:showBubbleSize val="0"/>
            </c:dLbl>
            <c:dLbl>
              <c:idx val="2"/>
              <c:layout>
                <c:manualLayout>
                  <c:x val="2.3217320780317411E-2"/>
                  <c:y val="-5.0998170683210064E-3"/>
                </c:manualLayout>
              </c:layout>
              <c:dLblPos val="bestFit"/>
              <c:showLegendKey val="0"/>
              <c:showVal val="0"/>
              <c:showCatName val="0"/>
              <c:showSerName val="0"/>
              <c:showPercent val="1"/>
              <c:showBubbleSize val="0"/>
            </c:dLbl>
            <c:dLbl>
              <c:idx val="3"/>
              <c:layout>
                <c:manualLayout>
                  <c:x val="2.1496032376099723E-2"/>
                  <c:y val="5.3858068877753906E-2"/>
                </c:manualLayout>
              </c:layout>
              <c:dLblPos val="bestFit"/>
              <c:showLegendKey val="0"/>
              <c:showVal val="0"/>
              <c:showCatName val="0"/>
              <c:showSerName val="0"/>
              <c:showPercent val="1"/>
              <c:showBubbleSize val="0"/>
            </c:dLbl>
            <c:txPr>
              <a:bodyPr/>
              <a:lstStyle/>
              <a:p>
                <a:pPr>
                  <a:defRPr b="1"/>
                </a:pPr>
                <a:endParaRPr lang="en-US"/>
              </a:p>
            </c:txPr>
            <c:dLblPos val="bestFit"/>
            <c:showLegendKey val="0"/>
            <c:showVal val="0"/>
            <c:showCatName val="0"/>
            <c:showSerName val="0"/>
            <c:showPercent val="1"/>
            <c:showBubbleSize val="0"/>
            <c:showLeaderLines val="1"/>
          </c:dLbls>
          <c:cat>
            <c:strRef>
              <c:f>Sheet1!$A$2:$A$5</c:f>
              <c:strCache>
                <c:ptCount val="4"/>
                <c:pt idx="0">
                  <c:v>Did not seek new PCP</c:v>
                </c:pt>
                <c:pt idx="1">
                  <c:v>Sought new PCP, No problem</c:v>
                </c:pt>
                <c:pt idx="2">
                  <c:v>Sought new PCP, Small problem</c:v>
                </c:pt>
                <c:pt idx="3">
                  <c:v>Sought new PCP, Big problem</c:v>
                </c:pt>
              </c:strCache>
            </c:strRef>
          </c:cat>
          <c:val>
            <c:numRef>
              <c:f>Sheet1!$B$2:$B$5</c:f>
              <c:numCache>
                <c:formatCode>0%</c:formatCode>
                <c:ptCount val="4"/>
                <c:pt idx="0">
                  <c:v>0.87</c:v>
                </c:pt>
                <c:pt idx="1">
                  <c:v>0.12</c:v>
                </c:pt>
                <c:pt idx="2">
                  <c:v>0.01</c:v>
                </c:pt>
                <c:pt idx="3">
                  <c:v>0.01</c:v>
                </c:pt>
              </c:numCache>
            </c:numRef>
          </c:val>
        </c:ser>
        <c:dLbls>
          <c:showLegendKey val="0"/>
          <c:showVal val="0"/>
          <c:showCatName val="0"/>
          <c:showSerName val="0"/>
          <c:showPercent val="1"/>
          <c:showBubbleSize val="0"/>
          <c:showLeaderLines val="1"/>
        </c:dLbls>
        <c:firstSliceAng val="90"/>
      </c:pieChart>
    </c:plotArea>
    <c:plotVisOnly val="1"/>
    <c:dispBlanksAs val="zero"/>
    <c:showDLblsOverMax val="0"/>
  </c:chart>
  <c:spPr>
    <a:noFill/>
    <a:ln>
      <a:noFill/>
    </a:ln>
  </c:spPr>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602844913698338"/>
          <c:y val="0.10543894699729697"/>
          <c:w val="0.46749566119968561"/>
          <c:h val="0.73872076624750294"/>
        </c:manualLayout>
      </c:layout>
      <c:barChart>
        <c:barDir val="bar"/>
        <c:grouping val="clustered"/>
        <c:varyColors val="0"/>
        <c:ser>
          <c:idx val="0"/>
          <c:order val="0"/>
          <c:tx>
            <c:strRef>
              <c:f>Sheet1!$B$1</c:f>
              <c:strCache>
                <c:ptCount val="1"/>
                <c:pt idx="0">
                  <c:v>Private insurance coverage 
(age 50/55-64)</c:v>
                </c:pt>
              </c:strCache>
            </c:strRef>
          </c:tx>
          <c:spPr>
            <a:solidFill>
              <a:schemeClr val="tx2"/>
            </a:solidFill>
            <a:ln>
              <a:solidFill>
                <a:schemeClr val="accent1"/>
              </a:solidFill>
            </a:ln>
          </c:spPr>
          <c:invertIfNegative val="0"/>
          <c:dLbls>
            <c:dLbl>
              <c:idx val="1"/>
              <c:layout/>
              <c:tx>
                <c:rich>
                  <a:bodyPr/>
                  <a:lstStyle/>
                  <a:p>
                    <a:r>
                      <a:rPr lang="en-US"/>
                      <a:t>11</a:t>
                    </a:r>
                    <a:r>
                      <a:rPr lang="en-US" smtClean="0"/>
                      <a:t>%*</a:t>
                    </a:r>
                    <a:endParaRPr lang="en-US"/>
                  </a:p>
                </c:rich>
              </c:tx>
              <c:showLegendKey val="0"/>
              <c:showVal val="1"/>
              <c:showCatName val="0"/>
              <c:showSerName val="0"/>
              <c:showPercent val="0"/>
              <c:showBubbleSize val="0"/>
            </c:dLbl>
            <c:dLbl>
              <c:idx val="2"/>
              <c:layout/>
              <c:tx>
                <c:rich>
                  <a:bodyPr/>
                  <a:lstStyle/>
                  <a:p>
                    <a:r>
                      <a:rPr lang="en-US" dirty="0"/>
                      <a:t>17</a:t>
                    </a:r>
                    <a:r>
                      <a:rPr lang="en-US" dirty="0" smtClean="0"/>
                      <a:t>%</a:t>
                    </a:r>
                  </a:p>
                </c:rich>
              </c:tx>
              <c:showLegendKey val="0"/>
              <c:showVal val="1"/>
              <c:showCatName val="0"/>
              <c:showSerName val="0"/>
              <c:showPercent val="0"/>
              <c:showBubbleSize val="0"/>
            </c:dLbl>
            <c:spPr>
              <a:noFill/>
            </c:spPr>
            <c:txPr>
              <a:bodyPr/>
              <a:lstStyle/>
              <a:p>
                <a:pPr>
                  <a:defRPr b="1"/>
                </a:pPr>
                <a:endParaRPr lang="en-US"/>
              </a:p>
            </c:txPr>
            <c:showLegendKey val="0"/>
            <c:showVal val="1"/>
            <c:showCatName val="0"/>
            <c:showSerName val="0"/>
            <c:showPercent val="0"/>
            <c:showBubbleSize val="0"/>
            <c:showLeaderLines val="0"/>
          </c:dLbls>
          <c:cat>
            <c:strRef>
              <c:f>Sheet1!$A$2:$A$4</c:f>
              <c:strCache>
                <c:ptCount val="3"/>
                <c:pt idx="0">
                  <c:v>HSC, 2010 
Did not get needed speciality care</c:v>
                </c:pt>
                <c:pt idx="1">
                  <c:v>MedPAC, 2012
Didn't see doctor or medical person for health problem or condition</c:v>
                </c:pt>
                <c:pt idx="2">
                  <c:v>HSC, 2010 
Didn't get or delayed needed medical care</c:v>
                </c:pt>
              </c:strCache>
            </c:strRef>
          </c:cat>
          <c:val>
            <c:numRef>
              <c:f>Sheet1!$B$2:$B$4</c:f>
              <c:numCache>
                <c:formatCode>0%</c:formatCode>
                <c:ptCount val="3"/>
                <c:pt idx="0">
                  <c:v>7.0000000000000021E-2</c:v>
                </c:pt>
                <c:pt idx="1">
                  <c:v>0.11</c:v>
                </c:pt>
                <c:pt idx="2">
                  <c:v>0.17</c:v>
                </c:pt>
              </c:numCache>
            </c:numRef>
          </c:val>
        </c:ser>
        <c:ser>
          <c:idx val="1"/>
          <c:order val="1"/>
          <c:tx>
            <c:strRef>
              <c:f>Sheet1!$C$1</c:f>
              <c:strCache>
                <c:ptCount val="1"/>
                <c:pt idx="0">
                  <c:v>Medicare 
(Age 65+)</c:v>
                </c:pt>
              </c:strCache>
            </c:strRef>
          </c:tx>
          <c:spPr>
            <a:solidFill>
              <a:schemeClr val="accent1"/>
            </a:solidFill>
            <a:ln>
              <a:solidFill>
                <a:schemeClr val="accent1"/>
              </a:solidFill>
            </a:ln>
          </c:spPr>
          <c:invertIfNegative val="0"/>
          <c:dLbls>
            <c:dLbl>
              <c:idx val="1"/>
              <c:layout/>
              <c:tx>
                <c:rich>
                  <a:bodyPr/>
                  <a:lstStyle/>
                  <a:p>
                    <a:pPr>
                      <a:defRPr b="1"/>
                    </a:pPr>
                    <a:r>
                      <a:rPr lang="en-US"/>
                      <a:t>8</a:t>
                    </a:r>
                    <a:r>
                      <a:rPr lang="en-US" smtClean="0"/>
                      <a:t>%*</a:t>
                    </a:r>
                    <a:endParaRPr lang="en-US"/>
                  </a:p>
                </c:rich>
              </c:tx>
              <c:spPr>
                <a:noFill/>
              </c:spPr>
              <c:showLegendKey val="0"/>
              <c:showVal val="1"/>
              <c:showCatName val="0"/>
              <c:showSerName val="0"/>
              <c:showPercent val="0"/>
              <c:showBubbleSize val="0"/>
            </c:dLbl>
            <c:dLbl>
              <c:idx val="2"/>
              <c:layout/>
              <c:tx>
                <c:rich>
                  <a:bodyPr/>
                  <a:lstStyle/>
                  <a:p>
                    <a:r>
                      <a:rPr lang="en-US" dirty="0"/>
                      <a:t>8</a:t>
                    </a:r>
                    <a:r>
                      <a:rPr lang="en-US" dirty="0" smtClean="0"/>
                      <a:t>%</a:t>
                    </a:r>
                    <a:endParaRPr lang="en-US" dirty="0"/>
                  </a:p>
                </c:rich>
              </c:tx>
              <c:showLegendKey val="0"/>
              <c:showVal val="1"/>
              <c:showCatName val="0"/>
              <c:showSerName val="0"/>
              <c:showPercent val="0"/>
              <c:showBubbleSize val="0"/>
            </c:dLbl>
            <c:txPr>
              <a:bodyPr/>
              <a:lstStyle/>
              <a:p>
                <a:pPr>
                  <a:defRPr b="1"/>
                </a:pPr>
                <a:endParaRPr lang="en-US"/>
              </a:p>
            </c:txPr>
            <c:showLegendKey val="0"/>
            <c:showVal val="1"/>
            <c:showCatName val="0"/>
            <c:showSerName val="0"/>
            <c:showPercent val="0"/>
            <c:showBubbleSize val="0"/>
            <c:showLeaderLines val="0"/>
          </c:dLbls>
          <c:cat>
            <c:strRef>
              <c:f>Sheet1!$A$2:$A$4</c:f>
              <c:strCache>
                <c:ptCount val="3"/>
                <c:pt idx="0">
                  <c:v>HSC, 2010 
Did not get needed speciality care</c:v>
                </c:pt>
                <c:pt idx="1">
                  <c:v>MedPAC, 2012
Didn't see doctor or medical person for health problem or condition</c:v>
                </c:pt>
                <c:pt idx="2">
                  <c:v>HSC, 2010 
Didn't get or delayed needed medical care</c:v>
                </c:pt>
              </c:strCache>
            </c:strRef>
          </c:cat>
          <c:val>
            <c:numRef>
              <c:f>Sheet1!$C$2:$C$4</c:f>
              <c:numCache>
                <c:formatCode>0%</c:formatCode>
                <c:ptCount val="3"/>
                <c:pt idx="0">
                  <c:v>7.0000000000000021E-2</c:v>
                </c:pt>
                <c:pt idx="1">
                  <c:v>8.0000000000000029E-2</c:v>
                </c:pt>
                <c:pt idx="2">
                  <c:v>8.0000000000000029E-2</c:v>
                </c:pt>
              </c:numCache>
            </c:numRef>
          </c:val>
        </c:ser>
        <c:dLbls>
          <c:showLegendKey val="0"/>
          <c:showVal val="1"/>
          <c:showCatName val="0"/>
          <c:showSerName val="0"/>
          <c:showPercent val="0"/>
          <c:showBubbleSize val="0"/>
        </c:dLbls>
        <c:gapWidth val="72"/>
        <c:axId val="190860672"/>
        <c:axId val="190882944"/>
      </c:barChart>
      <c:catAx>
        <c:axId val="190860672"/>
        <c:scaling>
          <c:orientation val="minMax"/>
        </c:scaling>
        <c:delete val="0"/>
        <c:axPos val="l"/>
        <c:majorTickMark val="none"/>
        <c:minorTickMark val="none"/>
        <c:tickLblPos val="none"/>
        <c:crossAx val="190882944"/>
        <c:crosses val="autoZero"/>
        <c:auto val="1"/>
        <c:lblAlgn val="r"/>
        <c:lblOffset val="100"/>
        <c:noMultiLvlLbl val="0"/>
      </c:catAx>
      <c:valAx>
        <c:axId val="190882944"/>
        <c:scaling>
          <c:orientation val="minMax"/>
        </c:scaling>
        <c:delete val="1"/>
        <c:axPos val="b"/>
        <c:numFmt formatCode="0%" sourceLinked="1"/>
        <c:majorTickMark val="out"/>
        <c:minorTickMark val="none"/>
        <c:tickLblPos val="none"/>
        <c:crossAx val="190860672"/>
        <c:crosses val="autoZero"/>
        <c:crossBetween val="between"/>
      </c:valAx>
    </c:plotArea>
    <c:legend>
      <c:legendPos val="r"/>
      <c:legendEntry>
        <c:idx val="0"/>
        <c:txPr>
          <a:bodyPr/>
          <a:lstStyle/>
          <a:p>
            <a:pPr>
              <a:defRPr sz="1600"/>
            </a:pPr>
            <a:endParaRPr lang="en-US"/>
          </a:p>
        </c:txPr>
      </c:legendEntry>
      <c:legendEntry>
        <c:idx val="1"/>
        <c:txPr>
          <a:bodyPr/>
          <a:lstStyle/>
          <a:p>
            <a:pPr>
              <a:defRPr sz="1600"/>
            </a:pPr>
            <a:endParaRPr lang="en-US"/>
          </a:p>
        </c:txPr>
      </c:legendEntry>
      <c:layout>
        <c:manualLayout>
          <c:xMode val="edge"/>
          <c:yMode val="edge"/>
          <c:x val="0.74559384364693604"/>
          <c:y val="0.52954267080251327"/>
          <c:w val="0.21662345862427571"/>
          <c:h val="0.28193677282876972"/>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59177888022679E-2"/>
          <c:y val="3.8164020143791208E-2"/>
          <c:w val="0.96899858814600692"/>
          <c:h val="0.75798577113107235"/>
        </c:manualLayout>
      </c:layout>
      <c:barChart>
        <c:barDir val="col"/>
        <c:grouping val="clustered"/>
        <c:varyColors val="0"/>
        <c:ser>
          <c:idx val="0"/>
          <c:order val="0"/>
          <c:tx>
            <c:strRef>
              <c:f>Sheet1!$B$1</c:f>
              <c:strCache>
                <c:ptCount val="1"/>
                <c:pt idx="0">
                  <c:v>Series 1</c:v>
                </c:pt>
              </c:strCache>
            </c:strRef>
          </c:tx>
          <c:spPr>
            <a:ln>
              <a:solidFill>
                <a:schemeClr val="tx1"/>
              </a:solidFill>
            </a:ln>
          </c:spPr>
          <c:invertIfNegative val="0"/>
          <c:dPt>
            <c:idx val="0"/>
            <c:invertIfNegative val="0"/>
            <c:bubble3D val="0"/>
            <c:spPr>
              <a:solidFill>
                <a:schemeClr val="tx2"/>
              </a:solidFill>
              <a:ln>
                <a:solidFill>
                  <a:schemeClr val="tx1"/>
                </a:solidFill>
              </a:ln>
            </c:spPr>
          </c:dPt>
          <c:dPt>
            <c:idx val="1"/>
            <c:invertIfNegative val="0"/>
            <c:bubble3D val="0"/>
            <c:spPr>
              <a:solidFill>
                <a:schemeClr val="accent1"/>
              </a:solidFill>
              <a:ln>
                <a:solidFill>
                  <a:schemeClr val="tx1"/>
                </a:solidFill>
              </a:ln>
            </c:spPr>
          </c:dPt>
          <c:dPt>
            <c:idx val="2"/>
            <c:invertIfNegative val="0"/>
            <c:bubble3D val="0"/>
            <c:spPr>
              <a:solidFill>
                <a:schemeClr val="accent1"/>
              </a:solidFill>
              <a:ln>
                <a:solidFill>
                  <a:schemeClr val="tx1"/>
                </a:solidFill>
              </a:ln>
            </c:spPr>
          </c:dPt>
          <c:dPt>
            <c:idx val="3"/>
            <c:invertIfNegative val="0"/>
            <c:bubble3D val="0"/>
            <c:spPr>
              <a:solidFill>
                <a:schemeClr val="accent1"/>
              </a:solidFill>
              <a:ln>
                <a:solidFill>
                  <a:schemeClr val="tx1"/>
                </a:solidFill>
              </a:ln>
            </c:spPr>
          </c:dPt>
          <c:dPt>
            <c:idx val="4"/>
            <c:invertIfNegative val="0"/>
            <c:bubble3D val="0"/>
            <c:spPr>
              <a:solidFill>
                <a:schemeClr val="accent3"/>
              </a:solidFill>
              <a:ln>
                <a:solidFill>
                  <a:schemeClr val="tx1"/>
                </a:solidFill>
              </a:ln>
            </c:spPr>
          </c:dPt>
          <c:dPt>
            <c:idx val="5"/>
            <c:invertIfNegative val="0"/>
            <c:bubble3D val="0"/>
            <c:spPr>
              <a:solidFill>
                <a:schemeClr val="accent3"/>
              </a:solidFill>
              <a:ln>
                <a:solidFill>
                  <a:schemeClr val="tx1"/>
                </a:solidFill>
              </a:ln>
            </c:spPr>
          </c:dPt>
          <c:dPt>
            <c:idx val="6"/>
            <c:invertIfNegative val="0"/>
            <c:bubble3D val="0"/>
            <c:spPr>
              <a:solidFill>
                <a:schemeClr val="accent3"/>
              </a:solidFill>
              <a:ln>
                <a:solidFill>
                  <a:schemeClr val="tx1"/>
                </a:solidFill>
              </a:ln>
            </c:spPr>
          </c:dPt>
          <c:dPt>
            <c:idx val="7"/>
            <c:invertIfNegative val="0"/>
            <c:bubble3D val="0"/>
            <c:spPr>
              <a:solidFill>
                <a:schemeClr val="accent3"/>
              </a:solidFill>
              <a:ln>
                <a:solidFill>
                  <a:schemeClr val="tx1"/>
                </a:solidFill>
              </a:ln>
            </c:spPr>
          </c:dPt>
          <c:dPt>
            <c:idx val="8"/>
            <c:invertIfNegative val="0"/>
            <c:bubble3D val="0"/>
            <c:spPr>
              <a:solidFill>
                <a:schemeClr val="accent3"/>
              </a:solidFill>
              <a:ln>
                <a:solidFill>
                  <a:schemeClr val="tx1"/>
                </a:solidFill>
              </a:ln>
            </c:spPr>
          </c:dPt>
          <c:dPt>
            <c:idx val="9"/>
            <c:invertIfNegative val="0"/>
            <c:bubble3D val="0"/>
            <c:spPr>
              <a:solidFill>
                <a:schemeClr val="accent3"/>
              </a:solidFill>
              <a:ln>
                <a:solidFill>
                  <a:schemeClr val="tx1"/>
                </a:solidFill>
              </a:ln>
            </c:spPr>
          </c:dPt>
          <c:dPt>
            <c:idx val="10"/>
            <c:invertIfNegative val="0"/>
            <c:bubble3D val="0"/>
            <c:spPr>
              <a:solidFill>
                <a:schemeClr val="accent3"/>
              </a:solidFill>
              <a:ln>
                <a:solidFill>
                  <a:schemeClr val="tx1"/>
                </a:solidFill>
              </a:ln>
            </c:spPr>
          </c:dPt>
          <c:dPt>
            <c:idx val="11"/>
            <c:invertIfNegative val="0"/>
            <c:bubble3D val="0"/>
            <c:spPr>
              <a:solidFill>
                <a:schemeClr val="accent5"/>
              </a:solidFill>
              <a:ln>
                <a:solidFill>
                  <a:schemeClr val="tx1"/>
                </a:solidFill>
              </a:ln>
            </c:spPr>
          </c:dPt>
          <c:dPt>
            <c:idx val="12"/>
            <c:invertIfNegative val="0"/>
            <c:bubble3D val="0"/>
            <c:spPr>
              <a:solidFill>
                <a:schemeClr val="accent5"/>
              </a:solidFill>
              <a:ln>
                <a:solidFill>
                  <a:schemeClr val="tx1"/>
                </a:solidFill>
              </a:ln>
            </c:spPr>
          </c:dPt>
          <c:dPt>
            <c:idx val="13"/>
            <c:invertIfNegative val="0"/>
            <c:bubble3D val="0"/>
            <c:spPr>
              <a:solidFill>
                <a:schemeClr val="accent5"/>
              </a:solidFill>
              <a:ln>
                <a:solidFill>
                  <a:schemeClr val="tx1"/>
                </a:solidFill>
              </a:ln>
            </c:spPr>
          </c:dPt>
          <c:dPt>
            <c:idx val="14"/>
            <c:invertIfNegative val="0"/>
            <c:bubble3D val="0"/>
            <c:spPr>
              <a:solidFill>
                <a:schemeClr val="accent5"/>
              </a:solidFill>
              <a:ln>
                <a:solidFill>
                  <a:schemeClr val="tx1"/>
                </a:solidFill>
              </a:ln>
            </c:spPr>
          </c:dPt>
          <c:dPt>
            <c:idx val="15"/>
            <c:invertIfNegative val="0"/>
            <c:bubble3D val="0"/>
            <c:spPr>
              <a:solidFill>
                <a:schemeClr val="accent5"/>
              </a:solidFill>
              <a:ln>
                <a:solidFill>
                  <a:schemeClr val="tx1"/>
                </a:solidFill>
              </a:ln>
            </c:spPr>
          </c:dPt>
          <c:dPt>
            <c:idx val="16"/>
            <c:invertIfNegative val="0"/>
            <c:bubble3D val="0"/>
            <c:spPr>
              <a:solidFill>
                <a:schemeClr val="accent5"/>
              </a:solidFill>
              <a:ln>
                <a:solidFill>
                  <a:schemeClr val="tx1"/>
                </a:solidFill>
              </a:ln>
            </c:spPr>
          </c:dPt>
          <c:dLbls>
            <c:dLbl>
              <c:idx val="2"/>
              <c:layout/>
              <c:tx>
                <c:rich>
                  <a:bodyPr/>
                  <a:lstStyle/>
                  <a:p>
                    <a:r>
                      <a:rPr lang="en-US"/>
                      <a:t>19</a:t>
                    </a:r>
                    <a:r>
                      <a:rPr lang="en-US" smtClean="0"/>
                      <a:t>%*</a:t>
                    </a:r>
                    <a:endParaRPr lang="en-US" dirty="0"/>
                  </a:p>
                </c:rich>
              </c:tx>
              <c:showLegendKey val="0"/>
              <c:showVal val="1"/>
              <c:showCatName val="0"/>
              <c:showSerName val="0"/>
              <c:showPercent val="0"/>
              <c:showBubbleSize val="0"/>
            </c:dLbl>
            <c:dLbl>
              <c:idx val="3"/>
              <c:layout/>
              <c:tx>
                <c:rich>
                  <a:bodyPr/>
                  <a:lstStyle/>
                  <a:p>
                    <a:r>
                      <a:rPr lang="en-US"/>
                      <a:t>6</a:t>
                    </a:r>
                    <a:r>
                      <a:rPr lang="en-US" smtClean="0"/>
                      <a:t>%*</a:t>
                    </a:r>
                    <a:endParaRPr lang="en-US"/>
                  </a:p>
                </c:rich>
              </c:tx>
              <c:showLegendKey val="0"/>
              <c:showVal val="1"/>
              <c:showCatName val="0"/>
              <c:showSerName val="0"/>
              <c:showPercent val="0"/>
              <c:showBubbleSize val="0"/>
            </c:dLbl>
            <c:dLbl>
              <c:idx val="6"/>
              <c:layout/>
              <c:tx>
                <c:rich>
                  <a:bodyPr/>
                  <a:lstStyle/>
                  <a:p>
                    <a:r>
                      <a:rPr lang="en-US"/>
                      <a:t>14</a:t>
                    </a:r>
                    <a:r>
                      <a:rPr lang="en-US" smtClean="0"/>
                      <a:t>%*</a:t>
                    </a:r>
                    <a:endParaRPr lang="en-US"/>
                  </a:p>
                </c:rich>
              </c:tx>
              <c:showLegendKey val="0"/>
              <c:showVal val="1"/>
              <c:showCatName val="0"/>
              <c:showSerName val="0"/>
              <c:showPercent val="0"/>
              <c:showBubbleSize val="0"/>
            </c:dLbl>
            <c:dLbl>
              <c:idx val="8"/>
              <c:layout/>
              <c:tx>
                <c:rich>
                  <a:bodyPr/>
                  <a:lstStyle/>
                  <a:p>
                    <a:r>
                      <a:rPr lang="en-US"/>
                      <a:t>6</a:t>
                    </a:r>
                    <a:r>
                      <a:rPr lang="en-US" smtClean="0"/>
                      <a:t>%*</a:t>
                    </a:r>
                    <a:endParaRPr lang="en-US"/>
                  </a:p>
                </c:rich>
              </c:tx>
              <c:showLegendKey val="0"/>
              <c:showVal val="1"/>
              <c:showCatName val="0"/>
              <c:showSerName val="0"/>
              <c:showPercent val="0"/>
              <c:showBubbleSize val="0"/>
            </c:dLbl>
            <c:dLbl>
              <c:idx val="9"/>
              <c:layout/>
              <c:tx>
                <c:rich>
                  <a:bodyPr/>
                  <a:lstStyle/>
                  <a:p>
                    <a:r>
                      <a:rPr lang="en-US"/>
                      <a:t>15</a:t>
                    </a:r>
                    <a:r>
                      <a:rPr lang="en-US" smtClean="0"/>
                      <a:t>%*</a:t>
                    </a:r>
                    <a:endParaRPr lang="en-US"/>
                  </a:p>
                </c:rich>
              </c:tx>
              <c:showLegendKey val="0"/>
              <c:showVal val="1"/>
              <c:showCatName val="0"/>
              <c:showSerName val="0"/>
              <c:showPercent val="0"/>
              <c:showBubbleSize val="0"/>
            </c:dLbl>
            <c:dLbl>
              <c:idx val="11"/>
              <c:layout/>
              <c:tx>
                <c:rich>
                  <a:bodyPr/>
                  <a:lstStyle/>
                  <a:p>
                    <a:r>
                      <a:rPr lang="en-US"/>
                      <a:t>4</a:t>
                    </a:r>
                    <a:r>
                      <a:rPr lang="en-US" smtClean="0"/>
                      <a:t>%*</a:t>
                    </a:r>
                    <a:endParaRPr lang="en-US"/>
                  </a:p>
                </c:rich>
              </c:tx>
              <c:showLegendKey val="0"/>
              <c:showVal val="1"/>
              <c:showCatName val="0"/>
              <c:showSerName val="0"/>
              <c:showPercent val="0"/>
              <c:showBubbleSize val="0"/>
            </c:dLbl>
            <c:dLbl>
              <c:idx val="12"/>
              <c:layout/>
              <c:tx>
                <c:rich>
                  <a:bodyPr/>
                  <a:lstStyle/>
                  <a:p>
                    <a:r>
                      <a:rPr lang="en-US"/>
                      <a:t>5</a:t>
                    </a:r>
                    <a:r>
                      <a:rPr lang="en-US" smtClean="0"/>
                      <a:t>%*</a:t>
                    </a:r>
                    <a:endParaRPr lang="en-US"/>
                  </a:p>
                </c:rich>
              </c:tx>
              <c:showLegendKey val="0"/>
              <c:showVal val="1"/>
              <c:showCatName val="0"/>
              <c:showSerName val="0"/>
              <c:showPercent val="0"/>
              <c:showBubbleSize val="0"/>
            </c:dLbl>
            <c:dLbl>
              <c:idx val="14"/>
              <c:layout/>
              <c:tx>
                <c:rich>
                  <a:bodyPr/>
                  <a:lstStyle/>
                  <a:p>
                    <a:r>
                      <a:rPr lang="en-US"/>
                      <a:t>14</a:t>
                    </a:r>
                    <a:r>
                      <a:rPr lang="en-US" smtClean="0"/>
                      <a:t>%*</a:t>
                    </a:r>
                    <a:endParaRPr lang="en-US"/>
                  </a:p>
                </c:rich>
              </c:tx>
              <c:showLegendKey val="0"/>
              <c:showVal val="1"/>
              <c:showCatName val="0"/>
              <c:showSerName val="0"/>
              <c:showPercent val="0"/>
              <c:showBubbleSize val="0"/>
            </c:dLbl>
            <c:dLbl>
              <c:idx val="15"/>
              <c:layout/>
              <c:tx>
                <c:rich>
                  <a:bodyPr/>
                  <a:lstStyle/>
                  <a:p>
                    <a:r>
                      <a:rPr lang="en-US"/>
                      <a:t>22</a:t>
                    </a:r>
                    <a:r>
                      <a:rPr lang="en-US" smtClean="0"/>
                      <a:t>%*</a:t>
                    </a:r>
                    <a:endParaRPr 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Sheet1!$A$2:$A$18</c:f>
              <c:strCache>
                <c:ptCount val="16"/>
                <c:pt idx="0">
                  <c:v>Overall</c:v>
                </c:pt>
                <c:pt idx="2">
                  <c:v>Under age 65</c:v>
                </c:pt>
                <c:pt idx="3">
                  <c:v>Age 65 or older</c:v>
                </c:pt>
                <c:pt idx="5">
                  <c:v>Medicare Advantage</c:v>
                </c:pt>
                <c:pt idx="6">
                  <c:v>Medicaid</c:v>
                </c:pt>
                <c:pt idx="7">
                  <c:v>Employer Sponsored Insurance</c:v>
                </c:pt>
                <c:pt idx="8">
                  <c:v>Medigap</c:v>
                </c:pt>
                <c:pt idx="9">
                  <c:v>No Supplemental Coverage</c:v>
                </c:pt>
                <c:pt idx="11">
                  <c:v>Excellent</c:v>
                </c:pt>
                <c:pt idx="12">
                  <c:v>Very good</c:v>
                </c:pt>
                <c:pt idx="13">
                  <c:v>Good</c:v>
                </c:pt>
                <c:pt idx="14">
                  <c:v>Fair</c:v>
                </c:pt>
                <c:pt idx="15">
                  <c:v>Poor</c:v>
                </c:pt>
              </c:strCache>
            </c:strRef>
          </c:cat>
          <c:val>
            <c:numRef>
              <c:f>Sheet1!$B$2:$B$18</c:f>
              <c:numCache>
                <c:formatCode>General</c:formatCode>
                <c:ptCount val="16"/>
                <c:pt idx="0" formatCode="0%">
                  <c:v>8.6975371658199394E-2</c:v>
                </c:pt>
                <c:pt idx="2" formatCode="0%">
                  <c:v>0.19453210022687401</c:v>
                </c:pt>
                <c:pt idx="3" formatCode="0%">
                  <c:v>6.3176613536127399E-2</c:v>
                </c:pt>
                <c:pt idx="5" formatCode="0%">
                  <c:v>7.4257883651522402E-2</c:v>
                </c:pt>
                <c:pt idx="6" formatCode="0%">
                  <c:v>0.14402924880513801</c:v>
                </c:pt>
                <c:pt idx="7" formatCode="0%">
                  <c:v>6.77867082215977E-2</c:v>
                </c:pt>
                <c:pt idx="8" formatCode="0%">
                  <c:v>5.8433148814070197E-2</c:v>
                </c:pt>
                <c:pt idx="9" formatCode="0%">
                  <c:v>0.14721124691586601</c:v>
                </c:pt>
                <c:pt idx="11" formatCode="0%">
                  <c:v>3.9486002465602403E-2</c:v>
                </c:pt>
                <c:pt idx="12" formatCode="0%">
                  <c:v>5.19630392944413E-2</c:v>
                </c:pt>
                <c:pt idx="13" formatCode="0%">
                  <c:v>7.8676344908943693E-2</c:v>
                </c:pt>
                <c:pt idx="14" formatCode="0%">
                  <c:v>0.13949660059463001</c:v>
                </c:pt>
                <c:pt idx="15" formatCode="0%">
                  <c:v>0.22261739874054701</c:v>
                </c:pt>
              </c:numCache>
            </c:numRef>
          </c:val>
        </c:ser>
        <c:dLbls>
          <c:showLegendKey val="0"/>
          <c:showVal val="0"/>
          <c:showCatName val="0"/>
          <c:showSerName val="0"/>
          <c:showPercent val="0"/>
          <c:showBubbleSize val="0"/>
        </c:dLbls>
        <c:gapWidth val="30"/>
        <c:axId val="188550144"/>
        <c:axId val="188556032"/>
      </c:barChart>
      <c:catAx>
        <c:axId val="188550144"/>
        <c:scaling>
          <c:orientation val="minMax"/>
        </c:scaling>
        <c:delete val="0"/>
        <c:axPos val="b"/>
        <c:majorTickMark val="none"/>
        <c:minorTickMark val="none"/>
        <c:tickLblPos val="none"/>
        <c:txPr>
          <a:bodyPr/>
          <a:lstStyle/>
          <a:p>
            <a:pPr>
              <a:defRPr sz="1200"/>
            </a:pPr>
            <a:endParaRPr lang="en-US"/>
          </a:p>
        </c:txPr>
        <c:crossAx val="188556032"/>
        <c:crosses val="autoZero"/>
        <c:auto val="1"/>
        <c:lblAlgn val="ctr"/>
        <c:lblOffset val="100"/>
        <c:noMultiLvlLbl val="0"/>
      </c:catAx>
      <c:valAx>
        <c:axId val="188556032"/>
        <c:scaling>
          <c:orientation val="minMax"/>
        </c:scaling>
        <c:delete val="1"/>
        <c:axPos val="l"/>
        <c:numFmt formatCode="0%" sourceLinked="1"/>
        <c:majorTickMark val="out"/>
        <c:minorTickMark val="none"/>
        <c:tickLblPos val="nextTo"/>
        <c:crossAx val="18855014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017148724588047"/>
          <c:y val="0.11446962879640046"/>
          <c:w val="0.67029626612052662"/>
          <c:h val="0.81008160850000221"/>
        </c:manualLayout>
      </c:layout>
      <c:barChart>
        <c:barDir val="bar"/>
        <c:grouping val="clustered"/>
        <c:varyColors val="0"/>
        <c:ser>
          <c:idx val="0"/>
          <c:order val="0"/>
          <c:tx>
            <c:strRef>
              <c:f>Sheet1!$B$1</c:f>
              <c:strCache>
                <c:ptCount val="1"/>
                <c:pt idx="0">
                  <c:v>Series 1</c:v>
                </c:pt>
              </c:strCache>
            </c:strRef>
          </c:tx>
          <c:spPr>
            <a:solidFill>
              <a:schemeClr val="accent2"/>
            </a:solidFill>
            <a:ln>
              <a:solidFill>
                <a:schemeClr val="tx1"/>
              </a:solidFill>
            </a:ln>
          </c:spPr>
          <c:invertIfNegative val="0"/>
          <c:dLbls>
            <c:dLbl>
              <c:idx val="0"/>
              <c:layout/>
              <c:tx>
                <c:rich>
                  <a:bodyPr/>
                  <a:lstStyle/>
                  <a:p>
                    <a:r>
                      <a:rPr lang="en-US" dirty="0" smtClean="0"/>
                      <a:t>91%</a:t>
                    </a:r>
                    <a:endParaRPr lang="en-US" baseline="30000" dirty="0"/>
                  </a:p>
                </c:rich>
              </c:tx>
              <c:showLegendKey val="0"/>
              <c:showVal val="1"/>
              <c:showCatName val="0"/>
              <c:showSerName val="0"/>
              <c:showPercent val="0"/>
              <c:showBubbleSize val="0"/>
            </c:dLbl>
            <c:dLbl>
              <c:idx val="2"/>
              <c:layout/>
              <c:tx>
                <c:rich>
                  <a:bodyPr/>
                  <a:lstStyle/>
                  <a:p>
                    <a:r>
                      <a:rPr lang="en-US"/>
                      <a:t>72</a:t>
                    </a:r>
                    <a:r>
                      <a:rPr lang="en-US" smtClean="0"/>
                      <a:t>%*</a:t>
                    </a:r>
                  </a:p>
                </c:rich>
              </c:tx>
              <c:showLegendKey val="0"/>
              <c:showVal val="1"/>
              <c:showCatName val="0"/>
              <c:showSerName val="0"/>
              <c:showPercent val="0"/>
              <c:showBubbleSize val="0"/>
            </c:dLbl>
            <c:dLbl>
              <c:idx val="3"/>
              <c:layout/>
              <c:tx>
                <c:rich>
                  <a:bodyPr/>
                  <a:lstStyle/>
                  <a:p>
                    <a:r>
                      <a:rPr lang="en-US"/>
                      <a:t>71</a:t>
                    </a:r>
                    <a:r>
                      <a:rPr lang="en-US" smtClean="0"/>
                      <a:t>%*</a:t>
                    </a:r>
                    <a:endParaRPr lang="en-US"/>
                  </a:p>
                </c:rich>
              </c:tx>
              <c:showLegendKey val="0"/>
              <c:showVal val="1"/>
              <c:showCatName val="0"/>
              <c:showSerName val="0"/>
              <c:showPercent val="0"/>
              <c:showBubbleSize val="0"/>
            </c:dLbl>
            <c:dLbl>
              <c:idx val="4"/>
              <c:layout/>
              <c:tx>
                <c:rich>
                  <a:bodyPr/>
                  <a:lstStyle/>
                  <a:p>
                    <a:r>
                      <a:rPr lang="en-US"/>
                      <a:t>47</a:t>
                    </a:r>
                    <a:r>
                      <a:rPr lang="en-US" smtClean="0"/>
                      <a:t>%*</a:t>
                    </a:r>
                    <a:endParaRPr lang="en-US"/>
                  </a:p>
                </c:rich>
              </c:tx>
              <c:showLegendKey val="0"/>
              <c:showVal val="1"/>
              <c:showCatName val="0"/>
              <c:showSerName val="0"/>
              <c:showPercent val="0"/>
              <c:showBubbleSize val="0"/>
            </c:dLbl>
            <c:txPr>
              <a:bodyPr/>
              <a:lstStyle/>
              <a:p>
                <a:pPr>
                  <a:defRPr b="1"/>
                </a:pPr>
                <a:endParaRPr lang="en-US"/>
              </a:p>
            </c:txPr>
            <c:showLegendKey val="0"/>
            <c:showVal val="1"/>
            <c:showCatName val="0"/>
            <c:showSerName val="0"/>
            <c:showPercent val="0"/>
            <c:showBubbleSize val="0"/>
            <c:showLeaderLines val="0"/>
          </c:dLbls>
          <c:cat>
            <c:strRef>
              <c:f>Sheet1!$A$2:$A$7</c:f>
              <c:strCache>
                <c:ptCount val="5"/>
                <c:pt idx="0">
                  <c:v>Medicare</c:v>
                </c:pt>
                <c:pt idx="1">
                  <c:v>Private Non-capitated</c:v>
                </c:pt>
                <c:pt idx="2">
                  <c:v>Private Capitated</c:v>
                </c:pt>
                <c:pt idx="3">
                  <c:v>Medicaid</c:v>
                </c:pt>
                <c:pt idx="4">
                  <c:v>No-charge or Charity</c:v>
                </c:pt>
              </c:strCache>
            </c:strRef>
          </c:cat>
          <c:val>
            <c:numRef>
              <c:f>Sheet1!$B$2:$B$7</c:f>
              <c:numCache>
                <c:formatCode>0%</c:formatCode>
                <c:ptCount val="5"/>
                <c:pt idx="0">
                  <c:v>0.90700000000000003</c:v>
                </c:pt>
                <c:pt idx="1">
                  <c:v>0.90900000000000003</c:v>
                </c:pt>
                <c:pt idx="2">
                  <c:v>0.71499999999999997</c:v>
                </c:pt>
                <c:pt idx="3">
                  <c:v>0.70799999999999996</c:v>
                </c:pt>
                <c:pt idx="4">
                  <c:v>0.46800000000000003</c:v>
                </c:pt>
              </c:numCache>
            </c:numRef>
          </c:val>
        </c:ser>
        <c:dLbls>
          <c:showLegendKey val="0"/>
          <c:showVal val="1"/>
          <c:showCatName val="0"/>
          <c:showSerName val="0"/>
          <c:showPercent val="0"/>
          <c:showBubbleSize val="0"/>
        </c:dLbls>
        <c:gapWidth val="50"/>
        <c:axId val="188623104"/>
        <c:axId val="188642432"/>
      </c:barChart>
      <c:catAx>
        <c:axId val="188623104"/>
        <c:scaling>
          <c:orientation val="maxMin"/>
        </c:scaling>
        <c:delete val="0"/>
        <c:axPos val="l"/>
        <c:majorTickMark val="none"/>
        <c:minorTickMark val="none"/>
        <c:tickLblPos val="nextTo"/>
        <c:txPr>
          <a:bodyPr/>
          <a:lstStyle/>
          <a:p>
            <a:pPr>
              <a:defRPr sz="1400" b="0"/>
            </a:pPr>
            <a:endParaRPr lang="en-US"/>
          </a:p>
        </c:txPr>
        <c:crossAx val="188642432"/>
        <c:crosses val="autoZero"/>
        <c:auto val="1"/>
        <c:lblAlgn val="ctr"/>
        <c:lblOffset val="100"/>
        <c:noMultiLvlLbl val="0"/>
      </c:catAx>
      <c:valAx>
        <c:axId val="188642432"/>
        <c:scaling>
          <c:orientation val="minMax"/>
        </c:scaling>
        <c:delete val="1"/>
        <c:axPos val="t"/>
        <c:numFmt formatCode="0%" sourceLinked="1"/>
        <c:majorTickMark val="none"/>
        <c:minorTickMark val="none"/>
        <c:tickLblPos val="none"/>
        <c:crossAx val="18862310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0.73899</cdr:x>
      <cdr:y>0.34854</cdr:y>
    </cdr:from>
    <cdr:to>
      <cdr:x>0.96241</cdr:x>
      <cdr:y>0.40362</cdr:y>
    </cdr:to>
    <cdr:sp macro="" textlink="">
      <cdr:nvSpPr>
        <cdr:cNvPr id="2" name="TextBox 1"/>
        <cdr:cNvSpPr txBox="1"/>
      </cdr:nvSpPr>
      <cdr:spPr>
        <a:xfrm xmlns:a="http://schemas.openxmlformats.org/drawingml/2006/main">
          <a:off x="3276600" y="1752872"/>
          <a:ext cx="990620" cy="27700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b="0" i="1" dirty="0" smtClean="0">
              <a:latin typeface="Calibri" pitchFamily="34" charset="0"/>
              <a:cs typeface="Meta Offc Pro"/>
            </a:rPr>
            <a:t>No problem</a:t>
          </a:r>
        </a:p>
      </cdr:txBody>
    </cdr:sp>
  </cdr:relSizeAnchor>
  <cdr:relSizeAnchor xmlns:cdr="http://schemas.openxmlformats.org/drawingml/2006/chartDrawing">
    <cdr:from>
      <cdr:x>0.73899</cdr:x>
      <cdr:y>0.52053</cdr:y>
    </cdr:from>
    <cdr:to>
      <cdr:x>0.96241</cdr:x>
      <cdr:y>0.57561</cdr:y>
    </cdr:to>
    <cdr:sp macro="" textlink="">
      <cdr:nvSpPr>
        <cdr:cNvPr id="3" name="TextBox 1"/>
        <cdr:cNvSpPr txBox="1"/>
      </cdr:nvSpPr>
      <cdr:spPr>
        <a:xfrm xmlns:a="http://schemas.openxmlformats.org/drawingml/2006/main">
          <a:off x="3276600" y="2617846"/>
          <a:ext cx="99059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b="0" i="1" dirty="0" smtClean="0">
              <a:latin typeface="Calibri" pitchFamily="34" charset="0"/>
              <a:cs typeface="Meta Offc Pro"/>
            </a:rPr>
            <a:t>Big problem</a:t>
          </a:r>
        </a:p>
      </cdr:txBody>
    </cdr:sp>
  </cdr:relSizeAnchor>
  <cdr:relSizeAnchor xmlns:cdr="http://schemas.openxmlformats.org/drawingml/2006/chartDrawing">
    <cdr:from>
      <cdr:x>0.73899</cdr:x>
      <cdr:y>0.43931</cdr:y>
    </cdr:from>
    <cdr:to>
      <cdr:x>0.99723</cdr:x>
      <cdr:y>0.49439</cdr:y>
    </cdr:to>
    <cdr:sp macro="" textlink="">
      <cdr:nvSpPr>
        <cdr:cNvPr id="4" name="TextBox 1"/>
        <cdr:cNvSpPr txBox="1"/>
      </cdr:nvSpPr>
      <cdr:spPr>
        <a:xfrm xmlns:a="http://schemas.openxmlformats.org/drawingml/2006/main">
          <a:off x="3276600" y="2209358"/>
          <a:ext cx="1145008" cy="27700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b="0" i="1" dirty="0" smtClean="0">
              <a:latin typeface="Calibri" pitchFamily="34" charset="0"/>
              <a:cs typeface="Meta Offc Pro"/>
            </a:rPr>
            <a:t>Small problem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CFF275B-E9A1-4622-A5D3-A2E573BBE88E}" type="datetimeFigureOut">
              <a:rPr lang="en-US" smtClean="0"/>
              <a:pPr/>
              <a:t>2/19/2014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5DE7A15-6E70-456B-891D-6F4B751A5B5C}" type="slidenum">
              <a:rPr lang="en-US" smtClean="0"/>
              <a:pPr/>
              <a:t>‹#›</a:t>
            </a:fld>
            <a:endParaRPr lang="en-US"/>
          </a:p>
        </p:txBody>
      </p:sp>
    </p:spTree>
    <p:extLst>
      <p:ext uri="{BB962C8B-B14F-4D97-AF65-F5344CB8AC3E}">
        <p14:creationId xmlns:p14="http://schemas.microsoft.com/office/powerpoint/2010/main" val="3005084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7" rIns="93172" bIns="46587" rtlCol="0"/>
          <a:lstStyle>
            <a:lvl1pPr algn="r">
              <a:defRPr sz="1200"/>
            </a:lvl1pPr>
          </a:lstStyle>
          <a:p>
            <a:fld id="{1A4D92E5-9FFA-458A-9BEA-BDF5C2EF3530}" type="datetimeFigureOut">
              <a:rPr lang="en-US" smtClean="0"/>
              <a:pPr/>
              <a:t>2/19/2014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2" tIns="46587" rIns="93172" bIns="4658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7" rIns="93172"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7" rIns="93172"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7" rIns="93172" bIns="46587" rtlCol="0" anchor="b"/>
          <a:lstStyle>
            <a:lvl1pPr algn="r">
              <a:defRPr sz="1200"/>
            </a:lvl1pPr>
          </a:lstStyle>
          <a:p>
            <a:fld id="{F3E76084-7007-4F9A-9BF5-85CA96B02EE7}" type="slidenum">
              <a:rPr lang="en-US" smtClean="0"/>
              <a:pPr/>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p:txBody>
          <a:bodyPr/>
          <a:lstStyle/>
          <a:p>
            <a:fld id="{FB63AE7C-23E2-4C5F-A4ED-4D30EBED3E5D}" type="slidenum">
              <a:rPr lang="en-US" smtClean="0"/>
              <a:pPr/>
              <a:t>2</a:t>
            </a:fld>
            <a:endParaRPr lang="en-US"/>
          </a:p>
        </p:txBody>
      </p:sp>
      <p:sp>
        <p:nvSpPr>
          <p:cNvPr id="4100" name="Slide Number Placeholder 3"/>
          <p:cNvSpPr txBox="1">
            <a:spLocks noGrp="1"/>
          </p:cNvSpPr>
          <p:nvPr/>
        </p:nvSpPr>
        <p:spPr bwMode="auto">
          <a:xfrm>
            <a:off x="3970938" y="8829967"/>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772" tIns="45883" rIns="91772" bIns="45883" anchor="b"/>
          <a:lstStyle>
            <a:lvl1pPr defTabSz="896938">
              <a:defRPr>
                <a:solidFill>
                  <a:schemeClr val="tx1"/>
                </a:solidFill>
                <a:latin typeface="Arial" charset="0"/>
              </a:defRPr>
            </a:lvl1pPr>
            <a:lvl2pPr marL="728663" indent="-279400" defTabSz="896938">
              <a:defRPr>
                <a:solidFill>
                  <a:schemeClr val="tx1"/>
                </a:solidFill>
                <a:latin typeface="Arial" charset="0"/>
              </a:defRPr>
            </a:lvl2pPr>
            <a:lvl3pPr marL="1122363" indent="-225425" defTabSz="896938">
              <a:defRPr>
                <a:solidFill>
                  <a:schemeClr val="tx1"/>
                </a:solidFill>
                <a:latin typeface="Arial" charset="0"/>
              </a:defRPr>
            </a:lvl3pPr>
            <a:lvl4pPr marL="1570038" indent="-223838" defTabSz="896938">
              <a:defRPr>
                <a:solidFill>
                  <a:schemeClr val="tx1"/>
                </a:solidFill>
                <a:latin typeface="Arial" charset="0"/>
              </a:defRPr>
            </a:lvl4pPr>
            <a:lvl5pPr marL="2019300" indent="-225425" defTabSz="896938">
              <a:defRPr>
                <a:solidFill>
                  <a:schemeClr val="tx1"/>
                </a:solidFill>
                <a:latin typeface="Arial" charset="0"/>
              </a:defRPr>
            </a:lvl5pPr>
            <a:lvl6pPr marL="2476500" indent="-225425" defTabSz="896938" eaLnBrk="0" fontAlgn="base" hangingPunct="0">
              <a:spcBef>
                <a:spcPct val="0"/>
              </a:spcBef>
              <a:spcAft>
                <a:spcPct val="0"/>
              </a:spcAft>
              <a:defRPr>
                <a:solidFill>
                  <a:schemeClr val="tx1"/>
                </a:solidFill>
                <a:latin typeface="Arial" charset="0"/>
              </a:defRPr>
            </a:lvl6pPr>
            <a:lvl7pPr marL="2933700" indent="-225425" defTabSz="896938" eaLnBrk="0" fontAlgn="base" hangingPunct="0">
              <a:spcBef>
                <a:spcPct val="0"/>
              </a:spcBef>
              <a:spcAft>
                <a:spcPct val="0"/>
              </a:spcAft>
              <a:defRPr>
                <a:solidFill>
                  <a:schemeClr val="tx1"/>
                </a:solidFill>
                <a:latin typeface="Arial" charset="0"/>
              </a:defRPr>
            </a:lvl7pPr>
            <a:lvl8pPr marL="3390900" indent="-225425" defTabSz="896938" eaLnBrk="0" fontAlgn="base" hangingPunct="0">
              <a:spcBef>
                <a:spcPct val="0"/>
              </a:spcBef>
              <a:spcAft>
                <a:spcPct val="0"/>
              </a:spcAft>
              <a:defRPr>
                <a:solidFill>
                  <a:schemeClr val="tx1"/>
                </a:solidFill>
                <a:latin typeface="Arial" charset="0"/>
              </a:defRPr>
            </a:lvl8pPr>
            <a:lvl9pPr marL="3848100" indent="-225425" defTabSz="896938" eaLnBrk="0" fontAlgn="base" hangingPunct="0">
              <a:spcBef>
                <a:spcPct val="0"/>
              </a:spcBef>
              <a:spcAft>
                <a:spcPct val="0"/>
              </a:spcAft>
              <a:defRPr>
                <a:solidFill>
                  <a:schemeClr val="tx1"/>
                </a:solidFill>
                <a:latin typeface="Arial" charset="0"/>
              </a:defRPr>
            </a:lvl9pPr>
          </a:lstStyle>
          <a:p>
            <a:pPr algn="r" eaLnBrk="1" hangingPunct="1"/>
            <a:fld id="{18C2A527-C8C2-42F2-89E6-1982D0E7B7F0}" type="slidenum">
              <a:rPr lang="en-US" sz="1200">
                <a:latin typeface="Calibri" pitchFamily="34" charset="0"/>
              </a:rPr>
              <a:pPr algn="r" eaLnBrk="1" hangingPunct="1"/>
              <a:t>2</a:t>
            </a:fld>
            <a:endParaRPr lang="en-US" sz="1200">
              <a:latin typeface="Calibri" pitchFamily="34" charset="0"/>
            </a:endParaRPr>
          </a:p>
        </p:txBody>
      </p:sp>
      <p:sp>
        <p:nvSpPr>
          <p:cNvPr id="5" name="Slide Image Placeholder 4"/>
          <p:cNvSpPr>
            <a:spLocks noGrp="1" noRot="1" noChangeAspect="1"/>
          </p:cNvSpPr>
          <p:nvPr>
            <p:ph type="sldImg"/>
          </p:nvPr>
        </p:nvSpPr>
        <p:spPr>
          <a:xfrm>
            <a:off x="698500" y="76200"/>
            <a:ext cx="5576888" cy="4183063"/>
          </a:xfrm>
        </p:spPr>
      </p:sp>
      <p:sp>
        <p:nvSpPr>
          <p:cNvPr id="6" name="Notes Placeholder 5"/>
          <p:cNvSpPr>
            <a:spLocks noGrp="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hdr="0" ftr="0" dt="0"/>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15672431"/>
              </p:ext>
            </p:extLst>
          </p:nvPr>
        </p:nvGraphicFramePr>
        <p:xfrm>
          <a:off x="-990600" y="125190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20" name="Text Placeholder 2"/>
          <p:cNvSpPr>
            <a:spLocks noGrp="1"/>
          </p:cNvSpPr>
          <p:nvPr>
            <p:ph type="body" sz="quarter" idx="11"/>
          </p:nvPr>
        </p:nvSpPr>
        <p:spPr/>
        <p:txBody>
          <a:bodyPr/>
          <a:lstStyle/>
          <a:p>
            <a:r>
              <a:rPr lang="en-US" sz="1000" dirty="0" smtClean="0"/>
              <a:t>NOTES: “Other” setting of usual care includes: neighborhood or family health center, free standing surgery center, rural health clinic, company clinic, other clinic, walk-in urgent care center, at home, hospital emergency room, hospital outpatient, Veteran’s Administration, mental health center. </a:t>
            </a:r>
            <a:r>
              <a:rPr lang="en-US" sz="1000" dirty="0"/>
              <a:t>Beneficiaries residing in facilities (such as nursing homes) are excluded from this analysis</a:t>
            </a:r>
            <a:r>
              <a:rPr lang="en-US" sz="1000" dirty="0" smtClean="0"/>
              <a:t>.  Values do not sum due to rounding.</a:t>
            </a:r>
          </a:p>
          <a:p>
            <a:r>
              <a:rPr lang="en-US" sz="1000" dirty="0" smtClean="0"/>
              <a:t>SOURCE: Kaiser Family Foundation analysis of the 2011 Medicare Current Beneficiary Survey (MCBS) Access to Care File.</a:t>
            </a:r>
            <a:endParaRPr lang="en-US" sz="1000" dirty="0"/>
          </a:p>
        </p:txBody>
      </p:sp>
      <p:sp>
        <p:nvSpPr>
          <p:cNvPr id="4" name="Title 3"/>
          <p:cNvSpPr>
            <a:spLocks noGrp="1"/>
          </p:cNvSpPr>
          <p:nvPr>
            <p:ph type="title"/>
          </p:nvPr>
        </p:nvSpPr>
        <p:spPr/>
        <p:txBody>
          <a:bodyPr/>
          <a:lstStyle/>
          <a:p>
            <a:r>
              <a:rPr lang="en-US" sz="2500" dirty="0" smtClean="0"/>
              <a:t>The majority of Medicare beneficiaries report having a usual source of care; typically a doctor’s office or doctor’s clinic</a:t>
            </a:r>
            <a:endParaRPr lang="en-US" sz="2500" dirty="0"/>
          </a:p>
        </p:txBody>
      </p:sp>
      <p:sp>
        <p:nvSpPr>
          <p:cNvPr id="9" name="TextBox 8"/>
          <p:cNvSpPr txBox="1"/>
          <p:nvPr/>
        </p:nvSpPr>
        <p:spPr>
          <a:xfrm>
            <a:off x="5155311" y="3284916"/>
            <a:ext cx="3200400" cy="521208"/>
          </a:xfrm>
          <a:prstGeom prst="rect">
            <a:avLst/>
          </a:prstGeom>
          <a:noFill/>
        </p:spPr>
        <p:txBody>
          <a:bodyPr wrap="square" rtlCol="0">
            <a:spAutoFit/>
          </a:bodyPr>
          <a:lstStyle/>
          <a:p>
            <a:pPr algn="ctr"/>
            <a:r>
              <a:rPr lang="en-US" sz="1400" b="1" i="1" dirty="0" smtClean="0">
                <a:solidFill>
                  <a:schemeClr val="accent1"/>
                </a:solidFill>
                <a:latin typeface="Calibri" pitchFamily="34" charset="0"/>
                <a:cs typeface="Meta Offc Pro"/>
              </a:rPr>
              <a:t>96% of Medicare beneficiaries report having a usual source of care</a:t>
            </a:r>
          </a:p>
        </p:txBody>
      </p:sp>
      <p:sp>
        <p:nvSpPr>
          <p:cNvPr id="11" name="TextBox 10"/>
          <p:cNvSpPr txBox="1"/>
          <p:nvPr/>
        </p:nvSpPr>
        <p:spPr>
          <a:xfrm>
            <a:off x="5155309" y="1333012"/>
            <a:ext cx="3200400" cy="523220"/>
          </a:xfrm>
          <a:prstGeom prst="rect">
            <a:avLst/>
          </a:prstGeom>
          <a:noFill/>
        </p:spPr>
        <p:txBody>
          <a:bodyPr wrap="square" rtlCol="0">
            <a:spAutoFit/>
          </a:bodyPr>
          <a:lstStyle/>
          <a:p>
            <a:pPr algn="ctr"/>
            <a:r>
              <a:rPr lang="en-US" sz="1400" b="1" i="1" dirty="0" smtClean="0">
                <a:solidFill>
                  <a:schemeClr val="tx2"/>
                </a:solidFill>
                <a:latin typeface="Calibri" pitchFamily="34" charset="0"/>
                <a:cs typeface="Meta Offc Pro"/>
              </a:rPr>
              <a:t>Only 4% of Medicare beneficiaries </a:t>
            </a:r>
          </a:p>
          <a:p>
            <a:pPr algn="ctr"/>
            <a:r>
              <a:rPr lang="en-US" sz="1400" b="1" i="1" dirty="0" smtClean="0">
                <a:solidFill>
                  <a:schemeClr val="tx2"/>
                </a:solidFill>
                <a:latin typeface="Calibri" pitchFamily="34" charset="0"/>
                <a:cs typeface="Meta Offc Pro"/>
              </a:rPr>
              <a:t>do not have a usual source of care</a:t>
            </a:r>
          </a:p>
        </p:txBody>
      </p:sp>
      <p:cxnSp>
        <p:nvCxnSpPr>
          <p:cNvPr id="15" name="Straight Arrow Connector 14"/>
          <p:cNvCxnSpPr/>
          <p:nvPr/>
        </p:nvCxnSpPr>
        <p:spPr>
          <a:xfrm flipV="1">
            <a:off x="4818761" y="1477240"/>
            <a:ext cx="336550" cy="2"/>
          </a:xfrm>
          <a:prstGeom prst="straightConnector1">
            <a:avLst/>
          </a:prstGeom>
          <a:ln w="28575" cmpd="sng">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5" name="Right Brace 4"/>
          <p:cNvSpPr/>
          <p:nvPr/>
        </p:nvSpPr>
        <p:spPr>
          <a:xfrm>
            <a:off x="4813300" y="1573845"/>
            <a:ext cx="338328" cy="3913632"/>
          </a:xfrm>
          <a:prstGeom prst="rightBrace">
            <a:avLst>
              <a:gd name="adj1" fmla="val 311801"/>
              <a:gd name="adj2" fmla="val 50000"/>
            </a:avLst>
          </a:prstGeom>
          <a:ln w="28575" cmpd="sng">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58707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8205785" y="2407920"/>
            <a:ext cx="140461"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205785" y="4884420"/>
            <a:ext cx="140461"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205785" y="3232458"/>
            <a:ext cx="140461"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205785" y="5723243"/>
            <a:ext cx="140461"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1"/>
          </p:nvPr>
        </p:nvSpPr>
        <p:spPr/>
        <p:txBody>
          <a:bodyPr/>
          <a:lstStyle/>
          <a:p>
            <a:r>
              <a:rPr lang="en-US" sz="1000" dirty="0" smtClean="0"/>
              <a:t>NOTE: Results are among respondents who reported experience scheduling the indicated appointment.</a:t>
            </a:r>
          </a:p>
          <a:p>
            <a:r>
              <a:rPr lang="en-US" sz="1000" dirty="0" smtClean="0"/>
              <a:t>SOURCE</a:t>
            </a:r>
            <a:r>
              <a:rPr lang="en-US" sz="1000" dirty="0"/>
              <a:t>: </a:t>
            </a:r>
            <a:r>
              <a:rPr lang="en-US" sz="1000" dirty="0" smtClean="0"/>
              <a:t>Centers for Medicare and Medicaid Services (CMS), Consumer </a:t>
            </a:r>
            <a:r>
              <a:rPr lang="en-US" sz="1000" dirty="0"/>
              <a:t>Assessment of Healthcare </a:t>
            </a:r>
            <a:r>
              <a:rPr lang="en-US" sz="1000" dirty="0" smtClean="0"/>
              <a:t>Providers and Systems (CAHPS) surveys, 2012.</a:t>
            </a:r>
            <a:endParaRPr lang="en-US" sz="1000" dirty="0"/>
          </a:p>
        </p:txBody>
      </p:sp>
      <p:sp>
        <p:nvSpPr>
          <p:cNvPr id="2050" name="Title 2"/>
          <p:cNvSpPr>
            <a:spLocks noGrp="1"/>
          </p:cNvSpPr>
          <p:nvPr>
            <p:ph type="title"/>
          </p:nvPr>
        </p:nvSpPr>
        <p:spPr>
          <a:ln/>
        </p:spPr>
        <p:txBody>
          <a:bodyPr>
            <a:noAutofit/>
          </a:bodyPr>
          <a:lstStyle/>
          <a:p>
            <a:pPr>
              <a:lnSpc>
                <a:spcPct val="90000"/>
              </a:lnSpc>
            </a:pPr>
            <a:r>
              <a:rPr lang="en-US" sz="2600" dirty="0" smtClean="0"/>
              <a:t>Most Medicare </a:t>
            </a:r>
            <a:r>
              <a:rPr lang="en-US" sz="2600" dirty="0"/>
              <a:t>beneficiaries </a:t>
            </a:r>
            <a:r>
              <a:rPr lang="en-US" sz="2600" dirty="0" smtClean="0"/>
              <a:t>report that they can schedule </a:t>
            </a:r>
            <a:r>
              <a:rPr lang="en-US" sz="2600" dirty="0"/>
              <a:t>timely </a:t>
            </a:r>
            <a:r>
              <a:rPr lang="en-US" sz="2600" dirty="0" smtClean="0"/>
              <a:t>appointments</a:t>
            </a:r>
            <a:endParaRPr lang="en-US" sz="2600" b="1" dirty="0"/>
          </a:p>
        </p:txBody>
      </p:sp>
      <p:graphicFrame>
        <p:nvGraphicFramePr>
          <p:cNvPr id="2" name="Chart Placeholder 4"/>
          <p:cNvGraphicFramePr>
            <a:graphicFrameLocks/>
          </p:cNvGraphicFramePr>
          <p:nvPr>
            <p:extLst>
              <p:ext uri="{D42A27DB-BD31-4B8C-83A1-F6EECF244321}">
                <p14:modId xmlns:p14="http://schemas.microsoft.com/office/powerpoint/2010/main" val="963564018"/>
              </p:ext>
            </p:extLst>
          </p:nvPr>
        </p:nvGraphicFramePr>
        <p:xfrm>
          <a:off x="1295400" y="1791047"/>
          <a:ext cx="8040688" cy="4532271"/>
        </p:xfrm>
        <a:graphic>
          <a:graphicData uri="http://schemas.openxmlformats.org/drawingml/2006/chart">
            <c:chart xmlns:c="http://schemas.openxmlformats.org/drawingml/2006/chart" xmlns:r="http://schemas.openxmlformats.org/officeDocument/2006/relationships" r:id="rId3"/>
          </a:graphicData>
        </a:graphic>
      </p:graphicFrame>
      <p:sp>
        <p:nvSpPr>
          <p:cNvPr id="2071" name="TextBox 34"/>
          <p:cNvSpPr txBox="1">
            <a:spLocks noChangeArrowheads="1"/>
          </p:cNvSpPr>
          <p:nvPr/>
        </p:nvSpPr>
        <p:spPr bwMode="auto">
          <a:xfrm>
            <a:off x="228600" y="2145989"/>
            <a:ext cx="121920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en-US" sz="1400" b="1" dirty="0" smtClean="0">
                <a:solidFill>
                  <a:srgbClr val="000000"/>
                </a:solidFill>
                <a:latin typeface="+mj-lt"/>
                <a:cs typeface="Calibri" pitchFamily="34" charset="0"/>
              </a:rPr>
              <a:t>Traditional Medicare</a:t>
            </a:r>
            <a:endParaRPr lang="en-US" sz="1200" dirty="0">
              <a:solidFill>
                <a:srgbClr val="000000"/>
              </a:solidFill>
              <a:latin typeface="+mj-lt"/>
              <a:cs typeface="Calibri" pitchFamily="34" charset="0"/>
            </a:endParaRPr>
          </a:p>
        </p:txBody>
      </p:sp>
      <p:sp>
        <p:nvSpPr>
          <p:cNvPr id="28" name="TextBox 27"/>
          <p:cNvSpPr txBox="1"/>
          <p:nvPr/>
        </p:nvSpPr>
        <p:spPr>
          <a:xfrm>
            <a:off x="91440" y="1341120"/>
            <a:ext cx="8961120" cy="584775"/>
          </a:xfrm>
          <a:prstGeom prst="rect">
            <a:avLst/>
          </a:prstGeom>
          <a:noFill/>
        </p:spPr>
        <p:txBody>
          <a:bodyPr wrap="square" rtlCol="0">
            <a:spAutoFit/>
          </a:bodyPr>
          <a:lstStyle/>
          <a:p>
            <a:r>
              <a:rPr lang="en-US" sz="1600" b="1" dirty="0" smtClean="0">
                <a:latin typeface="Calibri" pitchFamily="34" charset="0"/>
                <a:cs typeface="Meta Offc Pro"/>
              </a:rPr>
              <a:t>Routine Care Appointment (2012):</a:t>
            </a:r>
          </a:p>
          <a:p>
            <a:r>
              <a:rPr lang="en-US" sz="1600" i="1" dirty="0" smtClean="0">
                <a:solidFill>
                  <a:srgbClr val="000000"/>
                </a:solidFill>
                <a:cs typeface="Calibri" pitchFamily="34" charset="0"/>
              </a:rPr>
              <a:t>In </a:t>
            </a:r>
            <a:r>
              <a:rPr lang="en-US" sz="1600" i="1" dirty="0">
                <a:solidFill>
                  <a:srgbClr val="000000"/>
                </a:solidFill>
                <a:cs typeface="Calibri" pitchFamily="34" charset="0"/>
              </a:rPr>
              <a:t>the last 6 months, how often could you get an appointment for routine care as soon as you needed</a:t>
            </a:r>
            <a:r>
              <a:rPr lang="en-US" sz="1600" i="1" dirty="0" smtClean="0">
                <a:solidFill>
                  <a:srgbClr val="000000"/>
                </a:solidFill>
                <a:cs typeface="Calibri" pitchFamily="34" charset="0"/>
              </a:rPr>
              <a:t>?</a:t>
            </a:r>
            <a:endParaRPr lang="en-US" sz="1600" b="1" u="sng" dirty="0" smtClean="0">
              <a:latin typeface="Calibri" pitchFamily="34" charset="0"/>
              <a:cs typeface="Meta Offc Pro"/>
            </a:endParaRPr>
          </a:p>
        </p:txBody>
      </p:sp>
      <p:sp>
        <p:nvSpPr>
          <p:cNvPr id="30" name="TextBox 29"/>
          <p:cNvSpPr txBox="1"/>
          <p:nvPr/>
        </p:nvSpPr>
        <p:spPr>
          <a:xfrm>
            <a:off x="91440" y="3919268"/>
            <a:ext cx="8961120" cy="584775"/>
          </a:xfrm>
          <a:prstGeom prst="rect">
            <a:avLst/>
          </a:prstGeom>
          <a:noFill/>
        </p:spPr>
        <p:txBody>
          <a:bodyPr wrap="square" rtlCol="0">
            <a:spAutoFit/>
          </a:bodyPr>
          <a:lstStyle/>
          <a:p>
            <a:r>
              <a:rPr lang="en-US" sz="1600" b="1" dirty="0" smtClean="0">
                <a:latin typeface="Calibri" pitchFamily="34" charset="0"/>
                <a:cs typeface="Meta Offc Pro"/>
              </a:rPr>
              <a:t>Specialist Appointment (2012):</a:t>
            </a:r>
          </a:p>
          <a:p>
            <a:r>
              <a:rPr lang="en-US" sz="1600" i="1" dirty="0" smtClean="0">
                <a:solidFill>
                  <a:srgbClr val="000000"/>
                </a:solidFill>
                <a:cs typeface="Calibri" pitchFamily="34" charset="0"/>
              </a:rPr>
              <a:t>In </a:t>
            </a:r>
            <a:r>
              <a:rPr lang="en-US" sz="1600" i="1" dirty="0">
                <a:solidFill>
                  <a:srgbClr val="000000"/>
                </a:solidFill>
                <a:cs typeface="Calibri" pitchFamily="34" charset="0"/>
              </a:rPr>
              <a:t>the last 6 months, how often was it easy to get appointments with specialists</a:t>
            </a:r>
            <a:r>
              <a:rPr lang="en-US" sz="1600" i="1" dirty="0" smtClean="0">
                <a:solidFill>
                  <a:srgbClr val="000000"/>
                </a:solidFill>
                <a:cs typeface="Calibri" pitchFamily="34" charset="0"/>
              </a:rPr>
              <a:t>?</a:t>
            </a:r>
            <a:endParaRPr lang="en-US" sz="1600" b="1" u="sng" dirty="0" smtClean="0">
              <a:latin typeface="Calibri" pitchFamily="34" charset="0"/>
              <a:cs typeface="Meta Offc Pro"/>
            </a:endParaRPr>
          </a:p>
        </p:txBody>
      </p:sp>
      <p:sp>
        <p:nvSpPr>
          <p:cNvPr id="15" name="TextBox 34"/>
          <p:cNvSpPr txBox="1">
            <a:spLocks noChangeArrowheads="1"/>
          </p:cNvSpPr>
          <p:nvPr/>
        </p:nvSpPr>
        <p:spPr bwMode="auto">
          <a:xfrm>
            <a:off x="228600" y="2893948"/>
            <a:ext cx="1219199"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pPr>
            <a:r>
              <a:rPr lang="en-US" sz="1400" b="1" dirty="0" smtClean="0">
                <a:solidFill>
                  <a:srgbClr val="000000"/>
                </a:solidFill>
                <a:latin typeface="+mj-lt"/>
                <a:cs typeface="Calibri" pitchFamily="34" charset="0"/>
              </a:rPr>
              <a:t>Medicare Advantage Plan</a:t>
            </a:r>
            <a:endParaRPr lang="en-US" sz="1200" b="1" dirty="0">
              <a:solidFill>
                <a:srgbClr val="000000"/>
              </a:solidFill>
              <a:latin typeface="+mj-lt"/>
              <a:cs typeface="Calibri" pitchFamily="34" charset="0"/>
            </a:endParaRPr>
          </a:p>
        </p:txBody>
      </p:sp>
      <p:sp>
        <p:nvSpPr>
          <p:cNvPr id="17" name="TextBox 34"/>
          <p:cNvSpPr txBox="1">
            <a:spLocks noChangeArrowheads="1"/>
          </p:cNvSpPr>
          <p:nvPr/>
        </p:nvSpPr>
        <p:spPr bwMode="auto">
          <a:xfrm>
            <a:off x="304801" y="4736789"/>
            <a:ext cx="114300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en-US" sz="1400" b="1" dirty="0" smtClean="0">
                <a:solidFill>
                  <a:srgbClr val="000000"/>
                </a:solidFill>
                <a:latin typeface="+mj-lt"/>
                <a:cs typeface="Calibri" pitchFamily="34" charset="0"/>
              </a:rPr>
              <a:t>Traditional Medicare</a:t>
            </a:r>
            <a:endParaRPr lang="en-US" sz="1200" dirty="0">
              <a:solidFill>
                <a:srgbClr val="000000"/>
              </a:solidFill>
              <a:latin typeface="+mj-lt"/>
              <a:cs typeface="Calibri" pitchFamily="34" charset="0"/>
            </a:endParaRPr>
          </a:p>
        </p:txBody>
      </p:sp>
      <p:sp>
        <p:nvSpPr>
          <p:cNvPr id="18" name="TextBox 34"/>
          <p:cNvSpPr txBox="1">
            <a:spLocks noChangeArrowheads="1"/>
          </p:cNvSpPr>
          <p:nvPr/>
        </p:nvSpPr>
        <p:spPr bwMode="auto">
          <a:xfrm>
            <a:off x="304801" y="5401839"/>
            <a:ext cx="1143000"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pPr>
            <a:r>
              <a:rPr lang="en-US" sz="1400" b="1" dirty="0" smtClean="0">
                <a:solidFill>
                  <a:srgbClr val="000000"/>
                </a:solidFill>
                <a:latin typeface="+mj-lt"/>
                <a:cs typeface="Calibri" pitchFamily="34" charset="0"/>
              </a:rPr>
              <a:t>Medicare Advantage Plan</a:t>
            </a:r>
            <a:endParaRPr lang="en-US" sz="1200" dirty="0">
              <a:solidFill>
                <a:srgbClr val="000000"/>
              </a:solidFill>
              <a:latin typeface="+mj-lt"/>
              <a:cs typeface="Calibri"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494441960"/>
              </p:ext>
            </p:extLst>
          </p:nvPr>
        </p:nvGraphicFramePr>
        <p:xfrm>
          <a:off x="3048000" y="1143000"/>
          <a:ext cx="5791200" cy="274320"/>
        </p:xfrm>
        <a:graphic>
          <a:graphicData uri="http://schemas.openxmlformats.org/drawingml/2006/table">
            <a:tbl>
              <a:tblPr firstRow="1" bandRow="1">
                <a:tableStyleId>{5C22544A-7EE6-4342-B048-85BDC9FD1C3A}</a:tableStyleId>
              </a:tblPr>
              <a:tblGrid>
                <a:gridCol w="1447800"/>
                <a:gridCol w="1447800"/>
                <a:gridCol w="1447800"/>
                <a:gridCol w="1447800"/>
              </a:tblGrid>
              <a:tr h="274320">
                <a:tc>
                  <a:txBody>
                    <a:bodyPr/>
                    <a:lstStyle/>
                    <a:p>
                      <a:pPr algn="ctr"/>
                      <a:r>
                        <a:rPr lang="en-US" sz="1600" dirty="0" smtClean="0">
                          <a:solidFill>
                            <a:schemeClr val="accent1"/>
                          </a:solidFill>
                          <a:sym typeface="Wingdings"/>
                        </a:rPr>
                        <a:t></a:t>
                      </a:r>
                      <a:r>
                        <a:rPr lang="en-US" sz="1600" dirty="0" smtClean="0">
                          <a:solidFill>
                            <a:schemeClr val="tx1"/>
                          </a:solidFill>
                        </a:rPr>
                        <a:t>Always</a:t>
                      </a:r>
                      <a:endParaRPr lang="en-US" sz="1600" dirty="0">
                        <a:solidFill>
                          <a:schemeClr val="tx1"/>
                        </a:solidFill>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600" dirty="0" smtClean="0">
                          <a:solidFill>
                            <a:schemeClr val="accent4"/>
                          </a:solidFill>
                          <a:sym typeface="Wingdings"/>
                        </a:rPr>
                        <a:t></a:t>
                      </a:r>
                      <a:r>
                        <a:rPr lang="en-US" sz="1600" dirty="0" smtClean="0">
                          <a:solidFill>
                            <a:schemeClr val="accent4"/>
                          </a:solidFill>
                        </a:rPr>
                        <a:t> </a:t>
                      </a:r>
                      <a:r>
                        <a:rPr lang="en-US" sz="1600" dirty="0" smtClean="0">
                          <a:solidFill>
                            <a:schemeClr val="tx1"/>
                          </a:solidFill>
                        </a:rPr>
                        <a:t>Usually</a:t>
                      </a:r>
                      <a:endParaRPr lang="en-US" sz="1600" dirty="0">
                        <a:solidFill>
                          <a:schemeClr val="tx1"/>
                        </a:solidFill>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600" dirty="0" smtClean="0">
                          <a:solidFill>
                            <a:schemeClr val="bg2"/>
                          </a:solidFill>
                          <a:sym typeface="Wingdings"/>
                        </a:rPr>
                        <a:t></a:t>
                      </a:r>
                      <a:r>
                        <a:rPr lang="en-US" sz="1600" dirty="0" smtClean="0">
                          <a:solidFill>
                            <a:schemeClr val="accent1"/>
                          </a:solidFill>
                          <a:sym typeface="Wingdings"/>
                        </a:rPr>
                        <a:t> </a:t>
                      </a:r>
                      <a:r>
                        <a:rPr lang="en-US" sz="1600" dirty="0" smtClean="0">
                          <a:solidFill>
                            <a:schemeClr val="tx1"/>
                          </a:solidFill>
                        </a:rPr>
                        <a:t>Sometimes</a:t>
                      </a:r>
                      <a:endParaRPr lang="en-US" sz="1600" dirty="0">
                        <a:solidFill>
                          <a:schemeClr val="tx1"/>
                        </a:solidFill>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600" dirty="0" smtClean="0">
                          <a:solidFill>
                            <a:schemeClr val="tx2"/>
                          </a:solidFill>
                          <a:sym typeface="Wingdings"/>
                        </a:rPr>
                        <a:t></a:t>
                      </a:r>
                      <a:r>
                        <a:rPr lang="en-US" sz="1600" dirty="0" smtClean="0">
                          <a:solidFill>
                            <a:schemeClr val="accent1"/>
                          </a:solidFill>
                          <a:sym typeface="Wingdings"/>
                        </a:rPr>
                        <a:t> </a:t>
                      </a:r>
                      <a:r>
                        <a:rPr lang="en-US" sz="1600" dirty="0" smtClean="0">
                          <a:solidFill>
                            <a:schemeClr val="tx1"/>
                          </a:solidFill>
                        </a:rPr>
                        <a:t>Never</a:t>
                      </a:r>
                      <a:endParaRPr lang="en-US" sz="1600" dirty="0">
                        <a:solidFill>
                          <a:schemeClr val="tx1"/>
                        </a:solidFill>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998654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6085820"/>
            <a:ext cx="8321040" cy="680740"/>
          </a:xfrm>
        </p:spPr>
        <p:txBody>
          <a:bodyPr/>
          <a:lstStyle/>
          <a:p>
            <a:r>
              <a:rPr lang="en-US" sz="1000" dirty="0"/>
              <a:t>NOTES: </a:t>
            </a:r>
            <a:r>
              <a:rPr lang="en-US" sz="1000" dirty="0">
                <a:cs typeface="Meta Offc Pro"/>
              </a:rPr>
              <a:t>Privately insured adults (age 50-64) report similar rates of problems, with no statistical differences compared to Medicare seniors (shown above). </a:t>
            </a:r>
            <a:r>
              <a:rPr lang="en-US" sz="1000" dirty="0"/>
              <a:t>Values do not sum to 100 due to rounding.</a:t>
            </a:r>
            <a:endParaRPr lang="en-US" sz="1000" dirty="0">
              <a:cs typeface="Meta Offc Pro"/>
            </a:endParaRPr>
          </a:p>
          <a:p>
            <a:r>
              <a:rPr lang="en-US" sz="1000" dirty="0" smtClean="0"/>
              <a:t>SOURCE</a:t>
            </a:r>
            <a:r>
              <a:rPr lang="en-US" sz="1000" dirty="0" smtClean="0"/>
              <a:t>: </a:t>
            </a:r>
            <a:r>
              <a:rPr lang="en-US" sz="1000" dirty="0"/>
              <a:t>Medicare Payment Advisory Commission </a:t>
            </a:r>
            <a:r>
              <a:rPr lang="en-US" sz="1000" dirty="0" smtClean="0"/>
              <a:t>(MedPAC) </a:t>
            </a:r>
            <a:r>
              <a:rPr lang="en-US" sz="1000" i="1" dirty="0"/>
              <a:t>Report to the Congress: Medicare Payment Policy</a:t>
            </a:r>
            <a:r>
              <a:rPr lang="en-US" sz="1000" dirty="0"/>
              <a:t>, March </a:t>
            </a:r>
            <a:r>
              <a:rPr lang="en-US" sz="1000" dirty="0" smtClean="0"/>
              <a:t>2013; MedPAC  presentation entitled </a:t>
            </a:r>
            <a:r>
              <a:rPr lang="en-US" sz="1000" i="1" dirty="0" smtClean="0"/>
              <a:t>“</a:t>
            </a:r>
            <a:r>
              <a:rPr lang="en-US" sz="1000" dirty="0" smtClean="0"/>
              <a:t>Assessing payment adequacy: physician, other health professional and ambulatory surgical center services” December 6, 2012.</a:t>
            </a:r>
            <a:endParaRPr lang="en-US" sz="1000" dirty="0"/>
          </a:p>
        </p:txBody>
      </p:sp>
      <p:sp>
        <p:nvSpPr>
          <p:cNvPr id="4" name="Title 3"/>
          <p:cNvSpPr>
            <a:spLocks noGrp="1"/>
          </p:cNvSpPr>
          <p:nvPr>
            <p:ph type="title"/>
          </p:nvPr>
        </p:nvSpPr>
        <p:spPr>
          <a:xfrm>
            <a:off x="91440" y="365760"/>
            <a:ext cx="8961120" cy="914400"/>
          </a:xfrm>
        </p:spPr>
        <p:txBody>
          <a:bodyPr/>
          <a:lstStyle/>
          <a:p>
            <a:r>
              <a:rPr lang="en-US" sz="2500" dirty="0" smtClean="0"/>
              <a:t>MedPAC finds that most Medicare seniors do not </a:t>
            </a:r>
            <a:r>
              <a:rPr lang="en-US" sz="2500" dirty="0"/>
              <a:t>seek a new </a:t>
            </a:r>
            <a:r>
              <a:rPr lang="en-US" sz="2500" dirty="0" smtClean="0"/>
              <a:t>physician, but a small share report problems finding one</a:t>
            </a:r>
            <a:r>
              <a:rPr lang="en-US" sz="2500" dirty="0"/>
              <a:t/>
            </a:r>
            <a:br>
              <a:rPr lang="en-US" sz="2500" dirty="0"/>
            </a:br>
            <a:endParaRPr lang="en-US" sz="2500" dirty="0"/>
          </a:p>
        </p:txBody>
      </p:sp>
      <p:sp>
        <p:nvSpPr>
          <p:cNvPr id="32" name="Rectangle 31"/>
          <p:cNvSpPr/>
          <p:nvPr/>
        </p:nvSpPr>
        <p:spPr>
          <a:xfrm>
            <a:off x="91440" y="1396425"/>
            <a:ext cx="8785740" cy="584775"/>
          </a:xfrm>
          <a:prstGeom prst="rect">
            <a:avLst/>
          </a:prstGeom>
        </p:spPr>
        <p:txBody>
          <a:bodyPr wrap="square">
            <a:spAutoFit/>
          </a:bodyPr>
          <a:lstStyle/>
          <a:p>
            <a:r>
              <a:rPr lang="en-US" sz="1600" b="1" i="1" dirty="0">
                <a:latin typeface="Calibri" pitchFamily="34" charset="0"/>
                <a:cs typeface="Meta Offc Pro"/>
              </a:rPr>
              <a:t>How much of a problem was it finding a new primary care physician/specialist who would treat </a:t>
            </a:r>
            <a:r>
              <a:rPr lang="en-US" sz="1600" b="1" i="1" dirty="0" smtClean="0">
                <a:latin typeface="Calibri" pitchFamily="34" charset="0"/>
                <a:cs typeface="Meta Offc Pro"/>
              </a:rPr>
              <a:t>you in the past year?</a:t>
            </a:r>
            <a:endParaRPr lang="en-US" sz="1600" b="1" i="1" dirty="0">
              <a:latin typeface="Calibri" pitchFamily="34" charset="0"/>
              <a:cs typeface="Meta Offc Pro"/>
            </a:endParaRPr>
          </a:p>
        </p:txBody>
      </p:sp>
      <p:graphicFrame>
        <p:nvGraphicFramePr>
          <p:cNvPr id="18" name="Content Placeholder 6"/>
          <p:cNvGraphicFramePr>
            <a:graphicFrameLocks/>
          </p:cNvGraphicFramePr>
          <p:nvPr>
            <p:extLst>
              <p:ext uri="{D42A27DB-BD31-4B8C-83A1-F6EECF244321}">
                <p14:modId xmlns:p14="http://schemas.microsoft.com/office/powerpoint/2010/main" val="3580055926"/>
              </p:ext>
            </p:extLst>
          </p:nvPr>
        </p:nvGraphicFramePr>
        <p:xfrm>
          <a:off x="92075" y="1371600"/>
          <a:ext cx="4433888"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1"/>
          <p:cNvSpPr txBox="1"/>
          <p:nvPr/>
        </p:nvSpPr>
        <p:spPr>
          <a:xfrm>
            <a:off x="3342251" y="3115031"/>
            <a:ext cx="99059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0" i="1" dirty="0" smtClean="0">
                <a:latin typeface="Calibri" pitchFamily="34" charset="0"/>
                <a:cs typeface="Meta Offc Pro"/>
              </a:rPr>
              <a:t>No problem</a:t>
            </a:r>
          </a:p>
        </p:txBody>
      </p:sp>
      <p:sp>
        <p:nvSpPr>
          <p:cNvPr id="23" name="TextBox 1"/>
          <p:cNvSpPr txBox="1"/>
          <p:nvPr/>
        </p:nvSpPr>
        <p:spPr>
          <a:xfrm>
            <a:off x="3342251" y="4000982"/>
            <a:ext cx="990599"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0" i="1" dirty="0" smtClean="0">
                <a:latin typeface="Calibri" pitchFamily="34" charset="0"/>
                <a:cs typeface="Meta Offc Pro"/>
              </a:rPr>
              <a:t>Big problem</a:t>
            </a:r>
          </a:p>
        </p:txBody>
      </p:sp>
      <p:sp>
        <p:nvSpPr>
          <p:cNvPr id="24" name="TextBox 1"/>
          <p:cNvSpPr txBox="1"/>
          <p:nvPr/>
        </p:nvSpPr>
        <p:spPr>
          <a:xfrm>
            <a:off x="3333031" y="3613942"/>
            <a:ext cx="114500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0" i="1" dirty="0" smtClean="0">
                <a:latin typeface="Calibri" pitchFamily="34" charset="0"/>
                <a:cs typeface="Meta Offc Pro"/>
              </a:rPr>
              <a:t>Small problem </a:t>
            </a:r>
          </a:p>
        </p:txBody>
      </p:sp>
      <p:sp>
        <p:nvSpPr>
          <p:cNvPr id="25" name="TextBox 24"/>
          <p:cNvSpPr txBox="1"/>
          <p:nvPr/>
        </p:nvSpPr>
        <p:spPr>
          <a:xfrm>
            <a:off x="381000" y="3817203"/>
            <a:ext cx="1066800" cy="830997"/>
          </a:xfrm>
          <a:prstGeom prst="rect">
            <a:avLst/>
          </a:prstGeom>
          <a:noFill/>
        </p:spPr>
        <p:txBody>
          <a:bodyPr wrap="square" rtlCol="0">
            <a:spAutoFit/>
          </a:bodyPr>
          <a:lstStyle/>
          <a:p>
            <a:pPr algn="ctr"/>
            <a:r>
              <a:rPr lang="en-US" sz="1200" b="1" dirty="0" smtClean="0">
                <a:solidFill>
                  <a:schemeClr val="bg1"/>
                </a:solidFill>
                <a:latin typeface="Calibri" pitchFamily="34" charset="0"/>
                <a:cs typeface="Meta Offc Pro"/>
              </a:rPr>
              <a:t>Did not seek a new </a:t>
            </a:r>
          </a:p>
          <a:p>
            <a:pPr algn="ctr"/>
            <a:r>
              <a:rPr lang="en-US" sz="1200" b="1" dirty="0" smtClean="0">
                <a:solidFill>
                  <a:schemeClr val="bg1"/>
                </a:solidFill>
                <a:latin typeface="Calibri" pitchFamily="34" charset="0"/>
                <a:cs typeface="Meta Offc Pro"/>
              </a:rPr>
              <a:t>primary care physician</a:t>
            </a:r>
          </a:p>
        </p:txBody>
      </p:sp>
      <p:sp>
        <p:nvSpPr>
          <p:cNvPr id="28" name="TextBox 27"/>
          <p:cNvSpPr txBox="1"/>
          <p:nvPr/>
        </p:nvSpPr>
        <p:spPr>
          <a:xfrm>
            <a:off x="2639127" y="2514600"/>
            <a:ext cx="1954209" cy="646331"/>
          </a:xfrm>
          <a:prstGeom prst="rect">
            <a:avLst/>
          </a:prstGeom>
          <a:noFill/>
        </p:spPr>
        <p:txBody>
          <a:bodyPr wrap="square" rtlCol="0">
            <a:spAutoFit/>
          </a:bodyPr>
          <a:lstStyle/>
          <a:p>
            <a:pPr algn="ctr"/>
            <a:r>
              <a:rPr lang="en-US" sz="1200" b="1" dirty="0" smtClean="0">
                <a:latin typeface="Calibri" pitchFamily="34" charset="0"/>
                <a:cs typeface="Meta Offc Pro"/>
              </a:rPr>
              <a:t>Experience of seniors seeking a new </a:t>
            </a:r>
          </a:p>
          <a:p>
            <a:pPr algn="ctr"/>
            <a:r>
              <a:rPr lang="en-US" sz="1200" b="1" dirty="0" smtClean="0">
                <a:latin typeface="Calibri" pitchFamily="34" charset="0"/>
                <a:cs typeface="Meta Offc Pro"/>
              </a:rPr>
              <a:t>primary care physician:</a:t>
            </a:r>
          </a:p>
        </p:txBody>
      </p:sp>
      <p:sp>
        <p:nvSpPr>
          <p:cNvPr id="12" name="Rectangle 11"/>
          <p:cNvSpPr/>
          <p:nvPr/>
        </p:nvSpPr>
        <p:spPr>
          <a:xfrm>
            <a:off x="1013098" y="2114490"/>
            <a:ext cx="2581348" cy="400110"/>
          </a:xfrm>
          <a:prstGeom prst="rect">
            <a:avLst/>
          </a:prstGeom>
        </p:spPr>
        <p:txBody>
          <a:bodyPr wrap="none">
            <a:spAutoFit/>
          </a:bodyPr>
          <a:lstStyle/>
          <a:p>
            <a:pPr algn="ctr">
              <a:defRPr sz="2000" b="1" i="0" u="none" strike="noStrike" kern="1200" baseline="0">
                <a:solidFill>
                  <a:srgbClr val="000000"/>
                </a:solidFill>
                <a:latin typeface="+mn-lt"/>
                <a:ea typeface="+mn-ea"/>
                <a:cs typeface="+mn-cs"/>
              </a:defRPr>
            </a:pPr>
            <a:r>
              <a:rPr lang="en-US" dirty="0"/>
              <a:t>Primary care physician</a:t>
            </a:r>
          </a:p>
        </p:txBody>
      </p:sp>
      <p:graphicFrame>
        <p:nvGraphicFramePr>
          <p:cNvPr id="26" name="Content Placeholder 6"/>
          <p:cNvGraphicFramePr>
            <a:graphicFrameLocks/>
          </p:cNvGraphicFramePr>
          <p:nvPr>
            <p:extLst>
              <p:ext uri="{D42A27DB-BD31-4B8C-83A1-F6EECF244321}">
                <p14:modId xmlns:p14="http://schemas.microsoft.com/office/powerpoint/2010/main" val="2828795822"/>
              </p:ext>
            </p:extLst>
          </p:nvPr>
        </p:nvGraphicFramePr>
        <p:xfrm>
          <a:off x="4774120" y="1371600"/>
          <a:ext cx="4433888" cy="5029200"/>
        </p:xfrm>
        <a:graphic>
          <a:graphicData uri="http://schemas.openxmlformats.org/drawingml/2006/chart">
            <c:chart xmlns:c="http://schemas.openxmlformats.org/drawingml/2006/chart" xmlns:r="http://schemas.openxmlformats.org/officeDocument/2006/relationships" r:id="rId4"/>
          </a:graphicData>
        </a:graphic>
      </p:graphicFrame>
      <p:sp>
        <p:nvSpPr>
          <p:cNvPr id="27" name="TextBox 26"/>
          <p:cNvSpPr txBox="1"/>
          <p:nvPr/>
        </p:nvSpPr>
        <p:spPr>
          <a:xfrm>
            <a:off x="5105400" y="3849469"/>
            <a:ext cx="1066800" cy="646331"/>
          </a:xfrm>
          <a:prstGeom prst="rect">
            <a:avLst/>
          </a:prstGeom>
          <a:noFill/>
        </p:spPr>
        <p:txBody>
          <a:bodyPr wrap="square" rtlCol="0">
            <a:spAutoFit/>
          </a:bodyPr>
          <a:lstStyle/>
          <a:p>
            <a:pPr algn="ctr"/>
            <a:r>
              <a:rPr lang="en-US" sz="1200" b="1" dirty="0" smtClean="0">
                <a:solidFill>
                  <a:schemeClr val="bg1"/>
                </a:solidFill>
                <a:latin typeface="Calibri" pitchFamily="34" charset="0"/>
                <a:cs typeface="Meta Offc Pro"/>
              </a:rPr>
              <a:t>Did not seek a new </a:t>
            </a:r>
          </a:p>
          <a:p>
            <a:pPr algn="ctr"/>
            <a:r>
              <a:rPr lang="en-US" sz="1200" b="1" dirty="0" smtClean="0">
                <a:solidFill>
                  <a:schemeClr val="bg1"/>
                </a:solidFill>
                <a:latin typeface="Calibri" pitchFamily="34" charset="0"/>
                <a:cs typeface="Meta Offc Pro"/>
              </a:rPr>
              <a:t>specialist</a:t>
            </a:r>
          </a:p>
        </p:txBody>
      </p:sp>
      <p:sp>
        <p:nvSpPr>
          <p:cNvPr id="29" name="TextBox 28"/>
          <p:cNvSpPr txBox="1"/>
          <p:nvPr/>
        </p:nvSpPr>
        <p:spPr>
          <a:xfrm>
            <a:off x="7517319" y="2514600"/>
            <a:ext cx="1686441" cy="646331"/>
          </a:xfrm>
          <a:prstGeom prst="rect">
            <a:avLst/>
          </a:prstGeom>
          <a:noFill/>
        </p:spPr>
        <p:txBody>
          <a:bodyPr wrap="square" rtlCol="0">
            <a:spAutoFit/>
          </a:bodyPr>
          <a:lstStyle/>
          <a:p>
            <a:pPr algn="ctr"/>
            <a:r>
              <a:rPr lang="en-US" sz="1200" b="1" dirty="0" smtClean="0">
                <a:latin typeface="Calibri" pitchFamily="34" charset="0"/>
                <a:cs typeface="Meta Offc Pro"/>
              </a:rPr>
              <a:t>Experience of seniors seeking a new specialist:</a:t>
            </a:r>
          </a:p>
        </p:txBody>
      </p:sp>
      <p:sp>
        <p:nvSpPr>
          <p:cNvPr id="33" name="Rectangle 32"/>
          <p:cNvSpPr/>
          <p:nvPr/>
        </p:nvSpPr>
        <p:spPr>
          <a:xfrm>
            <a:off x="6283943" y="2114490"/>
            <a:ext cx="1183657" cy="400110"/>
          </a:xfrm>
          <a:prstGeom prst="rect">
            <a:avLst/>
          </a:prstGeom>
        </p:spPr>
        <p:txBody>
          <a:bodyPr wrap="none">
            <a:spAutoFit/>
          </a:bodyPr>
          <a:lstStyle/>
          <a:p>
            <a:pPr algn="ctr">
              <a:defRPr sz="2000" b="1" i="0" u="none" strike="noStrike" kern="1200" baseline="0">
                <a:solidFill>
                  <a:srgbClr val="000000"/>
                </a:solidFill>
                <a:latin typeface="+mn-lt"/>
                <a:ea typeface="+mn-ea"/>
                <a:cs typeface="+mn-cs"/>
              </a:defRPr>
            </a:pPr>
            <a:r>
              <a:rPr lang="en-US" sz="2000" b="1" dirty="0">
                <a:solidFill>
                  <a:srgbClr val="000000"/>
                </a:solidFill>
              </a:rPr>
              <a:t>Specialist</a:t>
            </a:r>
          </a:p>
        </p:txBody>
      </p:sp>
      <p:cxnSp>
        <p:nvCxnSpPr>
          <p:cNvPr id="36" name="Straight Connector 35"/>
          <p:cNvCxnSpPr/>
          <p:nvPr/>
        </p:nvCxnSpPr>
        <p:spPr>
          <a:xfrm>
            <a:off x="4572000" y="2057400"/>
            <a:ext cx="0" cy="3566160"/>
          </a:xfrm>
          <a:prstGeom prst="line">
            <a:avLst/>
          </a:prstGeom>
          <a:ln w="28575"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694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9069749" y="2506395"/>
            <a:ext cx="78459" cy="2509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716148058"/>
              </p:ext>
            </p:extLst>
          </p:nvPr>
        </p:nvGraphicFramePr>
        <p:xfrm>
          <a:off x="92075" y="1371600"/>
          <a:ext cx="895985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91440" y="6217920"/>
            <a:ext cx="8442960" cy="548640"/>
          </a:xfrm>
        </p:spPr>
        <p:txBody>
          <a:bodyPr/>
          <a:lstStyle/>
          <a:p>
            <a:r>
              <a:rPr lang="en-US" sz="1000" dirty="0"/>
              <a:t>NOTES: </a:t>
            </a:r>
            <a:r>
              <a:rPr lang="en-US" sz="1000" dirty="0">
                <a:cs typeface="Meta Offc Pro"/>
              </a:rPr>
              <a:t>*Statistically significantly different between Medicare and privately insured (at 95% confidence level</a:t>
            </a:r>
            <a:r>
              <a:rPr lang="en-US" sz="1000" dirty="0" smtClean="0">
                <a:cs typeface="Meta Offc Pro"/>
              </a:rPr>
              <a:t>)</a:t>
            </a:r>
            <a:r>
              <a:rPr lang="en-US" sz="1000" dirty="0" smtClean="0"/>
              <a:t>.</a:t>
            </a:r>
          </a:p>
          <a:p>
            <a:r>
              <a:rPr lang="en-US" sz="1000" dirty="0"/>
              <a:t>SOURCE:  </a:t>
            </a:r>
            <a:r>
              <a:rPr lang="en-US" sz="1000" baseline="30000" dirty="0" smtClean="0"/>
              <a:t>1</a:t>
            </a:r>
            <a:r>
              <a:rPr lang="en-US" sz="1000" dirty="0" smtClean="0"/>
              <a:t>Kaiser </a:t>
            </a:r>
            <a:r>
              <a:rPr lang="en-US" sz="1000" dirty="0"/>
              <a:t>Family </a:t>
            </a:r>
            <a:r>
              <a:rPr lang="en-US" sz="1000" dirty="0" smtClean="0"/>
              <a:t>Foundation, </a:t>
            </a:r>
            <a:r>
              <a:rPr lang="en-US" sz="1000" i="1" dirty="0" smtClean="0"/>
              <a:t>Cost </a:t>
            </a:r>
            <a:r>
              <a:rPr lang="en-US" sz="1000" i="1" dirty="0"/>
              <a:t>and Access Challenges: A Comparison of Experiences Between Uninsured and Privately Insured </a:t>
            </a:r>
            <a:r>
              <a:rPr lang="en-US" sz="1000" i="1" dirty="0" smtClean="0"/>
              <a:t>Adults, Aged </a:t>
            </a:r>
            <a:r>
              <a:rPr lang="en-US" sz="1000" i="1" dirty="0"/>
              <a:t>55 to 64 with Seniors on Medicare</a:t>
            </a:r>
            <a:r>
              <a:rPr lang="en-US" sz="1000" dirty="0" smtClean="0"/>
              <a:t>, </a:t>
            </a:r>
            <a:r>
              <a:rPr lang="en-US" sz="1000" dirty="0"/>
              <a:t>May </a:t>
            </a:r>
            <a:r>
              <a:rPr lang="en-US" sz="1000" dirty="0" smtClean="0"/>
              <a:t>2012, based</a:t>
            </a:r>
            <a:r>
              <a:rPr lang="en-US" sz="1000" i="1" dirty="0" smtClean="0"/>
              <a:t> </a:t>
            </a:r>
            <a:r>
              <a:rPr lang="en-US" sz="1000" dirty="0" smtClean="0"/>
              <a:t>on analysis</a:t>
            </a:r>
            <a:r>
              <a:rPr lang="en-US" sz="1000" i="1" dirty="0" smtClean="0"/>
              <a:t> of </a:t>
            </a:r>
            <a:r>
              <a:rPr lang="en-US" sz="1000" dirty="0"/>
              <a:t>2010 Health Tracking Household </a:t>
            </a:r>
            <a:r>
              <a:rPr lang="en-US" sz="1000" dirty="0" smtClean="0"/>
              <a:t>Survey;  </a:t>
            </a:r>
            <a:r>
              <a:rPr lang="en-US" sz="1000" baseline="30000" dirty="0" smtClean="0"/>
              <a:t>2</a:t>
            </a:r>
            <a:r>
              <a:rPr lang="en-US" sz="1000" dirty="0" smtClean="0"/>
              <a:t>Medicare </a:t>
            </a:r>
            <a:r>
              <a:rPr lang="en-US" sz="1000" dirty="0"/>
              <a:t>Payment Advisory Commission (</a:t>
            </a:r>
            <a:r>
              <a:rPr lang="en-US" sz="1000" dirty="0" err="1" smtClean="0"/>
              <a:t>MedPAC</a:t>
            </a:r>
            <a:r>
              <a:rPr lang="en-US" sz="1000" dirty="0" smtClean="0"/>
              <a:t>), </a:t>
            </a:r>
            <a:r>
              <a:rPr lang="en-US" sz="1000" i="1" dirty="0" smtClean="0"/>
              <a:t>Report </a:t>
            </a:r>
            <a:r>
              <a:rPr lang="en-US" sz="1000" i="1" dirty="0"/>
              <a:t>to the Congress: Medicare Payment Policy</a:t>
            </a:r>
            <a:r>
              <a:rPr lang="en-US" sz="1000" dirty="0"/>
              <a:t>, March </a:t>
            </a:r>
            <a:r>
              <a:rPr lang="en-US" sz="1000" dirty="0" smtClean="0"/>
              <a:t>2013 (privately insured adults in </a:t>
            </a:r>
            <a:r>
              <a:rPr lang="en-US" sz="1000" dirty="0" err="1" smtClean="0"/>
              <a:t>MedPAC</a:t>
            </a:r>
            <a:r>
              <a:rPr lang="en-US" sz="1000" dirty="0" smtClean="0"/>
              <a:t> survey are age 50-64).</a:t>
            </a:r>
            <a:endParaRPr lang="en-US" sz="1000" i="1" dirty="0"/>
          </a:p>
        </p:txBody>
      </p:sp>
      <p:sp>
        <p:nvSpPr>
          <p:cNvPr id="6" name="Title 5"/>
          <p:cNvSpPr>
            <a:spLocks noGrp="1"/>
          </p:cNvSpPr>
          <p:nvPr>
            <p:ph type="title"/>
          </p:nvPr>
        </p:nvSpPr>
        <p:spPr/>
        <p:txBody>
          <a:bodyPr/>
          <a:lstStyle/>
          <a:p>
            <a:r>
              <a:rPr lang="en-US" sz="2500" dirty="0" smtClean="0"/>
              <a:t>Seniors on Medicare report foregoing medical care at similar or lower rates than privately insured adults age 50-64</a:t>
            </a:r>
            <a:endParaRPr lang="en-US" sz="2500" dirty="0"/>
          </a:p>
        </p:txBody>
      </p:sp>
      <p:sp>
        <p:nvSpPr>
          <p:cNvPr id="2" name="TextBox 1"/>
          <p:cNvSpPr txBox="1"/>
          <p:nvPr/>
        </p:nvSpPr>
        <p:spPr>
          <a:xfrm>
            <a:off x="3543300" y="1444823"/>
            <a:ext cx="3467100" cy="338554"/>
          </a:xfrm>
          <a:prstGeom prst="rect">
            <a:avLst/>
          </a:prstGeom>
          <a:noFill/>
        </p:spPr>
        <p:txBody>
          <a:bodyPr wrap="square" rtlCol="0">
            <a:spAutoFit/>
          </a:bodyPr>
          <a:lstStyle/>
          <a:p>
            <a:r>
              <a:rPr lang="en-US" sz="1600" b="1" dirty="0" smtClean="0">
                <a:latin typeface="Calibri" pitchFamily="34" charset="0"/>
                <a:cs typeface="Meta Offc Pro"/>
              </a:rPr>
              <a:t>Percent of Medicare Seniors</a:t>
            </a:r>
          </a:p>
        </p:txBody>
      </p:sp>
      <p:graphicFrame>
        <p:nvGraphicFramePr>
          <p:cNvPr id="5" name="Table 4"/>
          <p:cNvGraphicFramePr>
            <a:graphicFrameLocks noGrp="1"/>
          </p:cNvGraphicFramePr>
          <p:nvPr>
            <p:extLst>
              <p:ext uri="{D42A27DB-BD31-4B8C-83A1-F6EECF244321}">
                <p14:modId xmlns:p14="http://schemas.microsoft.com/office/powerpoint/2010/main" val="3884213174"/>
              </p:ext>
            </p:extLst>
          </p:nvPr>
        </p:nvGraphicFramePr>
        <p:xfrm>
          <a:off x="152400" y="1828800"/>
          <a:ext cx="3505200" cy="3733801"/>
        </p:xfrm>
        <a:graphic>
          <a:graphicData uri="http://schemas.openxmlformats.org/drawingml/2006/table">
            <a:tbl>
              <a:tblPr firstRow="1" bandRow="1">
                <a:tableStyleId>{5C22544A-7EE6-4342-B048-85BDC9FD1C3A}</a:tableStyleId>
              </a:tblPr>
              <a:tblGrid>
                <a:gridCol w="3505200"/>
              </a:tblGrid>
              <a:tr h="11285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latin typeface="Calibri" pitchFamily="34" charset="0"/>
                          <a:cs typeface="Meta Offc Pro"/>
                        </a:rPr>
                        <a:t>Did not get or delayed needed medical care </a:t>
                      </a:r>
                      <a:r>
                        <a:rPr lang="en-US" sz="1700" b="1" baseline="30000" dirty="0" smtClean="0">
                          <a:solidFill>
                            <a:schemeClr val="tx1"/>
                          </a:solidFill>
                          <a:latin typeface="Calibri" pitchFamily="34" charset="0"/>
                          <a:cs typeface="Meta Offc Pro"/>
                        </a:rPr>
                        <a:t>1</a:t>
                      </a:r>
                      <a:endParaRPr lang="en-US" sz="1700" b="0" baseline="30000" dirty="0" smtClean="0">
                        <a:solidFill>
                          <a:schemeClr val="tx1"/>
                        </a:solidFill>
                        <a:latin typeface="Calibri" pitchFamily="34" charset="0"/>
                        <a:cs typeface="Meta Offc Pro"/>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14766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latin typeface="Calibri" pitchFamily="34" charset="0"/>
                          <a:cs typeface="Meta Offc Pro"/>
                        </a:rPr>
                        <a:t>Did not see doctor or medical person for health problem or condition</a:t>
                      </a:r>
                      <a:r>
                        <a:rPr lang="en-US" sz="1700" b="1" baseline="30000" dirty="0" smtClean="0">
                          <a:solidFill>
                            <a:schemeClr val="tx1"/>
                          </a:solidFill>
                          <a:latin typeface="Calibri" pitchFamily="34" charset="0"/>
                          <a:cs typeface="Meta Offc Pro"/>
                        </a:rPr>
                        <a:t>2</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11285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latin typeface="Calibri" pitchFamily="34" charset="0"/>
                          <a:cs typeface="Meta Offc Pro"/>
                        </a:rPr>
                        <a:t>Did not get needed specialty care</a:t>
                      </a:r>
                      <a:r>
                        <a:rPr lang="en-US" sz="1700" b="1" baseline="30000" dirty="0" smtClean="0">
                          <a:solidFill>
                            <a:schemeClr val="tx1"/>
                          </a:solidFill>
                          <a:latin typeface="Calibri" pitchFamily="34" charset="0"/>
                          <a:cs typeface="Meta Offc Pro"/>
                        </a:rPr>
                        <a:t>1</a:t>
                      </a:r>
                      <a:r>
                        <a:rPr lang="en-US" sz="1700" b="1" dirty="0" smtClean="0">
                          <a:solidFill>
                            <a:schemeClr val="tx1"/>
                          </a:solidFill>
                          <a:latin typeface="Calibri" pitchFamily="34" charset="0"/>
                          <a:cs typeface="Meta Offc Pro"/>
                        </a:rPr>
                        <a:t>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483264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037650997"/>
              </p:ext>
            </p:extLst>
          </p:nvPr>
        </p:nvGraphicFramePr>
        <p:xfrm>
          <a:off x="92075" y="1523315"/>
          <a:ext cx="8959850" cy="399329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7"/>
          <p:cNvSpPr>
            <a:spLocks noGrp="1"/>
          </p:cNvSpPr>
          <p:nvPr>
            <p:ph type="body" sz="quarter" idx="11"/>
          </p:nvPr>
        </p:nvSpPr>
        <p:spPr/>
        <p:txBody>
          <a:bodyPr/>
          <a:lstStyle/>
          <a:p>
            <a:r>
              <a:rPr lang="en-US" sz="1000" dirty="0"/>
              <a:t>NOTES: Beneficiaries residing in facilities (such as nursing homes) are excluded from this analysis.  Supplemental coverage was assigned in the order listed (Medicare Advantage, Medicaid, Employer, Medigap, </a:t>
            </a:r>
            <a:r>
              <a:rPr lang="en-US" sz="1000" dirty="0" smtClean="0"/>
              <a:t>No </a:t>
            </a:r>
            <a:r>
              <a:rPr lang="en-US" sz="1000" dirty="0"/>
              <a:t>supplemental coverage). “Other public/private” category not shown; cell counts too small for reliable estimation</a:t>
            </a:r>
            <a:r>
              <a:rPr lang="en-US" sz="1000" dirty="0" smtClean="0"/>
              <a:t>.  </a:t>
            </a:r>
            <a:r>
              <a:rPr lang="en-US" sz="1000" dirty="0"/>
              <a:t>*Indicates difference from "overall" is statistically significant at the 95% confidence level.  </a:t>
            </a:r>
          </a:p>
          <a:p>
            <a:r>
              <a:rPr lang="en-US" sz="1000" dirty="0"/>
              <a:t>SOURCE: Kaiser Family Foundation analysis of the Medicare Current Beneficiary Survey </a:t>
            </a:r>
            <a:r>
              <a:rPr lang="en-US" sz="1000" dirty="0" smtClean="0"/>
              <a:t>2011 Access </a:t>
            </a:r>
            <a:r>
              <a:rPr lang="en-US" sz="1000" dirty="0"/>
              <a:t>to Care File.</a:t>
            </a:r>
          </a:p>
        </p:txBody>
      </p:sp>
      <p:sp>
        <p:nvSpPr>
          <p:cNvPr id="6" name="Title 5"/>
          <p:cNvSpPr>
            <a:spLocks noGrp="1"/>
          </p:cNvSpPr>
          <p:nvPr>
            <p:ph type="title"/>
          </p:nvPr>
        </p:nvSpPr>
        <p:spPr/>
        <p:txBody>
          <a:bodyPr/>
          <a:lstStyle/>
          <a:p>
            <a:r>
              <a:rPr lang="en-US" sz="2700" dirty="0" smtClean="0"/>
              <a:t>Certain Medicare beneficiaries are more at risk of foregoing a needed doctor visit</a:t>
            </a:r>
            <a:endParaRPr lang="en-US" sz="2700" dirty="0"/>
          </a:p>
        </p:txBody>
      </p:sp>
      <p:graphicFrame>
        <p:nvGraphicFramePr>
          <p:cNvPr id="10" name="Table 9"/>
          <p:cNvGraphicFramePr>
            <a:graphicFrameLocks noGrp="1"/>
          </p:cNvGraphicFramePr>
          <p:nvPr>
            <p:extLst>
              <p:ext uri="{D42A27DB-BD31-4B8C-83A1-F6EECF244321}">
                <p14:modId xmlns:p14="http://schemas.microsoft.com/office/powerpoint/2010/main" val="889123033"/>
              </p:ext>
            </p:extLst>
          </p:nvPr>
        </p:nvGraphicFramePr>
        <p:xfrm>
          <a:off x="228600" y="4800600"/>
          <a:ext cx="8686800" cy="1276625"/>
        </p:xfrm>
        <a:graphic>
          <a:graphicData uri="http://schemas.openxmlformats.org/drawingml/2006/table">
            <a:tbl>
              <a:tblPr firstRow="1" bandRow="1">
                <a:tableStyleId>{5C22544A-7EE6-4342-B048-85BDC9FD1C3A}</a:tableStyleId>
              </a:tblPr>
              <a:tblGrid>
                <a:gridCol w="542925"/>
                <a:gridCol w="542925"/>
                <a:gridCol w="542925"/>
                <a:gridCol w="542925"/>
                <a:gridCol w="542925"/>
                <a:gridCol w="542925"/>
                <a:gridCol w="542925"/>
                <a:gridCol w="542925"/>
                <a:gridCol w="542925"/>
                <a:gridCol w="542925"/>
                <a:gridCol w="542925"/>
                <a:gridCol w="542925"/>
                <a:gridCol w="542925"/>
                <a:gridCol w="542925"/>
                <a:gridCol w="542925"/>
                <a:gridCol w="542925"/>
              </a:tblGrid>
              <a:tr h="868680">
                <a:tc>
                  <a:txBody>
                    <a:bodyPr/>
                    <a:lstStyle/>
                    <a:p>
                      <a:pPr algn="r"/>
                      <a:r>
                        <a:rPr lang="en-US" sz="1400" b="0" dirty="0" smtClean="0">
                          <a:solidFill>
                            <a:schemeClr val="tx1"/>
                          </a:solidFill>
                        </a:rPr>
                        <a:t>Overall</a:t>
                      </a:r>
                      <a:endParaRPr lang="en-US" sz="1400" b="0" dirty="0">
                        <a:solidFill>
                          <a:schemeClr val="tx1"/>
                        </a:solidFill>
                      </a:endParaRPr>
                    </a:p>
                  </a:txBody>
                  <a:tcPr marL="0" marR="0" marT="0" marB="0" vert="vert270" anchor="ctr">
                    <a:lnL w="12700" cmpd="sng">
                      <a:noFill/>
                    </a:lnL>
                    <a:lnR w="381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r"/>
                      <a:endParaRPr lang="en-US" sz="1400" b="0" dirty="0">
                        <a:solidFill>
                          <a:schemeClr val="tx1"/>
                        </a:solidFill>
                      </a:endParaRPr>
                    </a:p>
                  </a:txBody>
                  <a:tcPr marL="0" marR="0" marT="0" marB="0" vert="vert270" anchor="ctr">
                    <a:lnL w="381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Under </a:t>
                      </a:r>
                      <a:r>
                        <a:rPr lang="en-US" sz="1400" b="0" baseline="0" dirty="0" smtClean="0">
                          <a:solidFill>
                            <a:schemeClr val="tx1"/>
                          </a:solidFill>
                        </a:rPr>
                        <a:t>65, disabled</a:t>
                      </a:r>
                      <a:endParaRPr lang="en-US" sz="1400" b="0" dirty="0">
                        <a:solidFill>
                          <a:schemeClr val="tx1"/>
                        </a:solidFill>
                      </a:endParaRPr>
                    </a:p>
                  </a:txBody>
                  <a:tcPr marL="0" marR="0" marT="0" marB="0" vert="vert270" anchor="ctr">
                    <a:lnL w="38100" cap="flat" cmpd="sng" algn="ctr">
                      <a:no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65 or older</a:t>
                      </a:r>
                      <a:endParaRPr lang="en-US" sz="1400" b="0" dirty="0">
                        <a:solidFill>
                          <a:schemeClr val="tx1"/>
                        </a:solidFill>
                      </a:endParaRPr>
                    </a:p>
                  </a:txBody>
                  <a:tcPr marL="0" marR="0" marT="0" marB="0" vert="vert270" anchor="ctr">
                    <a:lnL w="12700" cmpd="sng">
                      <a:noFill/>
                    </a:lnL>
                    <a:lnR w="38100" cap="flat" cmpd="sng" algn="ctr">
                      <a:solidFill>
                        <a:schemeClr val="bg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400" b="0" dirty="0">
                        <a:solidFill>
                          <a:schemeClr val="tx1"/>
                        </a:solidFill>
                      </a:endParaRPr>
                    </a:p>
                  </a:txBody>
                  <a:tcPr marL="0" marR="0" marT="0" marB="0" vert="vert27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Medicare Advantage</a:t>
                      </a:r>
                      <a:endParaRPr lang="en-US" sz="1400" b="0" dirty="0">
                        <a:solidFill>
                          <a:schemeClr val="tx1"/>
                        </a:solidFill>
                      </a:endParaRPr>
                    </a:p>
                  </a:txBody>
                  <a:tcPr marL="0" marR="0" marT="0" marB="0" vert="vert270" anchor="ctr">
                    <a:lnL w="38100" cap="flat" cmpd="sng" algn="ctr">
                      <a:solidFill>
                        <a:schemeClr val="bg1"/>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Medicaid</a:t>
                      </a:r>
                      <a:endParaRPr lang="en-US" sz="1400" b="0" dirty="0">
                        <a:solidFill>
                          <a:schemeClr val="tx1"/>
                        </a:solidFill>
                      </a:endParaRPr>
                    </a:p>
                  </a:txBody>
                  <a:tcPr marL="0" marR="0" marT="0" marB="0" vert="vert27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Employer</a:t>
                      </a:r>
                      <a:endParaRPr lang="en-US" sz="1400" b="0" dirty="0">
                        <a:solidFill>
                          <a:schemeClr val="tx1"/>
                        </a:solidFill>
                      </a:endParaRPr>
                    </a:p>
                  </a:txBody>
                  <a:tcPr marL="0" marR="0" marT="0" marB="0" vert="vert27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Medigap</a:t>
                      </a:r>
                      <a:endParaRPr lang="en-US" sz="1400" b="0" dirty="0">
                        <a:solidFill>
                          <a:schemeClr val="tx1"/>
                        </a:solidFill>
                      </a:endParaRPr>
                    </a:p>
                  </a:txBody>
                  <a:tcPr marL="0" marR="0" marT="0" marB="0" vert="vert27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None</a:t>
                      </a:r>
                      <a:endParaRPr lang="en-US" sz="1400" b="0" dirty="0">
                        <a:solidFill>
                          <a:schemeClr val="tx1"/>
                        </a:solidFill>
                      </a:endParaRPr>
                    </a:p>
                  </a:txBody>
                  <a:tcPr marL="0" marR="0" marT="0" marB="0" vert="vert27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400" b="0" dirty="0">
                        <a:solidFill>
                          <a:schemeClr val="tx1"/>
                        </a:solidFill>
                      </a:endParaRPr>
                    </a:p>
                  </a:txBody>
                  <a:tcPr marL="0" marR="0" marT="0" marB="0" vert="vert27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Excellent</a:t>
                      </a:r>
                      <a:endParaRPr lang="en-US" sz="1400" b="0" dirty="0">
                        <a:solidFill>
                          <a:schemeClr val="tx1"/>
                        </a:solidFill>
                      </a:endParaRPr>
                    </a:p>
                  </a:txBody>
                  <a:tcPr marL="0" marR="0" marT="0" marB="0" vert="vert27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Very</a:t>
                      </a:r>
                      <a:r>
                        <a:rPr lang="en-US" sz="1400" b="0" baseline="0" dirty="0" smtClean="0">
                          <a:solidFill>
                            <a:schemeClr val="tx1"/>
                          </a:solidFill>
                        </a:rPr>
                        <a:t> good</a:t>
                      </a:r>
                      <a:endParaRPr lang="en-US" sz="1400" b="0" dirty="0">
                        <a:solidFill>
                          <a:schemeClr val="tx1"/>
                        </a:solidFill>
                      </a:endParaRPr>
                    </a:p>
                  </a:txBody>
                  <a:tcPr marL="0" marR="0" marT="0" marB="0" vert="vert27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Good</a:t>
                      </a:r>
                      <a:endParaRPr lang="en-US" sz="1400" b="0" dirty="0">
                        <a:solidFill>
                          <a:schemeClr val="tx1"/>
                        </a:solidFill>
                      </a:endParaRPr>
                    </a:p>
                  </a:txBody>
                  <a:tcPr marL="0" marR="0" marT="0" marB="0" vert="vert27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Fair</a:t>
                      </a:r>
                      <a:endParaRPr lang="en-US" sz="1400" b="0" dirty="0">
                        <a:solidFill>
                          <a:schemeClr val="tx1"/>
                        </a:solidFill>
                      </a:endParaRPr>
                    </a:p>
                  </a:txBody>
                  <a:tcPr marL="0" marR="0" marT="0" marB="0" vert="vert27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400" b="0" dirty="0" smtClean="0">
                          <a:solidFill>
                            <a:schemeClr val="tx1"/>
                          </a:solidFill>
                        </a:rPr>
                        <a:t>Poor</a:t>
                      </a:r>
                      <a:endParaRPr lang="en-US" sz="1400" b="0" dirty="0">
                        <a:solidFill>
                          <a:schemeClr val="tx1"/>
                        </a:solidFill>
                      </a:endParaRPr>
                    </a:p>
                  </a:txBody>
                  <a:tcPr marL="0" marR="0" marT="0" marB="0" vert="vert270"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07945">
                <a:tc>
                  <a:txBody>
                    <a:bodyPr/>
                    <a:lstStyle/>
                    <a:p>
                      <a:pPr algn="ctr"/>
                      <a:endParaRPr lang="en-US" sz="1200" b="0" dirty="0">
                        <a:solidFill>
                          <a:schemeClr val="tx1"/>
                        </a:solidFill>
                      </a:endParaRPr>
                    </a:p>
                  </a:txBody>
                  <a:tcPr marL="0" marR="0" marT="0" marB="0">
                    <a:lnL w="12700" cmpd="sng">
                      <a:noFill/>
                    </a:lnL>
                    <a:lnR w="381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1800" b="1" dirty="0">
                        <a:solidFill>
                          <a:schemeClr val="tx1"/>
                        </a:solidFill>
                      </a:endParaRPr>
                    </a:p>
                  </a:txBody>
                  <a:tcPr marL="0" marR="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gridSpan="2">
                  <a:txBody>
                    <a:bodyPr/>
                    <a:lstStyle/>
                    <a:p>
                      <a:pPr algn="ctr"/>
                      <a:r>
                        <a:rPr lang="en-US" sz="1800" b="1" dirty="0" smtClean="0">
                          <a:solidFill>
                            <a:schemeClr val="tx1"/>
                          </a:solidFill>
                        </a:rPr>
                        <a:t>Age</a:t>
                      </a:r>
                      <a:endParaRPr lang="en-US" sz="1800" b="1" dirty="0">
                        <a:solidFill>
                          <a:schemeClr val="tx1"/>
                        </a:solidFill>
                      </a:endParaRPr>
                    </a:p>
                  </a:txBody>
                  <a:tcPr marL="0" marR="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200" b="0" dirty="0">
                        <a:solidFill>
                          <a:schemeClr val="tx1"/>
                        </a:solidFill>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1800" b="1" dirty="0">
                        <a:solidFill>
                          <a:schemeClr val="tx1"/>
                        </a:solidFill>
                      </a:endParaRPr>
                    </a:p>
                  </a:txBody>
                  <a:tcPr marL="0" marR="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gridSpan="5">
                  <a:txBody>
                    <a:bodyPr/>
                    <a:lstStyle/>
                    <a:p>
                      <a:pPr algn="ctr"/>
                      <a:r>
                        <a:rPr lang="en-US" sz="1800" b="1" dirty="0" smtClean="0">
                          <a:solidFill>
                            <a:schemeClr val="tx1"/>
                          </a:solidFill>
                        </a:rPr>
                        <a:t>Supplemental Coverage</a:t>
                      </a:r>
                      <a:endParaRPr lang="en-US" sz="1800" b="1" dirty="0">
                        <a:solidFill>
                          <a:schemeClr val="tx1"/>
                        </a:solidFill>
                      </a:endParaRPr>
                    </a:p>
                  </a:txBody>
                  <a:tcPr marL="0" marR="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200" b="0" dirty="0">
                        <a:solidFill>
                          <a:schemeClr val="tx1"/>
                        </a:solidFill>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pPr algn="ctr"/>
                      <a:endParaRPr lang="en-US" sz="1200" b="0" dirty="0">
                        <a:solidFill>
                          <a:schemeClr val="tx1"/>
                        </a:solidFill>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pPr algn="ctr"/>
                      <a:endParaRPr lang="en-US" sz="1200" b="0" dirty="0">
                        <a:solidFill>
                          <a:schemeClr val="tx1"/>
                        </a:solidFill>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pPr algn="ctr"/>
                      <a:endParaRPr lang="en-US" sz="1200" b="0" dirty="0">
                        <a:solidFill>
                          <a:schemeClr val="tx1"/>
                        </a:solidFill>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L="0" marR="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Self-reported</a:t>
                      </a:r>
                      <a:r>
                        <a:rPr lang="en-US" sz="1800" b="1" baseline="0" dirty="0" smtClean="0">
                          <a:solidFill>
                            <a:schemeClr val="tx1"/>
                          </a:solidFill>
                        </a:rPr>
                        <a:t> health status</a:t>
                      </a:r>
                      <a:endParaRPr lang="en-US" sz="1800" b="1" dirty="0" smtClean="0">
                        <a:solidFill>
                          <a:schemeClr val="tx1"/>
                        </a:solidFill>
                      </a:endParaRPr>
                    </a:p>
                  </a:txBody>
                  <a:tcPr marL="0" marR="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800" b="1" dirty="0">
                        <a:solidFill>
                          <a:schemeClr val="tx1"/>
                        </a:solidFill>
                      </a:endParaRPr>
                    </a:p>
                  </a:txBody>
                  <a:tcPr marL="0" marR="0" marT="0" marB="0" anchor="ctr">
                    <a:lnL w="38100" cap="flat" cmpd="sng" algn="ctr">
                      <a:solidFill>
                        <a:schemeClr val="bg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cxnSp>
        <p:nvCxnSpPr>
          <p:cNvPr id="3" name="Straight Connector 2"/>
          <p:cNvCxnSpPr/>
          <p:nvPr/>
        </p:nvCxnSpPr>
        <p:spPr>
          <a:xfrm>
            <a:off x="247650" y="3648075"/>
            <a:ext cx="8686800" cy="0"/>
          </a:xfrm>
          <a:prstGeom prst="line">
            <a:avLst/>
          </a:prstGeom>
          <a:ln w="38100" cmpd="sng">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28600" y="1258669"/>
            <a:ext cx="8686800" cy="646331"/>
          </a:xfrm>
          <a:prstGeom prst="rect">
            <a:avLst/>
          </a:prstGeom>
          <a:noFill/>
        </p:spPr>
        <p:txBody>
          <a:bodyPr wrap="square" rtlCol="0">
            <a:spAutoFit/>
          </a:bodyPr>
          <a:lstStyle/>
          <a:p>
            <a:pPr algn="ctr"/>
            <a:r>
              <a:rPr lang="en-US" dirty="0" smtClean="0">
                <a:latin typeface="Calibri" pitchFamily="34" charset="0"/>
                <a:cs typeface="Meta Offc Pro"/>
              </a:rPr>
              <a:t>Percent of beneficiaries </a:t>
            </a:r>
            <a:r>
              <a:rPr lang="en-US" dirty="0">
                <a:latin typeface="Calibri" pitchFamily="34" charset="0"/>
                <a:cs typeface="Meta Offc Pro"/>
              </a:rPr>
              <a:t>reporting </a:t>
            </a:r>
            <a:r>
              <a:rPr lang="en-US" dirty="0" smtClean="0">
                <a:latin typeface="Calibri" pitchFamily="34" charset="0"/>
                <a:cs typeface="Meta Offc Pro"/>
              </a:rPr>
              <a:t>that, during </a:t>
            </a:r>
            <a:r>
              <a:rPr lang="en-US" dirty="0">
                <a:latin typeface="Calibri" pitchFamily="34" charset="0"/>
                <a:cs typeface="Meta Offc Pro"/>
              </a:rPr>
              <a:t>the </a:t>
            </a:r>
            <a:r>
              <a:rPr lang="en-US" dirty="0" smtClean="0">
                <a:latin typeface="Calibri" pitchFamily="34" charset="0"/>
                <a:cs typeface="Meta Offc Pro"/>
              </a:rPr>
              <a:t>year, </a:t>
            </a:r>
          </a:p>
          <a:p>
            <a:pPr algn="ctr"/>
            <a:r>
              <a:rPr lang="en-US" dirty="0" smtClean="0">
                <a:latin typeface="Calibri" pitchFamily="34" charset="0"/>
                <a:cs typeface="Meta Offc Pro"/>
              </a:rPr>
              <a:t>they did not see a doctor when they thought they should have</a:t>
            </a:r>
          </a:p>
        </p:txBody>
      </p:sp>
      <p:sp>
        <p:nvSpPr>
          <p:cNvPr id="4" name="TextBox 3"/>
          <p:cNvSpPr txBox="1"/>
          <p:nvPr/>
        </p:nvSpPr>
        <p:spPr>
          <a:xfrm>
            <a:off x="4143375" y="3552051"/>
            <a:ext cx="438150" cy="276999"/>
          </a:xfrm>
          <a:prstGeom prst="rect">
            <a:avLst/>
          </a:prstGeom>
          <a:solidFill>
            <a:schemeClr val="bg1"/>
          </a:solidFill>
        </p:spPr>
        <p:txBody>
          <a:bodyPr wrap="square" lIns="0" tIns="0" rIns="0" bIns="0" rtlCol="0">
            <a:spAutoFit/>
          </a:bodyPr>
          <a:lstStyle/>
          <a:p>
            <a:pPr algn="ctr"/>
            <a:r>
              <a:rPr lang="en-US" dirty="0" smtClean="0">
                <a:latin typeface="Calibri" pitchFamily="34" charset="0"/>
                <a:cs typeface="Meta Offc Pro"/>
              </a:rPr>
              <a:t>7%*</a:t>
            </a:r>
          </a:p>
        </p:txBody>
      </p:sp>
      <p:sp>
        <p:nvSpPr>
          <p:cNvPr id="11" name="TextBox 10"/>
          <p:cNvSpPr txBox="1"/>
          <p:nvPr/>
        </p:nvSpPr>
        <p:spPr>
          <a:xfrm>
            <a:off x="3057525" y="3475851"/>
            <a:ext cx="438150" cy="276999"/>
          </a:xfrm>
          <a:prstGeom prst="rect">
            <a:avLst/>
          </a:prstGeom>
          <a:solidFill>
            <a:schemeClr val="bg1"/>
          </a:solidFill>
        </p:spPr>
        <p:txBody>
          <a:bodyPr wrap="square" lIns="0" tIns="0" rIns="0" bIns="0" rtlCol="0">
            <a:spAutoFit/>
          </a:bodyPr>
          <a:lstStyle/>
          <a:p>
            <a:pPr algn="ctr"/>
            <a:r>
              <a:rPr lang="en-US" dirty="0" smtClean="0">
                <a:latin typeface="Calibri" pitchFamily="34" charset="0"/>
                <a:cs typeface="Meta Offc Pro"/>
              </a:rPr>
              <a:t>7%*</a:t>
            </a:r>
          </a:p>
        </p:txBody>
      </p:sp>
    </p:spTree>
    <p:extLst>
      <p:ext uri="{BB962C8B-B14F-4D97-AF65-F5344CB8AC3E}">
        <p14:creationId xmlns:p14="http://schemas.microsoft.com/office/powerpoint/2010/main" val="3760231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2754798372"/>
              </p:ext>
            </p:extLst>
          </p:nvPr>
        </p:nvGraphicFramePr>
        <p:xfrm>
          <a:off x="184150" y="1447800"/>
          <a:ext cx="8959850" cy="452894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p:cNvSpPr>
            <a:spLocks noGrp="1"/>
          </p:cNvSpPr>
          <p:nvPr>
            <p:ph type="body" sz="quarter" idx="11"/>
          </p:nvPr>
        </p:nvSpPr>
        <p:spPr/>
        <p:txBody>
          <a:bodyPr/>
          <a:lstStyle/>
          <a:p>
            <a:r>
              <a:rPr lang="en-US" sz="1000" dirty="0" smtClean="0"/>
              <a:t>NOTES: Pediatricians were excluded from Medicare and private non-capitated insurance categories.  Physicians who did not respond to relevant survey questions were also excluded. The survey did not ask responding physicians to distinguish Medicare Advantage plans from traditional Medicare or other private insurance</a:t>
            </a:r>
            <a:r>
              <a:rPr lang="en-US" sz="1000" dirty="0"/>
              <a:t>. </a:t>
            </a:r>
            <a:r>
              <a:rPr lang="en-US" sz="1000" dirty="0" smtClean="0"/>
              <a:t>Acceptance rates for patients with insurance status of self-pay or worker’s compensation are not shown. *Indicates </a:t>
            </a:r>
            <a:r>
              <a:rPr lang="en-US" sz="1000" dirty="0"/>
              <a:t>difference </a:t>
            </a:r>
            <a:r>
              <a:rPr lang="en-US" sz="1000" dirty="0" smtClean="0"/>
              <a:t>from Medicare is </a:t>
            </a:r>
            <a:r>
              <a:rPr lang="en-US" sz="1000" dirty="0"/>
              <a:t>statistically significant at the 95% confidence level.</a:t>
            </a:r>
            <a:endParaRPr lang="en-US" sz="1000" dirty="0" smtClean="0"/>
          </a:p>
          <a:p>
            <a:r>
              <a:rPr lang="en-US" sz="1000" dirty="0" smtClean="0"/>
              <a:t>SOURCE: Kaiser Family Foundation analysis of National Ambulatory Medical Care Survey – National Electronic Health Records Survey, 2012.</a:t>
            </a:r>
            <a:endParaRPr lang="en-US" sz="1000" dirty="0"/>
          </a:p>
        </p:txBody>
      </p:sp>
      <p:sp>
        <p:nvSpPr>
          <p:cNvPr id="4" name="Title 3"/>
          <p:cNvSpPr>
            <a:spLocks noGrp="1"/>
          </p:cNvSpPr>
          <p:nvPr>
            <p:ph type="title"/>
          </p:nvPr>
        </p:nvSpPr>
        <p:spPr/>
        <p:txBody>
          <a:bodyPr/>
          <a:lstStyle/>
          <a:p>
            <a:r>
              <a:rPr lang="en-US" sz="2500" dirty="0" smtClean="0"/>
              <a:t>Most office-based physicians accept new Medicare patients; rates for Medicare are the same or better than private insurance</a:t>
            </a:r>
            <a:endParaRPr lang="en-US" sz="2500" dirty="0"/>
          </a:p>
        </p:txBody>
      </p:sp>
      <p:sp>
        <p:nvSpPr>
          <p:cNvPr id="2" name="TextBox 1"/>
          <p:cNvSpPr txBox="1"/>
          <p:nvPr/>
        </p:nvSpPr>
        <p:spPr>
          <a:xfrm>
            <a:off x="2286000" y="1447800"/>
            <a:ext cx="6324601" cy="307777"/>
          </a:xfrm>
          <a:prstGeom prst="rect">
            <a:avLst/>
          </a:prstGeom>
          <a:noFill/>
        </p:spPr>
        <p:txBody>
          <a:bodyPr wrap="square" rtlCol="0">
            <a:spAutoFit/>
          </a:bodyPr>
          <a:lstStyle/>
          <a:p>
            <a:pPr algn="ctr"/>
            <a:r>
              <a:rPr lang="en-US" sz="1400" b="1" dirty="0"/>
              <a:t>Percentage of </a:t>
            </a:r>
            <a:r>
              <a:rPr lang="en-US" sz="1400" b="1" dirty="0" smtClean="0"/>
              <a:t>physicians accepting new patients</a:t>
            </a:r>
            <a:r>
              <a:rPr lang="en-US" sz="1400" b="1" dirty="0"/>
              <a:t>, by </a:t>
            </a:r>
            <a:r>
              <a:rPr lang="en-US" sz="1400" b="1" dirty="0" smtClean="0"/>
              <a:t>patient insurance type, 2012</a:t>
            </a:r>
            <a:endParaRPr lang="en-US" sz="1400" b="1" dirty="0"/>
          </a:p>
        </p:txBody>
      </p:sp>
      <p:sp>
        <p:nvSpPr>
          <p:cNvPr id="3" name="TextBox 2"/>
          <p:cNvSpPr txBox="1"/>
          <p:nvPr/>
        </p:nvSpPr>
        <p:spPr>
          <a:xfrm rot="16200000">
            <a:off x="-756167" y="3244334"/>
            <a:ext cx="2362201" cy="369332"/>
          </a:xfrm>
          <a:prstGeom prst="rect">
            <a:avLst/>
          </a:prstGeom>
          <a:noFill/>
        </p:spPr>
        <p:txBody>
          <a:bodyPr wrap="square" rtlCol="0">
            <a:spAutoFit/>
          </a:bodyPr>
          <a:lstStyle/>
          <a:p>
            <a:pPr algn="ctr"/>
            <a:r>
              <a:rPr lang="en-US" b="1" dirty="0" smtClean="0">
                <a:latin typeface="Calibri" pitchFamily="34" charset="0"/>
                <a:cs typeface="Meta Offc Pro"/>
              </a:rPr>
              <a:t>Patient insurance </a:t>
            </a:r>
            <a:r>
              <a:rPr lang="en-US" b="1" dirty="0">
                <a:latin typeface="Calibri" pitchFamily="34" charset="0"/>
                <a:cs typeface="Meta Offc Pro"/>
              </a:rPr>
              <a:t>t</a:t>
            </a:r>
            <a:r>
              <a:rPr lang="en-US" b="1" dirty="0" smtClean="0">
                <a:latin typeface="Calibri" pitchFamily="34" charset="0"/>
                <a:cs typeface="Meta Offc Pro"/>
              </a:rPr>
              <a:t>ype</a:t>
            </a:r>
          </a:p>
        </p:txBody>
      </p:sp>
    </p:spTree>
    <p:extLst>
      <p:ext uri="{BB962C8B-B14F-4D97-AF65-F5344CB8AC3E}">
        <p14:creationId xmlns:p14="http://schemas.microsoft.com/office/powerpoint/2010/main" val="169085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sz="1000" dirty="0"/>
              <a:t>NOTES: </a:t>
            </a:r>
            <a:r>
              <a:rPr lang="en-US" sz="1000" dirty="0" smtClean="0"/>
              <a:t>Pediatricians are excluded </a:t>
            </a:r>
            <a:r>
              <a:rPr lang="en-US" sz="1000" dirty="0"/>
              <a:t>from this analysis.  </a:t>
            </a:r>
            <a:r>
              <a:rPr lang="en-US" sz="1000" dirty="0" smtClean="0"/>
              <a:t>Physicians were not asked to distinguish between patients in traditional Medicare and Medicare </a:t>
            </a:r>
            <a:r>
              <a:rPr lang="en-US" sz="1000" dirty="0"/>
              <a:t>Advantage </a:t>
            </a:r>
            <a:r>
              <a:rPr lang="en-US" sz="1000" dirty="0" smtClean="0"/>
              <a:t>plans.  </a:t>
            </a:r>
            <a:endParaRPr lang="en-US" sz="1000" dirty="0"/>
          </a:p>
          <a:p>
            <a:r>
              <a:rPr lang="en-US" sz="1000" dirty="0"/>
              <a:t>SOURCE: National Ambulatory Medical Care Survey </a:t>
            </a:r>
            <a:r>
              <a:rPr lang="en-US" sz="1000" dirty="0" smtClean="0"/>
              <a:t>– National Electronic </a:t>
            </a:r>
            <a:r>
              <a:rPr lang="en-US" sz="1000" dirty="0"/>
              <a:t>Health Records </a:t>
            </a:r>
            <a:r>
              <a:rPr lang="en-US" sz="1000" dirty="0" smtClean="0"/>
              <a:t>Survey, 2012.</a:t>
            </a:r>
            <a:endParaRPr lang="en-US" sz="1000" dirty="0"/>
          </a:p>
        </p:txBody>
      </p:sp>
      <p:sp>
        <p:nvSpPr>
          <p:cNvPr id="5" name="Title 4"/>
          <p:cNvSpPr>
            <a:spLocks noGrp="1"/>
          </p:cNvSpPr>
          <p:nvPr>
            <p:ph type="title"/>
          </p:nvPr>
        </p:nvSpPr>
        <p:spPr/>
        <p:txBody>
          <a:bodyPr/>
          <a:lstStyle/>
          <a:p>
            <a:r>
              <a:rPr lang="en-US" sz="2600" dirty="0"/>
              <a:t>Across all states, most physicians accept new Medicare </a:t>
            </a:r>
            <a:r>
              <a:rPr lang="en-US" sz="2600" dirty="0" smtClean="0"/>
              <a:t>patients</a:t>
            </a:r>
            <a:endParaRPr lang="en-US" sz="2600" dirty="0"/>
          </a:p>
        </p:txBody>
      </p:sp>
      <p:graphicFrame>
        <p:nvGraphicFramePr>
          <p:cNvPr id="71" name="Table 70"/>
          <p:cNvGraphicFramePr>
            <a:graphicFrameLocks noGrp="1"/>
          </p:cNvGraphicFramePr>
          <p:nvPr>
            <p:extLst>
              <p:ext uri="{D42A27DB-BD31-4B8C-83A1-F6EECF244321}">
                <p14:modId xmlns:p14="http://schemas.microsoft.com/office/powerpoint/2010/main" val="1522730926"/>
              </p:ext>
            </p:extLst>
          </p:nvPr>
        </p:nvGraphicFramePr>
        <p:xfrm>
          <a:off x="1832075" y="5364480"/>
          <a:ext cx="5479851" cy="655320"/>
        </p:xfrm>
        <a:graphic>
          <a:graphicData uri="http://schemas.openxmlformats.org/drawingml/2006/table">
            <a:tbl>
              <a:tblPr firstRow="1" bandRow="1">
                <a:tableStyleId>{5C22544A-7EE6-4342-B048-85BDC9FD1C3A}</a:tableStyleId>
              </a:tblPr>
              <a:tblGrid>
                <a:gridCol w="1826617"/>
                <a:gridCol w="1826617"/>
                <a:gridCol w="1826617"/>
              </a:tblGrid>
              <a:tr h="228600">
                <a:tc>
                  <a:txBody>
                    <a:bodyPr/>
                    <a:lstStyle/>
                    <a:p>
                      <a:pPr algn="ctr"/>
                      <a:endParaRPr lang="en-US" sz="5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lang="en-US" sz="5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solidFill>
                  </a:tcPr>
                </a:tc>
                <a:tc>
                  <a:txBody>
                    <a:bodyPr/>
                    <a:lstStyle/>
                    <a:p>
                      <a:pPr algn="ctr"/>
                      <a:endParaRPr lang="en-US" sz="5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r>
              <a:tr h="76200">
                <a:tc>
                  <a:txBody>
                    <a:bodyPr/>
                    <a:lstStyle/>
                    <a:p>
                      <a:pPr algn="ctr"/>
                      <a:r>
                        <a:rPr lang="en-US" sz="1600" b="1" dirty="0" smtClean="0">
                          <a:solidFill>
                            <a:schemeClr val="tx1"/>
                          </a:solidFill>
                        </a:rPr>
                        <a:t>79% - 79.9%</a:t>
                      </a:r>
                      <a:endParaRPr lang="en-US" sz="1600" b="1"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1" dirty="0" smtClean="0">
                          <a:solidFill>
                            <a:schemeClr val="tx1"/>
                          </a:solidFill>
                        </a:rPr>
                        <a:t>80% - 89.9%</a:t>
                      </a:r>
                      <a:endParaRPr lang="en-US" sz="1600" b="1"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600" b="1" dirty="0" smtClean="0">
                          <a:solidFill>
                            <a:schemeClr val="tx1"/>
                          </a:solidFill>
                        </a:rPr>
                        <a:t>90% - 100%</a:t>
                      </a:r>
                      <a:endParaRPr lang="en-US" sz="1600" b="1"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66675">
                <a:tc>
                  <a:txBody>
                    <a:bodyPr/>
                    <a:lstStyle/>
                    <a:p>
                      <a:pPr algn="ctr"/>
                      <a:r>
                        <a:rPr lang="en-US" sz="1200" dirty="0" smtClean="0">
                          <a:solidFill>
                            <a:schemeClr val="tx1"/>
                          </a:solidFill>
                        </a:rPr>
                        <a:t>(4 states)</a:t>
                      </a:r>
                      <a:endParaRPr lang="en-US" sz="12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(19 states, DC)</a:t>
                      </a:r>
                      <a:endParaRPr lang="en-US" sz="12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(27 states)</a:t>
                      </a:r>
                      <a:endParaRPr lang="en-US" sz="120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6" name="Shape - Kentucky"/>
          <p:cNvSpPr>
            <a:spLocks noChangeAspect="1"/>
          </p:cNvSpPr>
          <p:nvPr/>
        </p:nvSpPr>
        <p:spPr bwMode="auto">
          <a:xfrm>
            <a:off x="6003661" y="2868257"/>
            <a:ext cx="959456" cy="526670"/>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7" name="Shape - Wyoming"/>
          <p:cNvSpPr>
            <a:spLocks noChangeAspect="1"/>
          </p:cNvSpPr>
          <p:nvPr/>
        </p:nvSpPr>
        <p:spPr bwMode="auto">
          <a:xfrm>
            <a:off x="3305086" y="1996314"/>
            <a:ext cx="898993" cy="722377"/>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8" name="Shape - West Virginia"/>
          <p:cNvSpPr>
            <a:spLocks noChangeAspect="1"/>
          </p:cNvSpPr>
          <p:nvPr/>
        </p:nvSpPr>
        <p:spPr bwMode="auto">
          <a:xfrm>
            <a:off x="6870837" y="2538891"/>
            <a:ext cx="552126" cy="568039"/>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9" name="Shape - Washington"/>
          <p:cNvSpPr>
            <a:spLocks noChangeAspect="1"/>
          </p:cNvSpPr>
          <p:nvPr/>
        </p:nvSpPr>
        <p:spPr bwMode="auto">
          <a:xfrm>
            <a:off x="1978076" y="1143458"/>
            <a:ext cx="836940" cy="604633"/>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grpSp>
        <p:nvGrpSpPr>
          <p:cNvPr id="10" name="Shape - Virginia"/>
          <p:cNvGrpSpPr>
            <a:grpSpLocks/>
          </p:cNvGrpSpPr>
          <p:nvPr/>
        </p:nvGrpSpPr>
        <p:grpSpPr bwMode="auto">
          <a:xfrm>
            <a:off x="6802413" y="2658227"/>
            <a:ext cx="1011966" cy="598270"/>
            <a:chOff x="3911" y="1540"/>
            <a:chExt cx="636" cy="376"/>
          </a:xfrm>
          <a:solidFill>
            <a:schemeClr val="accent4"/>
          </a:solidFill>
        </p:grpSpPr>
        <p:sp>
          <p:nvSpPr>
            <p:cNvPr id="11"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12"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grpSp>
      <p:sp>
        <p:nvSpPr>
          <p:cNvPr id="13" name="Shape - Vermont"/>
          <p:cNvSpPr>
            <a:spLocks noChangeAspect="1"/>
          </p:cNvSpPr>
          <p:nvPr/>
        </p:nvSpPr>
        <p:spPr bwMode="auto">
          <a:xfrm>
            <a:off x="7699814" y="1590565"/>
            <a:ext cx="221167" cy="402560"/>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5">
              <a:lumMod val="40000"/>
              <a:lumOff val="60000"/>
            </a:schemeClr>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14" name="Shape - Utah"/>
          <p:cNvSpPr>
            <a:spLocks noChangeAspect="1"/>
          </p:cNvSpPr>
          <p:nvPr/>
        </p:nvSpPr>
        <p:spPr bwMode="auto">
          <a:xfrm>
            <a:off x="2867525" y="2430694"/>
            <a:ext cx="695330" cy="887856"/>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15" name="Shape - Texas"/>
          <p:cNvSpPr>
            <a:spLocks noChangeAspect="1"/>
          </p:cNvSpPr>
          <p:nvPr/>
        </p:nvSpPr>
        <p:spPr bwMode="auto">
          <a:xfrm>
            <a:off x="3744241" y="3439477"/>
            <a:ext cx="1820262" cy="166592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6" name="Shape - Tennessee"/>
          <p:cNvSpPr>
            <a:spLocks noChangeAspect="1"/>
          </p:cNvSpPr>
          <p:nvPr/>
        </p:nvSpPr>
        <p:spPr bwMode="auto">
          <a:xfrm>
            <a:off x="5941610" y="3208761"/>
            <a:ext cx="1102660" cy="397786"/>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7" name="Shape - South Dakota"/>
          <p:cNvSpPr>
            <a:spLocks noChangeAspect="1"/>
          </p:cNvSpPr>
          <p:nvPr/>
        </p:nvSpPr>
        <p:spPr bwMode="auto">
          <a:xfrm>
            <a:off x="4175442" y="1900844"/>
            <a:ext cx="922863" cy="595086"/>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8" name="Shape - South Carolina"/>
          <p:cNvSpPr>
            <a:spLocks noChangeAspect="1"/>
          </p:cNvSpPr>
          <p:nvPr/>
        </p:nvSpPr>
        <p:spPr bwMode="auto">
          <a:xfrm>
            <a:off x="6885154" y="3401287"/>
            <a:ext cx="647596" cy="504393"/>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19" name="Shape - Rhode Island"/>
          <p:cNvSpPr>
            <a:spLocks noChangeAspect="1"/>
          </p:cNvSpPr>
          <p:nvPr/>
        </p:nvSpPr>
        <p:spPr bwMode="auto">
          <a:xfrm>
            <a:off x="8011674" y="2044044"/>
            <a:ext cx="120927" cy="101833"/>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5">
              <a:lumMod val="40000"/>
              <a:lumOff val="60000"/>
            </a:schemeClr>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20" name="Shape - Pennsylvania"/>
          <p:cNvSpPr>
            <a:spLocks noChangeAspect="1"/>
          </p:cNvSpPr>
          <p:nvPr/>
        </p:nvSpPr>
        <p:spPr bwMode="auto">
          <a:xfrm>
            <a:off x="6993353" y="2174521"/>
            <a:ext cx="747833" cy="483707"/>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21" name="Shape - Oregon"/>
          <p:cNvSpPr>
            <a:spLocks noChangeAspect="1"/>
          </p:cNvSpPr>
          <p:nvPr/>
        </p:nvSpPr>
        <p:spPr bwMode="auto">
          <a:xfrm>
            <a:off x="1777589" y="1581018"/>
            <a:ext cx="1046969" cy="786023"/>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5">
              <a:lumMod val="40000"/>
              <a:lumOff val="60000"/>
            </a:schemeClr>
          </a:solidFill>
          <a:ln w="12700">
            <a:solidFill>
              <a:schemeClr val="accent2"/>
            </a:solidFill>
            <a:prstDash val="solid"/>
            <a:round/>
            <a:headEnd/>
            <a:tailEnd/>
          </a:ln>
        </p:spPr>
        <p:txBody>
          <a:bodyPr/>
          <a:lstStyle/>
          <a:p>
            <a:pPr>
              <a:defRPr/>
            </a:pPr>
            <a:endParaRPr lang="en-US" sz="1300">
              <a:solidFill>
                <a:srgbClr val="000000"/>
              </a:solidFill>
              <a:latin typeface="Calibri" pitchFamily="34" charset="0"/>
            </a:endParaRPr>
          </a:p>
        </p:txBody>
      </p:sp>
      <p:sp>
        <p:nvSpPr>
          <p:cNvPr id="22" name="Shape - Oklahoma"/>
          <p:cNvSpPr>
            <a:spLocks noChangeAspect="1"/>
          </p:cNvSpPr>
          <p:nvPr/>
        </p:nvSpPr>
        <p:spPr bwMode="auto">
          <a:xfrm>
            <a:off x="4272502" y="3344007"/>
            <a:ext cx="1128120" cy="536214"/>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23" name="Shape - Ohio"/>
          <p:cNvSpPr>
            <a:spLocks noChangeAspect="1"/>
          </p:cNvSpPr>
          <p:nvPr/>
        </p:nvSpPr>
        <p:spPr bwMode="auto">
          <a:xfrm>
            <a:off x="6487371" y="2308175"/>
            <a:ext cx="548946" cy="620544"/>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accent4"/>
          </a:solidFill>
          <a:ln w="12700">
            <a:solidFill>
              <a:schemeClr val="accent2"/>
            </a:solidFill>
            <a:prstDash val="solid"/>
            <a:round/>
            <a:headEnd/>
            <a:tailEnd/>
          </a:ln>
        </p:spPr>
        <p:txBody>
          <a:bodyPr/>
          <a:lstStyle/>
          <a:p>
            <a:pPr>
              <a:defRPr/>
            </a:pPr>
            <a:endParaRPr lang="en-US" sz="1300">
              <a:solidFill>
                <a:srgbClr val="000000"/>
              </a:solidFill>
              <a:latin typeface="Calibri" pitchFamily="34" charset="0"/>
            </a:endParaRPr>
          </a:p>
        </p:txBody>
      </p:sp>
      <p:sp>
        <p:nvSpPr>
          <p:cNvPr id="24" name="Shape - North Dakota"/>
          <p:cNvSpPr>
            <a:spLocks noChangeAspect="1"/>
          </p:cNvSpPr>
          <p:nvPr/>
        </p:nvSpPr>
        <p:spPr bwMode="auto">
          <a:xfrm>
            <a:off x="4196507" y="1413955"/>
            <a:ext cx="878306" cy="507573"/>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25" name="Shape - North Carolina"/>
          <p:cNvSpPr>
            <a:spLocks noChangeAspect="1"/>
          </p:cNvSpPr>
          <p:nvPr/>
        </p:nvSpPr>
        <p:spPr bwMode="auto">
          <a:xfrm>
            <a:off x="6756271" y="3054418"/>
            <a:ext cx="1115390" cy="480523"/>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grpSp>
        <p:nvGrpSpPr>
          <p:cNvPr id="26" name="Shape - New York"/>
          <p:cNvGrpSpPr>
            <a:grpSpLocks/>
          </p:cNvGrpSpPr>
          <p:nvPr/>
        </p:nvGrpSpPr>
        <p:grpSpPr bwMode="auto">
          <a:xfrm>
            <a:off x="7056997" y="1627162"/>
            <a:ext cx="1046969" cy="701693"/>
            <a:chOff x="4071" y="893"/>
            <a:chExt cx="658" cy="440"/>
          </a:xfrm>
          <a:solidFill>
            <a:schemeClr val="accent4"/>
          </a:solidFill>
        </p:grpSpPr>
        <p:sp>
          <p:nvSpPr>
            <p:cNvPr id="27"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grpFill/>
            <a:ln w="12700">
              <a:solidFill>
                <a:schemeClr val="accent2"/>
              </a:solidFill>
              <a:prstDash val="solid"/>
              <a:round/>
              <a:headEnd/>
              <a:tailEnd/>
            </a:ln>
          </p:spPr>
          <p:txBody>
            <a:bodyPr/>
            <a:lstStyle/>
            <a:p>
              <a:pPr>
                <a:defRPr/>
              </a:pPr>
              <a:endParaRPr lang="en-US" sz="1300">
                <a:solidFill>
                  <a:srgbClr val="000000"/>
                </a:solidFill>
                <a:latin typeface="Calibri" pitchFamily="34" charset="0"/>
              </a:endParaRPr>
            </a:p>
          </p:txBody>
        </p:sp>
        <p:sp>
          <p:nvSpPr>
            <p:cNvPr id="28"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grpFill/>
            <a:ln w="12700">
              <a:solidFill>
                <a:schemeClr val="accent2"/>
              </a:solidFill>
              <a:prstDash val="solid"/>
              <a:round/>
              <a:headEnd/>
              <a:tailEnd/>
            </a:ln>
          </p:spPr>
          <p:txBody>
            <a:bodyPr/>
            <a:lstStyle/>
            <a:p>
              <a:pPr>
                <a:defRPr/>
              </a:pPr>
              <a:endParaRPr lang="en-US" sz="1300">
                <a:solidFill>
                  <a:srgbClr val="000000"/>
                </a:solidFill>
                <a:latin typeface="Calibri" pitchFamily="34" charset="0"/>
              </a:endParaRPr>
            </a:p>
          </p:txBody>
        </p:sp>
      </p:grpSp>
      <p:sp>
        <p:nvSpPr>
          <p:cNvPr id="29" name="Shape - New Mexico"/>
          <p:cNvSpPr>
            <a:spLocks noChangeAspect="1"/>
          </p:cNvSpPr>
          <p:nvPr/>
        </p:nvSpPr>
        <p:spPr bwMode="auto">
          <a:xfrm>
            <a:off x="3386238" y="3310591"/>
            <a:ext cx="900583" cy="879900"/>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30" name="Shape - New Jersey"/>
          <p:cNvSpPr>
            <a:spLocks noChangeAspect="1"/>
          </p:cNvSpPr>
          <p:nvPr/>
        </p:nvSpPr>
        <p:spPr bwMode="auto">
          <a:xfrm>
            <a:off x="7671177" y="2230207"/>
            <a:ext cx="197300" cy="386647"/>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1" name="Shape - New Hampshire"/>
          <p:cNvSpPr>
            <a:spLocks noChangeAspect="1"/>
          </p:cNvSpPr>
          <p:nvPr/>
        </p:nvSpPr>
        <p:spPr bwMode="auto">
          <a:xfrm>
            <a:off x="7862117" y="1514197"/>
            <a:ext cx="257764" cy="448703"/>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32" name="Shape - Nevada"/>
          <p:cNvSpPr>
            <a:spLocks noChangeAspect="1"/>
          </p:cNvSpPr>
          <p:nvPr/>
        </p:nvSpPr>
        <p:spPr bwMode="auto">
          <a:xfrm>
            <a:off x="2175382" y="2293854"/>
            <a:ext cx="833759" cy="1242686"/>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33" name="Shape - Nebraska"/>
          <p:cNvSpPr>
            <a:spLocks noChangeAspect="1"/>
          </p:cNvSpPr>
          <p:nvPr/>
        </p:nvSpPr>
        <p:spPr bwMode="auto">
          <a:xfrm>
            <a:off x="4167484" y="2395688"/>
            <a:ext cx="1097887" cy="488480"/>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4" name="Shape - Montana"/>
          <p:cNvSpPr>
            <a:spLocks noChangeAspect="1"/>
          </p:cNvSpPr>
          <p:nvPr/>
        </p:nvSpPr>
        <p:spPr bwMode="auto">
          <a:xfrm>
            <a:off x="2890447" y="1286662"/>
            <a:ext cx="1309506" cy="805117"/>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5" name="Shape - Missouri"/>
          <p:cNvSpPr>
            <a:spLocks noChangeAspect="1"/>
          </p:cNvSpPr>
          <p:nvPr/>
        </p:nvSpPr>
        <p:spPr bwMode="auto">
          <a:xfrm>
            <a:off x="5209681" y="2747327"/>
            <a:ext cx="865579" cy="703283"/>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36" name="Shape - Mississippi"/>
          <p:cNvSpPr>
            <a:spLocks noChangeAspect="1"/>
          </p:cNvSpPr>
          <p:nvPr/>
        </p:nvSpPr>
        <p:spPr bwMode="auto">
          <a:xfrm>
            <a:off x="5827044" y="3582675"/>
            <a:ext cx="451880" cy="776479"/>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7" name="Shape - Minnesota"/>
          <p:cNvSpPr>
            <a:spLocks noChangeAspect="1"/>
          </p:cNvSpPr>
          <p:nvPr/>
        </p:nvSpPr>
        <p:spPr bwMode="auto">
          <a:xfrm>
            <a:off x="4931617" y="1351898"/>
            <a:ext cx="859217" cy="959456"/>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8" name="Shape - Massachusetts"/>
          <p:cNvSpPr>
            <a:spLocks noChangeAspect="1"/>
          </p:cNvSpPr>
          <p:nvPr/>
        </p:nvSpPr>
        <p:spPr bwMode="auto">
          <a:xfrm>
            <a:off x="7806423" y="1900844"/>
            <a:ext cx="469387" cy="211623"/>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39" name="Shape - Maryland"/>
          <p:cNvSpPr>
            <a:spLocks noChangeAspect="1"/>
          </p:cNvSpPr>
          <p:nvPr/>
        </p:nvSpPr>
        <p:spPr bwMode="auto">
          <a:xfrm>
            <a:off x="7177924" y="2559574"/>
            <a:ext cx="636456" cy="259356"/>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40" name="Shape - Maine"/>
          <p:cNvSpPr>
            <a:spLocks noChangeAspect="1"/>
          </p:cNvSpPr>
          <p:nvPr/>
        </p:nvSpPr>
        <p:spPr bwMode="auto">
          <a:xfrm>
            <a:off x="7916214" y="1113228"/>
            <a:ext cx="493253" cy="709647"/>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41" name="Shape - Louisiana"/>
          <p:cNvSpPr>
            <a:spLocks noChangeAspect="1"/>
          </p:cNvSpPr>
          <p:nvPr/>
        </p:nvSpPr>
        <p:spPr bwMode="auto">
          <a:xfrm>
            <a:off x="5469038" y="3934317"/>
            <a:ext cx="774887" cy="610997"/>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42" name="Shape - Kansas"/>
          <p:cNvSpPr>
            <a:spLocks noChangeAspect="1"/>
          </p:cNvSpPr>
          <p:nvPr/>
        </p:nvSpPr>
        <p:spPr bwMode="auto">
          <a:xfrm>
            <a:off x="4399795" y="2869848"/>
            <a:ext cx="969003" cy="486893"/>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43" name="Shape - Iowa"/>
          <p:cNvSpPr>
            <a:spLocks noChangeAspect="1"/>
          </p:cNvSpPr>
          <p:nvPr/>
        </p:nvSpPr>
        <p:spPr bwMode="auto">
          <a:xfrm>
            <a:off x="5083984" y="2282717"/>
            <a:ext cx="760566" cy="488480"/>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44" name="Shape - Indiana"/>
          <p:cNvSpPr>
            <a:spLocks noChangeAspect="1"/>
          </p:cNvSpPr>
          <p:nvPr/>
        </p:nvSpPr>
        <p:spPr bwMode="auto">
          <a:xfrm>
            <a:off x="6159594" y="2448194"/>
            <a:ext cx="423240" cy="688963"/>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45" name="Shape - Illinois"/>
          <p:cNvSpPr>
            <a:spLocks noChangeAspect="1"/>
          </p:cNvSpPr>
          <p:nvPr/>
        </p:nvSpPr>
        <p:spPr bwMode="auto">
          <a:xfrm>
            <a:off x="5696046" y="2386141"/>
            <a:ext cx="548946" cy="889450"/>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46" name="Shape - Idaho"/>
          <p:cNvSpPr>
            <a:spLocks noChangeAspect="1"/>
          </p:cNvSpPr>
          <p:nvPr/>
        </p:nvSpPr>
        <p:spPr bwMode="auto">
          <a:xfrm>
            <a:off x="2633622" y="1275527"/>
            <a:ext cx="752610" cy="1199720"/>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grpSp>
        <p:nvGrpSpPr>
          <p:cNvPr id="47" name="Shape - Hawaii"/>
          <p:cNvGrpSpPr/>
          <p:nvPr/>
        </p:nvGrpSpPr>
        <p:grpSpPr>
          <a:xfrm>
            <a:off x="1735353" y="4139733"/>
            <a:ext cx="623727" cy="478934"/>
            <a:chOff x="2322512" y="5000625"/>
            <a:chExt cx="622300" cy="477838"/>
          </a:xfrm>
          <a:solidFill>
            <a:schemeClr val="accent4"/>
          </a:solidFill>
        </p:grpSpPr>
        <p:sp>
          <p:nvSpPr>
            <p:cNvPr id="48"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49"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0"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1"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2"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3"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4"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55"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grp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grpSp>
      <p:sp>
        <p:nvSpPr>
          <p:cNvPr id="56" name="Shape - Georgia"/>
          <p:cNvSpPr>
            <a:spLocks noChangeAspect="1"/>
          </p:cNvSpPr>
          <p:nvPr/>
        </p:nvSpPr>
        <p:spPr bwMode="auto">
          <a:xfrm>
            <a:off x="6586017" y="3499937"/>
            <a:ext cx="709647" cy="723966"/>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57" name="Shape - Florida"/>
          <p:cNvSpPr>
            <a:spLocks noChangeAspect="1"/>
          </p:cNvSpPr>
          <p:nvPr/>
        </p:nvSpPr>
        <p:spPr bwMode="auto">
          <a:xfrm>
            <a:off x="6425314" y="4120484"/>
            <a:ext cx="1209267" cy="811479"/>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58" name="Shape - Delaware"/>
          <p:cNvSpPr>
            <a:spLocks noChangeAspect="1"/>
          </p:cNvSpPr>
          <p:nvPr/>
        </p:nvSpPr>
        <p:spPr bwMode="auto">
          <a:xfrm>
            <a:off x="7656856" y="2546845"/>
            <a:ext cx="154340" cy="19094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59" name="Shape - Connecticut"/>
          <p:cNvSpPr>
            <a:spLocks noChangeAspect="1"/>
          </p:cNvSpPr>
          <p:nvPr/>
        </p:nvSpPr>
        <p:spPr bwMode="auto">
          <a:xfrm>
            <a:off x="7822340" y="2058364"/>
            <a:ext cx="243443" cy="186167"/>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chemeClr val="accent1"/>
          </a:solid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60" name="Shape - Colorado"/>
          <p:cNvSpPr>
            <a:spLocks noChangeAspect="1"/>
          </p:cNvSpPr>
          <p:nvPr/>
        </p:nvSpPr>
        <p:spPr bwMode="auto">
          <a:xfrm>
            <a:off x="3489662" y="2670955"/>
            <a:ext cx="930819" cy="684190"/>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1" name="Shape - California"/>
          <p:cNvSpPr>
            <a:spLocks noChangeAspect="1"/>
          </p:cNvSpPr>
          <p:nvPr/>
        </p:nvSpPr>
        <p:spPr bwMode="auto">
          <a:xfrm>
            <a:off x="1694853" y="2192024"/>
            <a:ext cx="1101070" cy="1677063"/>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2" name="Shape - Arkansas"/>
          <p:cNvSpPr>
            <a:spLocks noChangeAspect="1"/>
          </p:cNvSpPr>
          <p:nvPr/>
        </p:nvSpPr>
        <p:spPr bwMode="auto">
          <a:xfrm>
            <a:off x="5376754" y="3371057"/>
            <a:ext cx="634866" cy="583950"/>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sp>
        <p:nvSpPr>
          <p:cNvPr id="63" name="Shape - Arizona"/>
          <p:cNvSpPr>
            <a:spLocks noChangeAspect="1"/>
          </p:cNvSpPr>
          <p:nvPr/>
        </p:nvSpPr>
        <p:spPr bwMode="auto">
          <a:xfrm>
            <a:off x="2649539" y="3245354"/>
            <a:ext cx="846487" cy="929227"/>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4" name="Shape - Alaska"/>
          <p:cNvSpPr>
            <a:spLocks noChangeAspect="1"/>
          </p:cNvSpPr>
          <p:nvPr/>
        </p:nvSpPr>
        <p:spPr bwMode="auto">
          <a:xfrm>
            <a:off x="206380" y="3662005"/>
            <a:ext cx="1355524" cy="1320940"/>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5">
              <a:lumMod val="40000"/>
              <a:lumOff val="60000"/>
            </a:schemeClr>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5" name="Shape - Alabama"/>
          <p:cNvSpPr>
            <a:spLocks noChangeAspect="1"/>
          </p:cNvSpPr>
          <p:nvPr/>
        </p:nvSpPr>
        <p:spPr bwMode="auto">
          <a:xfrm>
            <a:off x="6256657" y="3536534"/>
            <a:ext cx="510756" cy="787613"/>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accent4"/>
          </a:solidFill>
          <a:ln w="12700">
            <a:solidFill>
              <a:schemeClr val="accent2"/>
            </a:solidFill>
            <a:prstDash val="solid"/>
            <a:round/>
            <a:headEnd/>
            <a:tailEnd/>
          </a:ln>
        </p:spPr>
        <p:txBody>
          <a:bodyPr/>
          <a:lstStyle/>
          <a:p>
            <a:endParaRPr lang="en-US" sz="1300">
              <a:solidFill>
                <a:srgbClr val="000000"/>
              </a:solidFill>
              <a:latin typeface="Calibri" pitchFamily="34" charset="0"/>
            </a:endParaRPr>
          </a:p>
        </p:txBody>
      </p:sp>
      <p:sp>
        <p:nvSpPr>
          <p:cNvPr id="66" name="Shape - District of Columbia (star)"/>
          <p:cNvSpPr>
            <a:spLocks noChangeArrowheads="1"/>
          </p:cNvSpPr>
          <p:nvPr/>
        </p:nvSpPr>
        <p:spPr bwMode="auto">
          <a:xfrm>
            <a:off x="7386363" y="2629581"/>
            <a:ext cx="208440" cy="202076"/>
          </a:xfrm>
          <a:prstGeom prst="star5">
            <a:avLst/>
          </a:prstGeom>
          <a:solidFill>
            <a:schemeClr val="accent4"/>
          </a:solidFill>
          <a:ln w="12700">
            <a:solidFill>
              <a:schemeClr val="accent2"/>
            </a:solidFill>
            <a:miter lim="800000"/>
            <a:headEnd/>
            <a:tailEnd/>
          </a:ln>
          <a:effectLst/>
        </p:spPr>
        <p:txBody>
          <a:bodyPr wrap="none" anchor="ctr"/>
          <a:lstStyle/>
          <a:p>
            <a:pPr>
              <a:defRPr/>
            </a:pPr>
            <a:endParaRPr lang="en-US" sz="1300">
              <a:solidFill>
                <a:srgbClr val="000000"/>
              </a:solidFill>
              <a:latin typeface="Calibri" pitchFamily="34" charset="0"/>
            </a:endParaRPr>
          </a:p>
        </p:txBody>
      </p:sp>
      <p:sp>
        <p:nvSpPr>
          <p:cNvPr id="67" name="Shape - Wisconsin"/>
          <p:cNvSpPr>
            <a:spLocks noChangeAspect="1"/>
          </p:cNvSpPr>
          <p:nvPr/>
        </p:nvSpPr>
        <p:spPr bwMode="auto">
          <a:xfrm>
            <a:off x="5488510" y="1684442"/>
            <a:ext cx="655550" cy="754199"/>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1"/>
          </a:solidFill>
          <a:ln w="12700">
            <a:solidFill>
              <a:schemeClr val="accent4"/>
            </a:solidFill>
            <a:prstDash val="solid"/>
            <a:round/>
            <a:headEnd/>
            <a:tailEnd/>
          </a:ln>
        </p:spPr>
        <p:txBody>
          <a:bodyPr/>
          <a:lstStyle/>
          <a:p>
            <a:pPr>
              <a:defRPr/>
            </a:pPr>
            <a:endParaRPr lang="en-US" sz="1300">
              <a:solidFill>
                <a:srgbClr val="000000"/>
              </a:solidFill>
              <a:latin typeface="Calibri" pitchFamily="34" charset="0"/>
            </a:endParaRPr>
          </a:p>
        </p:txBody>
      </p:sp>
      <p:grpSp>
        <p:nvGrpSpPr>
          <p:cNvPr id="68" name="Shape - Michigan"/>
          <p:cNvGrpSpPr>
            <a:grpSpLocks/>
          </p:cNvGrpSpPr>
          <p:nvPr/>
        </p:nvGrpSpPr>
        <p:grpSpPr bwMode="auto">
          <a:xfrm>
            <a:off x="5755437" y="1576244"/>
            <a:ext cx="992869" cy="884680"/>
            <a:chOff x="3254" y="860"/>
            <a:chExt cx="623" cy="557"/>
          </a:xfrm>
          <a:solidFill>
            <a:schemeClr val="accent1"/>
          </a:solidFill>
        </p:grpSpPr>
        <p:sp>
          <p:nvSpPr>
            <p:cNvPr id="69"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sp>
          <p:nvSpPr>
            <p:cNvPr id="70"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grpFill/>
            <a:ln w="12700">
              <a:solidFill>
                <a:schemeClr val="accent4"/>
              </a:solidFill>
              <a:prstDash val="solid"/>
              <a:round/>
              <a:headEnd/>
              <a:tailEnd/>
            </a:ln>
          </p:spPr>
          <p:txBody>
            <a:bodyPr/>
            <a:lstStyle/>
            <a:p>
              <a:endParaRPr lang="en-US" sz="1300">
                <a:solidFill>
                  <a:srgbClr val="000000"/>
                </a:solidFill>
                <a:latin typeface="Calibri" pitchFamily="34" charset="0"/>
              </a:endParaRPr>
            </a:p>
          </p:txBody>
        </p:sp>
      </p:grpSp>
      <p:sp>
        <p:nvSpPr>
          <p:cNvPr id="125" name="Line - Vermont"/>
          <p:cNvSpPr>
            <a:spLocks noChangeShapeType="1"/>
          </p:cNvSpPr>
          <p:nvPr/>
        </p:nvSpPr>
        <p:spPr bwMode="auto">
          <a:xfrm>
            <a:off x="7699814" y="1468052"/>
            <a:ext cx="107000" cy="21639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26" name="Line - Rhode Island"/>
          <p:cNvSpPr>
            <a:spLocks noChangeShapeType="1"/>
          </p:cNvSpPr>
          <p:nvPr/>
        </p:nvSpPr>
        <p:spPr bwMode="auto">
          <a:xfrm>
            <a:off x="8077401" y="2104108"/>
            <a:ext cx="267171" cy="82814"/>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27" name="Line - New Jersey"/>
          <p:cNvSpPr>
            <a:spLocks noChangeShapeType="1"/>
          </p:cNvSpPr>
          <p:nvPr/>
        </p:nvSpPr>
        <p:spPr bwMode="auto">
          <a:xfrm flipV="1">
            <a:off x="7781830" y="2526957"/>
            <a:ext cx="278300" cy="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28" name="Line - New Hampshire"/>
          <p:cNvSpPr>
            <a:spLocks noChangeShapeType="1"/>
          </p:cNvSpPr>
          <p:nvPr/>
        </p:nvSpPr>
        <p:spPr bwMode="auto">
          <a:xfrm flipV="1">
            <a:off x="8039003" y="1822874"/>
            <a:ext cx="236808" cy="53527"/>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29" name="Line - Massachusetts"/>
          <p:cNvSpPr>
            <a:spLocks noChangeShapeType="1"/>
          </p:cNvSpPr>
          <p:nvPr/>
        </p:nvSpPr>
        <p:spPr bwMode="auto">
          <a:xfrm>
            <a:off x="8072137" y="2041051"/>
            <a:ext cx="303918" cy="2993"/>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0" name="Line - Maryland"/>
          <p:cNvSpPr>
            <a:spLocks noChangeShapeType="1"/>
          </p:cNvSpPr>
          <p:nvPr/>
        </p:nvSpPr>
        <p:spPr bwMode="auto">
          <a:xfrm>
            <a:off x="7764072" y="2769535"/>
            <a:ext cx="266091" cy="93152"/>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1" name="Line - Hawaii"/>
          <p:cNvSpPr>
            <a:spLocks noChangeShapeType="1"/>
          </p:cNvSpPr>
          <p:nvPr/>
        </p:nvSpPr>
        <p:spPr bwMode="auto">
          <a:xfrm flipH="1" flipV="1">
            <a:off x="2301074" y="4483714"/>
            <a:ext cx="141665" cy="219324"/>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2" name="Line - District of Columbia"/>
          <p:cNvSpPr>
            <a:spLocks noChangeShapeType="1"/>
          </p:cNvSpPr>
          <p:nvPr/>
        </p:nvSpPr>
        <p:spPr bwMode="auto">
          <a:xfrm flipH="1" flipV="1">
            <a:off x="7537209" y="2763321"/>
            <a:ext cx="465233" cy="261535"/>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3" name="Line - Delaware"/>
          <p:cNvSpPr>
            <a:spLocks noChangeShapeType="1"/>
          </p:cNvSpPr>
          <p:nvPr/>
        </p:nvSpPr>
        <p:spPr bwMode="auto">
          <a:xfrm flipV="1">
            <a:off x="7796938" y="2689252"/>
            <a:ext cx="214735" cy="0"/>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4" name="Line - Connecticut"/>
          <p:cNvSpPr>
            <a:spLocks noChangeShapeType="1"/>
          </p:cNvSpPr>
          <p:nvPr/>
        </p:nvSpPr>
        <p:spPr bwMode="auto">
          <a:xfrm>
            <a:off x="7902918" y="2146715"/>
            <a:ext cx="254488" cy="182139"/>
          </a:xfrm>
          <a:prstGeom prst="line">
            <a:avLst/>
          </a:prstGeom>
          <a:solidFill>
            <a:schemeClr val="bg1">
              <a:lumMod val="75000"/>
            </a:schemeClr>
          </a:solidFill>
          <a:ln w="9525">
            <a:solidFill>
              <a:srgbClr val="000000"/>
            </a:solidFill>
            <a:round/>
            <a:headEnd/>
            <a:tailEnd/>
          </a:ln>
        </p:spPr>
        <p:txBody>
          <a:bodyPr/>
          <a:lstStyle/>
          <a:p>
            <a:endParaRPr lang="en-US" sz="1300">
              <a:solidFill>
                <a:srgbClr val="000000"/>
              </a:solidFill>
              <a:latin typeface="Calibri" pitchFamily="34" charset="0"/>
            </a:endParaRPr>
          </a:p>
        </p:txBody>
      </p:sp>
      <p:sp>
        <p:nvSpPr>
          <p:cNvPr id="135" name="Shape - District of Columbia (box)"/>
          <p:cNvSpPr>
            <a:spLocks noChangeArrowheads="1"/>
          </p:cNvSpPr>
          <p:nvPr/>
        </p:nvSpPr>
        <p:spPr bwMode="auto">
          <a:xfrm>
            <a:off x="7961481" y="2972728"/>
            <a:ext cx="159269" cy="160945"/>
          </a:xfrm>
          <a:prstGeom prst="rect">
            <a:avLst/>
          </a:prstGeom>
          <a:solidFill>
            <a:schemeClr val="accent4"/>
          </a:solidFill>
          <a:ln w="9525">
            <a:solidFill>
              <a:srgbClr val="000000"/>
            </a:solidFill>
            <a:miter lim="800000"/>
            <a:headEnd/>
            <a:tailEnd/>
          </a:ln>
        </p:spPr>
        <p:txBody>
          <a:bodyPr wrap="none" anchor="ctr"/>
          <a:lstStyle/>
          <a:p>
            <a:endParaRPr lang="en-US">
              <a:latin typeface="Calibri" pitchFamily="34" charset="0"/>
            </a:endParaRPr>
          </a:p>
        </p:txBody>
      </p:sp>
      <p:pic>
        <p:nvPicPr>
          <p:cNvPr id="1282" name="Picture 25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563" y="1230996"/>
            <a:ext cx="8416057" cy="3733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8004323" y="2599944"/>
            <a:ext cx="457200" cy="182880"/>
          </a:xfrm>
          <a:prstGeom prst="rect">
            <a:avLst/>
          </a:prstGeom>
          <a:solidFill>
            <a:schemeClr val="bg1"/>
          </a:solidFill>
        </p:spPr>
        <p:txBody>
          <a:bodyPr wrap="none" rtlCol="0" anchor="ctr">
            <a:spAutoFit/>
          </a:bodyPr>
          <a:lstStyle/>
          <a:p>
            <a:pPr algn="ctr"/>
            <a:r>
              <a:rPr lang="en-US" sz="1500" b="1" dirty="0" smtClean="0">
                <a:latin typeface="Calibri" pitchFamily="34" charset="0"/>
                <a:cs typeface="Meta Offc Pro"/>
              </a:rPr>
              <a:t>97%</a:t>
            </a:r>
          </a:p>
        </p:txBody>
      </p:sp>
      <p:sp>
        <p:nvSpPr>
          <p:cNvPr id="84" name="TextBox 83"/>
          <p:cNvSpPr txBox="1"/>
          <p:nvPr/>
        </p:nvSpPr>
        <p:spPr>
          <a:xfrm>
            <a:off x="8414761" y="2959608"/>
            <a:ext cx="365760" cy="182880"/>
          </a:xfrm>
          <a:prstGeom prst="rect">
            <a:avLst/>
          </a:prstGeom>
          <a:solidFill>
            <a:schemeClr val="bg1"/>
          </a:solidFill>
        </p:spPr>
        <p:txBody>
          <a:bodyPr wrap="none" rtlCol="0" anchor="ctr">
            <a:spAutoFit/>
          </a:bodyPr>
          <a:lstStyle/>
          <a:p>
            <a:pPr algn="ctr"/>
            <a:r>
              <a:rPr lang="en-US" sz="1500" b="1" dirty="0" smtClean="0">
                <a:latin typeface="Calibri" pitchFamily="34" charset="0"/>
                <a:cs typeface="Meta Offc Pro"/>
              </a:rPr>
              <a:t>83%</a:t>
            </a:r>
          </a:p>
        </p:txBody>
      </p:sp>
    </p:spTree>
    <p:extLst>
      <p:ext uri="{BB962C8B-B14F-4D97-AF65-F5344CB8AC3E}">
        <p14:creationId xmlns:p14="http://schemas.microsoft.com/office/powerpoint/2010/main" val="41269017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ee091b8ce9292aaf21c6dae5c5a5b53459677f"/>
</p:tagLst>
</file>

<file path=ppt/theme/theme1.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8858</TotalTime>
  <Words>942</Words>
  <Application>Microsoft Office PowerPoint</Application>
  <PresentationFormat>On-screen Show (4:3)</PresentationFormat>
  <Paragraphs>119</Paragraphs>
  <Slides>7</Slides>
  <Notes>2</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Default with exhibit #</vt:lpstr>
      <vt:lpstr>Default with figure #</vt:lpstr>
      <vt:lpstr>Title page</vt:lpstr>
      <vt:lpstr>The majority of Medicare beneficiaries report having a usual source of care; typically a doctor’s office or doctor’s clinic</vt:lpstr>
      <vt:lpstr>Most Medicare beneficiaries report that they can schedule timely appointments</vt:lpstr>
      <vt:lpstr>MedPAC finds that most Medicare seniors do not seek a new physician, but a small share report problems finding one </vt:lpstr>
      <vt:lpstr>Seniors on Medicare report foregoing medical care at similar or lower rates than privately insured adults age 50-64</vt:lpstr>
      <vt:lpstr>Certain Medicare beneficiaries are more at risk of foregoing a needed doctor visit</vt:lpstr>
      <vt:lpstr>Most office-based physicians accept new Medicare patients; rates for Medicare are the same or better than private insurance</vt:lpstr>
      <vt:lpstr>Across all states, most physicians accept new Medicare patients</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Swoope</dc:creator>
  <cp:lastModifiedBy>Jennifer Huang</cp:lastModifiedBy>
  <cp:revision>414</cp:revision>
  <cp:lastPrinted>2013-12-05T22:03:22Z</cp:lastPrinted>
  <dcterms:created xsi:type="dcterms:W3CDTF">2013-09-05T18:28:27Z</dcterms:created>
  <dcterms:modified xsi:type="dcterms:W3CDTF">2014-02-19T21:30:25Z</dcterms:modified>
</cp:coreProperties>
</file>