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</p:sldMasterIdLst>
  <p:notesMasterIdLst>
    <p:notesMasterId r:id="rId26"/>
  </p:notesMasterIdLst>
  <p:sldIdLst>
    <p:sldId id="300" r:id="rId4"/>
    <p:sldId id="279" r:id="rId5"/>
    <p:sldId id="280" r:id="rId6"/>
    <p:sldId id="306" r:id="rId7"/>
    <p:sldId id="282" r:id="rId8"/>
    <p:sldId id="305" r:id="rId9"/>
    <p:sldId id="301" r:id="rId10"/>
    <p:sldId id="285" r:id="rId11"/>
    <p:sldId id="286" r:id="rId12"/>
    <p:sldId id="287" r:id="rId13"/>
    <p:sldId id="304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303" r:id="rId22"/>
    <p:sldId id="296" r:id="rId23"/>
    <p:sldId id="302" r:id="rId24"/>
    <p:sldId id="298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716"/>
    <a:srgbClr val="FE580E"/>
    <a:srgbClr val="CCCED1"/>
    <a:srgbClr val="E7E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8" autoAdjust="0"/>
  </p:normalViewPr>
  <p:slideViewPr>
    <p:cSldViewPr>
      <p:cViewPr varScale="1">
        <p:scale>
          <a:sx n="74" d="100"/>
          <a:sy n="74" d="100"/>
        </p:scale>
        <p:origin x="-108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3.6529680365296802E-2"/>
          <c:w val="0.98996415770609314"/>
          <c:h val="0.949311293280120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deductible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325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initial benefit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2645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coverage gap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3727.5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catastrophic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289323264"/>
        <c:axId val="289333248"/>
      </c:barChart>
      <c:catAx>
        <c:axId val="28932326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>
            <a:noFill/>
          </a:ln>
        </c:spPr>
        <c:crossAx val="289333248"/>
        <c:crosses val="autoZero"/>
        <c:auto val="1"/>
        <c:lblAlgn val="ctr"/>
        <c:lblOffset val="100"/>
        <c:tickMarkSkip val="1"/>
        <c:noMultiLvlLbl val="0"/>
      </c:catAx>
      <c:valAx>
        <c:axId val="289333248"/>
        <c:scaling>
          <c:orientation val="minMax"/>
          <c:max val="725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89323264"/>
        <c:crosses val="autoZero"/>
        <c:crossBetween val="between"/>
        <c:majorUnit val="3500"/>
        <c:minorUnit val="10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&lt;25%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5"/>
              <c:layout>
                <c:manualLayout>
                  <c:x val="3.6853295535081501E-2"/>
                  <c:y val="-7.575757575757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8270729978738482E-2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6853295535081501E-2"/>
                  <c:y val="-1.010101010101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543586109142452E-2"/>
                  <c:y val="-1.0101010101010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1105598866052445E-2"/>
                  <c:y val="-1.26262626262626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&lt;1%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5" formatCode="0%">
                  <c:v>1.7500000000000002E-2</c:v>
                </c:pt>
                <c:pt idx="6" formatCode="0%">
                  <c:v>0.02</c:v>
                </c:pt>
                <c:pt idx="7" formatCode="0%">
                  <c:v>1.15E-2</c:v>
                </c:pt>
                <c:pt idx="8" formatCode="0%">
                  <c:v>0.01</c:v>
                </c:pt>
                <c:pt idx="9" formatCode="0%">
                  <c:v>4.0000000000000001E-3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25%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0.37490000000000001</c:v>
                </c:pt>
                <c:pt idx="1">
                  <c:v>0.34</c:v>
                </c:pt>
                <c:pt idx="2">
                  <c:v>0.38440000000000002</c:v>
                </c:pt>
                <c:pt idx="3">
                  <c:v>0.49</c:v>
                </c:pt>
                <c:pt idx="4">
                  <c:v>0.5</c:v>
                </c:pt>
                <c:pt idx="5">
                  <c:v>0.3906</c:v>
                </c:pt>
                <c:pt idx="6">
                  <c:v>0.19</c:v>
                </c:pt>
                <c:pt idx="7">
                  <c:v>0.14410000000000001</c:v>
                </c:pt>
                <c:pt idx="8">
                  <c:v>7.0000000000000007E-2</c:v>
                </c:pt>
                <c:pt idx="9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26%-32%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layout>
                <c:manualLayout>
                  <c:x val="-1.4175460526682925E-3"/>
                  <c:y val="-5.0507038892865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5.6599999999999998E-2</c:v>
                </c:pt>
                <c:pt idx="1">
                  <c:v>0.19</c:v>
                </c:pt>
                <c:pt idx="2">
                  <c:v>0.13769999999999999</c:v>
                </c:pt>
                <c:pt idx="3">
                  <c:v>0.11</c:v>
                </c:pt>
                <c:pt idx="4">
                  <c:v>0.02</c:v>
                </c:pt>
                <c:pt idx="5">
                  <c:v>3.6499999999999998E-2</c:v>
                </c:pt>
                <c:pt idx="6">
                  <c:v>0.03</c:v>
                </c:pt>
                <c:pt idx="7">
                  <c:v>3.7199999999999997E-2</c:v>
                </c:pt>
                <c:pt idx="8">
                  <c:v>0.06</c:v>
                </c:pt>
                <c:pt idx="9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33%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0.56850000000000001</c:v>
                </c:pt>
                <c:pt idx="1">
                  <c:v>0.47</c:v>
                </c:pt>
                <c:pt idx="2">
                  <c:v>0.47789999999999999</c:v>
                </c:pt>
                <c:pt idx="3">
                  <c:v>0.41</c:v>
                </c:pt>
                <c:pt idx="4">
                  <c:v>0.48</c:v>
                </c:pt>
                <c:pt idx="5">
                  <c:v>0.5554</c:v>
                </c:pt>
                <c:pt idx="6">
                  <c:v>0.75</c:v>
                </c:pt>
                <c:pt idx="7">
                  <c:v>0.80720000000000003</c:v>
                </c:pt>
                <c:pt idx="8">
                  <c:v>0.87</c:v>
                </c:pt>
                <c:pt idx="9">
                  <c:v>0.82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321685376"/>
        <c:axId val="321686912"/>
      </c:barChart>
      <c:catAx>
        <c:axId val="321685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21686912"/>
        <c:crosses val="autoZero"/>
        <c:auto val="1"/>
        <c:lblAlgn val="ctr"/>
        <c:lblOffset val="100"/>
        <c:noMultiLvlLbl val="0"/>
      </c:catAx>
      <c:valAx>
        <c:axId val="321686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21685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09986216287103"/>
          <c:y val="0.10366990890844527"/>
          <c:w val="0.76400732155114204"/>
          <c:h val="0.87605990427667146"/>
        </c:manualLayout>
      </c:layout>
      <c:barChart>
        <c:barDir val="bar"/>
        <c:grouping val="percentStack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Preferred brand tier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Nexium</c:v>
                </c:pt>
                <c:pt idx="1">
                  <c:v>Crestor</c:v>
                </c:pt>
                <c:pt idx="2">
                  <c:v>Advair Diskus</c:v>
                </c:pt>
                <c:pt idx="3">
                  <c:v>Namenda</c:v>
                </c:pt>
                <c:pt idx="4">
                  <c:v>Lantus</c:v>
                </c:pt>
                <c:pt idx="5">
                  <c:v>Spiriva</c:v>
                </c:pt>
                <c:pt idx="6">
                  <c:v>Cymbalta</c:v>
                </c:pt>
                <c:pt idx="7">
                  <c:v>Zetia</c:v>
                </c:pt>
                <c:pt idx="8">
                  <c:v>Celebrex</c:v>
                </c:pt>
                <c:pt idx="9">
                  <c:v>Lyrica</c:v>
                </c:pt>
              </c:strCache>
            </c:strRef>
          </c:cat>
          <c:val>
            <c:numRef>
              <c:f>Sheet1!$B$2:$K$2</c:f>
              <c:numCache>
                <c:formatCode>0%</c:formatCode>
                <c:ptCount val="10"/>
                <c:pt idx="0">
                  <c:v>0.66</c:v>
                </c:pt>
                <c:pt idx="1">
                  <c:v>0.73</c:v>
                </c:pt>
                <c:pt idx="2">
                  <c:v>0.72</c:v>
                </c:pt>
                <c:pt idx="3">
                  <c:v>1</c:v>
                </c:pt>
                <c:pt idx="4">
                  <c:v>0.86</c:v>
                </c:pt>
                <c:pt idx="5">
                  <c:v>0.8</c:v>
                </c:pt>
                <c:pt idx="6">
                  <c:v>0.43</c:v>
                </c:pt>
                <c:pt idx="7">
                  <c:v>0.6</c:v>
                </c:pt>
                <c:pt idx="8">
                  <c:v>0.35</c:v>
                </c:pt>
                <c:pt idx="9">
                  <c:v>0.47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Non-preferred tier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735042735042739E-3"/>
                  <c:y val="5.789717461787865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Nexium</c:v>
                </c:pt>
                <c:pt idx="1">
                  <c:v>Crestor</c:v>
                </c:pt>
                <c:pt idx="2">
                  <c:v>Advair Diskus</c:v>
                </c:pt>
                <c:pt idx="3">
                  <c:v>Namenda</c:v>
                </c:pt>
                <c:pt idx="4">
                  <c:v>Lantus</c:v>
                </c:pt>
                <c:pt idx="5">
                  <c:v>Spiriva</c:v>
                </c:pt>
                <c:pt idx="6">
                  <c:v>Cymbalta</c:v>
                </c:pt>
                <c:pt idx="7">
                  <c:v>Zetia</c:v>
                </c:pt>
                <c:pt idx="8">
                  <c:v>Celebrex</c:v>
                </c:pt>
                <c:pt idx="9">
                  <c:v>Lyrica</c:v>
                </c:pt>
              </c:strCache>
            </c:strRef>
          </c:cat>
          <c:val>
            <c:numRef>
              <c:f>Sheet1!$B$3:$K$3</c:f>
              <c:numCache>
                <c:formatCode>0%</c:formatCode>
                <c:ptCount val="10"/>
                <c:pt idx="0">
                  <c:v>0.12</c:v>
                </c:pt>
                <c:pt idx="1">
                  <c:v>0.01</c:v>
                </c:pt>
                <c:pt idx="2">
                  <c:v>0.16</c:v>
                </c:pt>
                <c:pt idx="4">
                  <c:v>0.01</c:v>
                </c:pt>
                <c:pt idx="5">
                  <c:v>0.2</c:v>
                </c:pt>
                <c:pt idx="6">
                  <c:v>0.56999999999999995</c:v>
                </c:pt>
                <c:pt idx="7">
                  <c:v>0.4</c:v>
                </c:pt>
                <c:pt idx="8">
                  <c:v>0.42</c:v>
                </c:pt>
                <c:pt idx="9">
                  <c:v>0.53</c:v>
                </c:pt>
              </c:numCache>
            </c:numRef>
          </c:val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Not listed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6"/>
              <c:layout>
                <c:manualLayout>
                  <c:x val="-7.1225071225071226E-3"/>
                  <c:y val="-2.45098039215677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Nexium</c:v>
                </c:pt>
                <c:pt idx="1">
                  <c:v>Crestor</c:v>
                </c:pt>
                <c:pt idx="2">
                  <c:v>Advair Diskus</c:v>
                </c:pt>
                <c:pt idx="3">
                  <c:v>Namenda</c:v>
                </c:pt>
                <c:pt idx="4">
                  <c:v>Lantus</c:v>
                </c:pt>
                <c:pt idx="5">
                  <c:v>Spiriva</c:v>
                </c:pt>
                <c:pt idx="6">
                  <c:v>Cymbalta</c:v>
                </c:pt>
                <c:pt idx="7">
                  <c:v>Zetia</c:v>
                </c:pt>
                <c:pt idx="8">
                  <c:v>Celebrex</c:v>
                </c:pt>
                <c:pt idx="9">
                  <c:v>Lyrica</c:v>
                </c:pt>
              </c:strCache>
            </c:strRef>
          </c:cat>
          <c:val>
            <c:numRef>
              <c:f>Sheet1!$B$4:$K$4</c:f>
              <c:numCache>
                <c:formatCode>0%</c:formatCode>
                <c:ptCount val="10"/>
                <c:pt idx="0">
                  <c:v>0.21</c:v>
                </c:pt>
                <c:pt idx="1">
                  <c:v>0.26</c:v>
                </c:pt>
                <c:pt idx="2">
                  <c:v>0.11073222755300215</c:v>
                </c:pt>
                <c:pt idx="4">
                  <c:v>0.13</c:v>
                </c:pt>
                <c:pt idx="8">
                  <c:v>0.22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21546496"/>
        <c:axId val="321552384"/>
      </c:barChart>
      <c:catAx>
        <c:axId val="3215464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2155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55238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3215464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7649236153173157E-2"/>
          <c:y val="1.4705882352941176E-2"/>
          <c:w val="0.97324842407519585"/>
          <c:h val="8.784699706654317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14285714285721E-2"/>
          <c:y val="9.9678493559301445E-2"/>
          <c:w val="0.97857142857142865"/>
          <c:h val="0.8033365147538376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0.18</c:v>
                </c:pt>
                <c:pt idx="1">
                  <c:v>7.5999999999999998E-2</c:v>
                </c:pt>
                <c:pt idx="2">
                  <c:v>1.2999999999999999E-2</c:v>
                </c:pt>
                <c:pt idx="3">
                  <c:v>0.11700000000000001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0.20799999999999999</c:v>
                </c:pt>
                <c:pt idx="1">
                  <c:v>9.0999999999999998E-2</c:v>
                </c:pt>
                <c:pt idx="2">
                  <c:v>1.9E-2</c:v>
                </c:pt>
                <c:pt idx="3">
                  <c:v>0.13700000000000001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3"/>
              <c:layout>
                <c:manualLayout>
                  <c:x val="-7.08717221828490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4"/>
                <c:pt idx="0">
                  <c:v>0.26200000000000001</c:v>
                </c:pt>
                <c:pt idx="1">
                  <c:v>0.121</c:v>
                </c:pt>
                <c:pt idx="2">
                  <c:v>2.8000000000000001E-2</c:v>
                </c:pt>
                <c:pt idx="3">
                  <c:v>0.16300000000000001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3"/>
              <c:layout>
                <c:manualLayout>
                  <c:x val="5.6697377746280277E-3"/>
                  <c:y val="7.575757575757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Sheet1!$B$5:$E$5</c:f>
              <c:numCache>
                <c:formatCode>0%</c:formatCode>
                <c:ptCount val="4"/>
                <c:pt idx="0">
                  <c:v>0.28399999999999997</c:v>
                </c:pt>
                <c:pt idx="1">
                  <c:v>0.14499999999999999</c:v>
                </c:pt>
                <c:pt idx="2">
                  <c:v>3.1E-2</c:v>
                </c:pt>
                <c:pt idx="3">
                  <c:v>0.161</c:v>
                </c:pt>
              </c:numCache>
            </c:numRef>
          </c:val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0%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Sheet1!$B$6:$E$6</c:f>
              <c:numCache>
                <c:formatCode>0%</c:formatCode>
                <c:ptCount val="4"/>
                <c:pt idx="0">
                  <c:v>0.32100000000000001</c:v>
                </c:pt>
                <c:pt idx="1">
                  <c:v>0.17199999999999999</c:v>
                </c:pt>
                <c:pt idx="2">
                  <c:v>2.1000000000000001E-2</c:v>
                </c:pt>
                <c:pt idx="3">
                  <c:v>0.193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Sheet1!$B$7:$E$7</c:f>
              <c:numCache>
                <c:formatCode>0%</c:formatCode>
                <c:ptCount val="4"/>
                <c:pt idx="0">
                  <c:v>0.36099999999999999</c:v>
                </c:pt>
                <c:pt idx="1">
                  <c:v>0.19600000000000001</c:v>
                </c:pt>
                <c:pt idx="2">
                  <c:v>0.02</c:v>
                </c:pt>
                <c:pt idx="3">
                  <c:v>0.21299999999999999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5.6697377746279237E-3"/>
                  <c:y val="2.52525252525252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756909992912827E-2"/>
                  <c:y val="7.575757575757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Any UM Restriction</c:v>
                </c:pt>
                <c:pt idx="1">
                  <c:v>Prior Authorization</c:v>
                </c:pt>
                <c:pt idx="2">
                  <c:v>Step Therapy</c:v>
                </c:pt>
                <c:pt idx="3">
                  <c:v>Quantity Limits</c:v>
                </c:pt>
              </c:strCache>
            </c:strRef>
          </c:cat>
          <c:val>
            <c:numRef>
              <c:f>Sheet1!$B$8:$E$8</c:f>
              <c:numCache>
                <c:formatCode>0%</c:formatCode>
                <c:ptCount val="4"/>
                <c:pt idx="0">
                  <c:v>0.34699999999999998</c:v>
                </c:pt>
                <c:pt idx="1">
                  <c:v>0.21</c:v>
                </c:pt>
                <c:pt idx="2">
                  <c:v>1.4E-2</c:v>
                </c:pt>
                <c:pt idx="3">
                  <c:v>0.184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2138496"/>
        <c:axId val="322141184"/>
      </c:barChart>
      <c:catAx>
        <c:axId val="32213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800"/>
            </a:pPr>
            <a:endParaRPr lang="en-US"/>
          </a:p>
        </c:txPr>
        <c:crossAx val="32214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2141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221384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75659190723059"/>
          <c:y val="2.4040064249858505E-2"/>
          <c:w val="0.7631090855476601"/>
          <c:h val="7.1052775046738778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94038414431634"/>
          <c:y val="8.084984754597177E-2"/>
          <c:w val="0.78270631739720009"/>
          <c:h val="0.90222233537471508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Less than $2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6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Sheet1!$B$2:$I$2</c:f>
              <c:numCache>
                <c:formatCode>0%</c:formatCode>
                <c:ptCount val="8"/>
                <c:pt idx="0">
                  <c:v>0.24</c:v>
                </c:pt>
                <c:pt idx="1">
                  <c:v>0.09</c:v>
                </c:pt>
                <c:pt idx="2">
                  <c:v>0.2</c:v>
                </c:pt>
                <c:pt idx="3">
                  <c:v>0.11</c:v>
                </c:pt>
                <c:pt idx="4">
                  <c:v>0.16</c:v>
                </c:pt>
                <c:pt idx="5">
                  <c:v>3.5000000000000003E-2</c:v>
                </c:pt>
                <c:pt idx="6">
                  <c:v>0</c:v>
                </c:pt>
                <c:pt idx="7">
                  <c:v>0.06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$5-$2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Sheet1!$B$3:$I$3</c:f>
              <c:numCache>
                <c:formatCode>0%</c:formatCode>
                <c:ptCount val="8"/>
                <c:pt idx="0">
                  <c:v>0.25</c:v>
                </c:pt>
                <c:pt idx="1">
                  <c:v>0.4</c:v>
                </c:pt>
                <c:pt idx="2">
                  <c:v>0.42</c:v>
                </c:pt>
                <c:pt idx="3">
                  <c:v>0.11</c:v>
                </c:pt>
                <c:pt idx="4">
                  <c:v>0.14000000000000001</c:v>
                </c:pt>
                <c:pt idx="5">
                  <c:v>0.1216</c:v>
                </c:pt>
                <c:pt idx="6">
                  <c:v>0.25</c:v>
                </c:pt>
                <c:pt idx="7">
                  <c:v>0.26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$10-$5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Sheet1!$B$4:$I$4</c:f>
              <c:numCache>
                <c:formatCode>0%</c:formatCode>
                <c:ptCount val="8"/>
                <c:pt idx="0">
                  <c:v>0.28000000000000003</c:v>
                </c:pt>
                <c:pt idx="1">
                  <c:v>0.22</c:v>
                </c:pt>
                <c:pt idx="2">
                  <c:v>0.24</c:v>
                </c:pt>
                <c:pt idx="3">
                  <c:v>0.38</c:v>
                </c:pt>
                <c:pt idx="4">
                  <c:v>0.37</c:v>
                </c:pt>
                <c:pt idx="5">
                  <c:v>0.3458</c:v>
                </c:pt>
                <c:pt idx="6">
                  <c:v>0.36</c:v>
                </c:pt>
                <c:pt idx="7">
                  <c:v>0.28999999999999998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$25-$10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Sheet1!$B$5:$I$5</c:f>
              <c:numCache>
                <c:formatCode>0%</c:formatCode>
                <c:ptCount val="8"/>
                <c:pt idx="0">
                  <c:v>0.13</c:v>
                </c:pt>
                <c:pt idx="1">
                  <c:v>0.27</c:v>
                </c:pt>
                <c:pt idx="2">
                  <c:v>0.1</c:v>
                </c:pt>
                <c:pt idx="3">
                  <c:v>0.34</c:v>
                </c:pt>
                <c:pt idx="4">
                  <c:v>0.26</c:v>
                </c:pt>
                <c:pt idx="5">
                  <c:v>0.36120000000000002</c:v>
                </c:pt>
                <c:pt idx="6">
                  <c:v>0.3</c:v>
                </c:pt>
                <c:pt idx="7">
                  <c:v>0.31</c:v>
                </c:pt>
              </c:numCache>
            </c:numRef>
          </c:val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More than $25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2.9999992125986322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Sheet1!$B$6:$I$6</c:f>
              <c:numCache>
                <c:formatCode>0%</c:formatCode>
                <c:ptCount val="8"/>
                <c:pt idx="0">
                  <c:v>0.11</c:v>
                </c:pt>
                <c:pt idx="1">
                  <c:v>0.02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7.0000000000000007E-2</c:v>
                </c:pt>
                <c:pt idx="5">
                  <c:v>0.13639999999999999</c:v>
                </c:pt>
                <c:pt idx="6">
                  <c:v>0.09</c:v>
                </c:pt>
                <c:pt idx="7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319051264"/>
        <c:axId val="321697664"/>
      </c:barChart>
      <c:catAx>
        <c:axId val="319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321697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6976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19051264"/>
        <c:crosses val="autoZero"/>
        <c:crossBetween val="between"/>
      </c:valAx>
    </c:plotArea>
    <c:legend>
      <c:legendPos val="l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85553470919346E-2"/>
          <c:y val="2.9259896729776278E-2"/>
          <c:w val="0.97279549718574265"/>
          <c:h val="0.854004168596572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Paying Any Premiums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8"/>
                <c:pt idx="0">
                  <c:v>488400</c:v>
                </c:pt>
                <c:pt idx="1">
                  <c:v>530100</c:v>
                </c:pt>
                <c:pt idx="2">
                  <c:v>1718800</c:v>
                </c:pt>
                <c:pt idx="3">
                  <c:v>2042200</c:v>
                </c:pt>
                <c:pt idx="4">
                  <c:v>1731000</c:v>
                </c:pt>
                <c:pt idx="5">
                  <c:v>1040100</c:v>
                </c:pt>
                <c:pt idx="6">
                  <c:v>1423900</c:v>
                </c:pt>
                <c:pt idx="7">
                  <c:v>1597500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1555072"/>
        <c:axId val="321597824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Paying $10 or More</c:v>
                </c:pt>
              </c:strCache>
            </c:strRef>
          </c:tx>
          <c:spPr>
            <a:ln w="50800"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txPr>
              <a:bodyPr/>
              <a:lstStyle/>
              <a:p>
                <a:pPr>
                  <a:defRPr sz="140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8"/>
                <c:pt idx="0">
                  <c:v>112900</c:v>
                </c:pt>
                <c:pt idx="1">
                  <c:v>259800</c:v>
                </c:pt>
                <c:pt idx="2">
                  <c:v>257800</c:v>
                </c:pt>
                <c:pt idx="3">
                  <c:v>821300</c:v>
                </c:pt>
                <c:pt idx="4">
                  <c:v>575400</c:v>
                </c:pt>
                <c:pt idx="5">
                  <c:v>517500</c:v>
                </c:pt>
                <c:pt idx="6">
                  <c:v>555900</c:v>
                </c:pt>
                <c:pt idx="7">
                  <c:v>614400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555072"/>
        <c:axId val="321597824"/>
      </c:lineChart>
      <c:catAx>
        <c:axId val="32155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/>
            </a:pPr>
            <a:endParaRPr lang="en-US"/>
          </a:p>
        </c:txPr>
        <c:crossAx val="321597824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32159782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321555072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i="0"/>
            </a:pPr>
            <a:endParaRPr lang="en-US"/>
          </a:p>
        </c:txPr>
      </c:legendEntry>
      <c:layout>
        <c:manualLayout>
          <c:xMode val="edge"/>
          <c:yMode val="edge"/>
          <c:x val="3.3137904636920387E-2"/>
          <c:y val="4.4640651536205035E-2"/>
          <c:w val="0.28654274346110703"/>
          <c:h val="0.145858808090165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0332629616950054"/>
          <c:w val="0.85683912119064498"/>
          <c:h val="0.70634276693674158"/>
        </c:manualLayout>
      </c:layout>
      <c:barChart>
        <c:barDir val="col"/>
        <c:grouping val="percent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 stars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.16017009213323885"/>
                  <c:y val="0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72572643515237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&lt;1%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smtClean="0"/>
                      <a:t>&lt;1%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 dirty="0" smtClean="0"/>
                      <a:t>&lt;1%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0.03</c:v>
                </c:pt>
                <c:pt idx="1">
                  <c:v>4.0000000000000001E-3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2.5 stars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&lt;1%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0.16</c:v>
                </c:pt>
                <c:pt idx="1">
                  <c:v>0.23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3 stars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0.42</c:v>
                </c:pt>
                <c:pt idx="1">
                  <c:v>0.45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3.5 stars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0.3</c:v>
                </c:pt>
                <c:pt idx="1">
                  <c:v>0.23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 stars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0.08</c:v>
                </c:pt>
                <c:pt idx="1">
                  <c:v>0.06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4.5 stars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0.17009213323883771"/>
                  <c:y val="1.2077294685990315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400" dirty="0" smtClean="0"/>
                      <a:t>&lt;1%</a:t>
                    </a:r>
                    <a:endParaRPr lang="en-US" sz="1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583982990786675"/>
                  <c:y val="9.6618357487922701E-3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400" dirty="0" smtClean="0"/>
                      <a:t>&lt;1%</a:t>
                    </a:r>
                    <a:endParaRPr lang="en-US" sz="14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Sheet1!$G$2:$G$3</c:f>
              <c:numCache>
                <c:formatCode>0%</c:formatCode>
                <c:ptCount val="2"/>
                <c:pt idx="0">
                  <c:v>4.0000000000000001E-3</c:v>
                </c:pt>
                <c:pt idx="1">
                  <c:v>4.0000000000000001E-3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 stars</c:v>
                </c:pt>
              </c:strCache>
            </c:strRef>
          </c:tx>
          <c:spPr>
            <a:solidFill>
              <a:srgbClr val="FA5716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0.17009213323883771"/>
                  <c:y val="-1.93236714975845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&lt;1%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583982990786675"/>
                  <c:y val="-2.1739130434782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Share of PDPs</c:v>
                </c:pt>
                <c:pt idx="1">
                  <c:v>Share of PDP Enrollees</c:v>
                </c:pt>
              </c:strCache>
            </c:strRef>
          </c:cat>
          <c:val>
            <c:numRef>
              <c:f>Sheet1!$H$2:$H$3</c:f>
              <c:numCache>
                <c:formatCode>0%</c:formatCode>
                <c:ptCount val="2"/>
                <c:pt idx="0">
                  <c:v>4.0000000000000001E-3</c:v>
                </c:pt>
                <c:pt idx="1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19207296"/>
        <c:axId val="319444480"/>
      </c:barChart>
      <c:catAx>
        <c:axId val="319207296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319444480"/>
        <c:crosses val="autoZero"/>
        <c:auto val="1"/>
        <c:lblAlgn val="ctr"/>
        <c:lblOffset val="100"/>
        <c:noMultiLvlLbl val="0"/>
      </c:catAx>
      <c:valAx>
        <c:axId val="3194444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192072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8.4295315358307477E-2"/>
          <c:w val="0.99658855210812625"/>
          <c:h val="0.8022997693470133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Benchmark plans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accent1"/>
              </a:solidFill>
            </a:ln>
          </c:spPr>
          <c:invertIfNegative val="0"/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Sheet1!$B$2:$I$2</c:f>
              <c:numCache>
                <c:formatCode>0</c:formatCode>
                <c:ptCount val="8"/>
                <c:pt idx="0">
                  <c:v>409</c:v>
                </c:pt>
                <c:pt idx="1">
                  <c:v>483</c:v>
                </c:pt>
                <c:pt idx="2">
                  <c:v>442</c:v>
                </c:pt>
                <c:pt idx="3" formatCode="General">
                  <c:v>308</c:v>
                </c:pt>
                <c:pt idx="4" formatCode="General">
                  <c:v>307</c:v>
                </c:pt>
                <c:pt idx="5" formatCode="General">
                  <c:v>258</c:v>
                </c:pt>
                <c:pt idx="6" formatCode="General">
                  <c:v>252</c:v>
                </c:pt>
                <c:pt idx="7" formatCode="General">
                  <c:v>218</c:v>
                </c:pt>
              </c:numCache>
            </c:numRef>
          </c:val>
        </c:ser>
        <c:ser>
          <c:idx val="5"/>
          <c:order val="1"/>
          <c:tx>
            <c:strRef>
              <c:f>Sheet1!$A$3</c:f>
              <c:strCache>
                <c:ptCount val="1"/>
                <c:pt idx="0">
                  <c:v>De minimis plans*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accent1"/>
              </a:solidFill>
            </a:ln>
          </c:spPr>
          <c:invertIfNegative val="0"/>
          <c:dLbls>
            <c:dLbl>
              <c:idx val="1"/>
              <c:layout>
                <c:manualLayout>
                  <c:x val="-2.1664435431487349E-3"/>
                  <c:y val="4.1985048268123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907052043739479E-3"/>
                  <c:y val="6.7305918305835189E-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Sheet1!$B$3:$I$3</c:f>
              <c:numCache>
                <c:formatCode>0</c:formatCode>
                <c:ptCount val="8"/>
                <c:pt idx="1">
                  <c:v>157</c:v>
                </c:pt>
                <c:pt idx="2">
                  <c:v>53</c:v>
                </c:pt>
                <c:pt idx="5" formatCode="General">
                  <c:v>74</c:v>
                </c:pt>
                <c:pt idx="6" formatCode="General">
                  <c:v>75</c:v>
                </c:pt>
                <c:pt idx="7" formatCode="General">
                  <c:v>113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Non-benchmark plans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accent1"/>
              </a:solidFill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Sheet1!$B$4:$I$4</c:f>
              <c:numCache>
                <c:formatCode>0</c:formatCode>
                <c:ptCount val="8"/>
                <c:pt idx="0">
                  <c:v>1020</c:v>
                </c:pt>
                <c:pt idx="1">
                  <c:v>1235</c:v>
                </c:pt>
                <c:pt idx="2">
                  <c:v>1329</c:v>
                </c:pt>
                <c:pt idx="3" formatCode="General">
                  <c:v>1381</c:v>
                </c:pt>
                <c:pt idx="4" formatCode="General">
                  <c:v>1269</c:v>
                </c:pt>
                <c:pt idx="5" formatCode="General">
                  <c:v>777</c:v>
                </c:pt>
                <c:pt idx="6" formatCode="General">
                  <c:v>714</c:v>
                </c:pt>
                <c:pt idx="7" formatCode="General">
                  <c:v>700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12608256"/>
        <c:axId val="312609792"/>
      </c:barChart>
      <c:lineChart>
        <c:grouping val="standard"/>
        <c:varyColors val="0"/>
        <c:ser>
          <c:idx val="0"/>
          <c:order val="3"/>
          <c:tx>
            <c:strRef>
              <c:f>Sheet1!$A$5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numFmt formatCode="#,##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Sheet1!$B$5:$I$5</c:f>
              <c:numCache>
                <c:formatCode>0</c:formatCode>
                <c:ptCount val="8"/>
                <c:pt idx="0">
                  <c:v>1429</c:v>
                </c:pt>
                <c:pt idx="1">
                  <c:v>1875</c:v>
                </c:pt>
                <c:pt idx="2">
                  <c:v>1824</c:v>
                </c:pt>
                <c:pt idx="3">
                  <c:v>1689</c:v>
                </c:pt>
                <c:pt idx="4">
                  <c:v>1576</c:v>
                </c:pt>
                <c:pt idx="5">
                  <c:v>1109</c:v>
                </c:pt>
                <c:pt idx="6">
                  <c:v>1041</c:v>
                </c:pt>
                <c:pt idx="7">
                  <c:v>1031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608256"/>
        <c:axId val="312609792"/>
      </c:lineChart>
      <c:catAx>
        <c:axId val="31260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12609792"/>
        <c:crosses val="autoZero"/>
        <c:auto val="1"/>
        <c:lblAlgn val="ctr"/>
        <c:lblOffset val="0"/>
        <c:tickMarkSkip val="1"/>
        <c:noMultiLvlLbl val="0"/>
      </c:catAx>
      <c:valAx>
        <c:axId val="3126097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31260825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2145718627276856"/>
          <c:y val="1.5151515151515162E-2"/>
          <c:w val="0.24095314095660084"/>
          <c:h val="0.2559055118110236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25.93</c:v>
                </c:pt>
                <c:pt idx="1">
                  <c:v>27.39</c:v>
                </c:pt>
                <c:pt idx="2">
                  <c:v>29.89</c:v>
                </c:pt>
                <c:pt idx="3">
                  <c:v>35.090000000000003</c:v>
                </c:pt>
                <c:pt idx="4">
                  <c:v>37.25</c:v>
                </c:pt>
                <c:pt idx="5">
                  <c:v>38.29</c:v>
                </c:pt>
                <c:pt idx="6">
                  <c:v>37.78</c:v>
                </c:pt>
                <c:pt idx="7">
                  <c:v>38.54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657792"/>
        <c:axId val="312659328"/>
      </c:lineChart>
      <c:catAx>
        <c:axId val="31265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12659328"/>
        <c:crosses val="autoZero"/>
        <c:auto val="1"/>
        <c:lblAlgn val="ctr"/>
        <c:lblOffset val="100"/>
        <c:noMultiLvlLbl val="0"/>
      </c:catAx>
      <c:valAx>
        <c:axId val="312659328"/>
        <c:scaling>
          <c:orientation val="minMax"/>
          <c:max val="40"/>
          <c:min val="0"/>
        </c:scaling>
        <c:delete val="0"/>
        <c:axPos val="l"/>
        <c:numFmt formatCode="_(&quot;$&quot;* #,##0_);_(&quot;$&quot;* \(#,##0\);_(&quot;$&quot;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12657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942028985507246E-2"/>
          <c:y val="5.9701492537313432E-2"/>
          <c:w val="0.96811594202898554"/>
          <c:h val="0.56390380179750255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AARP MedicareRx Saver Plus</c:v>
                </c:pt>
                <c:pt idx="1">
                  <c:v>Humana Walmart-Preferred</c:v>
                </c:pt>
                <c:pt idx="2">
                  <c:v>Aetna CVS/pharmacy PDP</c:v>
                </c:pt>
                <c:pt idx="3">
                  <c:v>SmartD Rx Saver</c:v>
                </c:pt>
                <c:pt idx="4">
                  <c:v>Readers Digest Value Rx</c:v>
                </c:pt>
                <c:pt idx="5">
                  <c:v>United American-Select</c:v>
                </c:pt>
                <c:pt idx="6">
                  <c:v>WellCare Classic</c:v>
                </c:pt>
                <c:pt idx="7">
                  <c:v>SilverScript Basic</c:v>
                </c:pt>
                <c:pt idx="8">
                  <c:v>First Health Part D Premier</c:v>
                </c:pt>
                <c:pt idx="9">
                  <c:v>Express Scripts Medicare-Value</c:v>
                </c:pt>
                <c:pt idx="10">
                  <c:v>Cigna Medicare Rx Plan One</c:v>
                </c:pt>
                <c:pt idx="11">
                  <c:v>EnvisionRxPlus Silver</c:v>
                </c:pt>
                <c:pt idx="12">
                  <c:v>HealthSpring PDP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15.00</a:t>
                    </a:r>
                  </a:p>
                  <a:p>
                    <a:r>
                      <a:rPr lang="en-US" sz="1200" dirty="0" smtClean="0"/>
                      <a:t>(all regions)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18.50</a:t>
                    </a:r>
                  </a:p>
                  <a:p>
                    <a:r>
                      <a:rPr lang="en-US" sz="1200" dirty="0" smtClean="0"/>
                      <a:t>(all regions)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32.50</a:t>
                    </a:r>
                  </a:p>
                  <a:p>
                    <a:r>
                      <a:rPr lang="en-US" sz="1200" dirty="0" smtClean="0"/>
                      <a:t>(several)</a:t>
                    </a:r>
                    <a:endParaRPr lang="en-US" sz="120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41.70</a:t>
                    </a:r>
                  </a:p>
                  <a:p>
                    <a:r>
                      <a:rPr lang="en-US" sz="1200" smtClean="0"/>
                      <a:t>(ID/UT)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42.10</a:t>
                    </a:r>
                  </a:p>
                  <a:p>
                    <a:r>
                      <a:rPr lang="en-US" sz="1200" smtClean="0"/>
                      <a:t>(ID/UT)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46.50</a:t>
                    </a:r>
                  </a:p>
                  <a:p>
                    <a:r>
                      <a:rPr lang="en-US" sz="1200" smtClean="0"/>
                      <a:t>(AK)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45.20</a:t>
                    </a:r>
                  </a:p>
                  <a:p>
                    <a:r>
                      <a:rPr lang="en-US" sz="1200" smtClean="0"/>
                      <a:t>(ID/UT)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42.70</a:t>
                    </a:r>
                  </a:p>
                  <a:p>
                    <a:r>
                      <a:rPr lang="en-US" sz="1200" smtClean="0"/>
                      <a:t>(AK)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49.60</a:t>
                    </a:r>
                  </a:p>
                  <a:p>
                    <a:r>
                      <a:rPr lang="en-US" sz="1200" smtClean="0"/>
                      <a:t>(NV)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61.00</a:t>
                    </a:r>
                  </a:p>
                  <a:p>
                    <a:r>
                      <a:rPr lang="en-US" sz="1200" smtClean="0"/>
                      <a:t>(CA)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55.80</a:t>
                    </a:r>
                  </a:p>
                  <a:p>
                    <a:r>
                      <a:rPr lang="en-US" sz="1200" smtClean="0"/>
                      <a:t>(CA)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57.30</a:t>
                    </a:r>
                  </a:p>
                  <a:p>
                    <a:r>
                      <a:rPr lang="en-US" sz="1200" smtClean="0"/>
                      <a:t>(FL)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81.00</a:t>
                    </a:r>
                  </a:p>
                  <a:p>
                    <a:r>
                      <a:rPr lang="en-US" sz="1200" smtClean="0"/>
                      <a:t>(FL)</a:t>
                    </a:r>
                    <a:endParaRPr lang="en-US" sz="120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AARP MedicareRx Saver Plus</c:v>
                </c:pt>
                <c:pt idx="1">
                  <c:v>Humana Walmart-Preferred</c:v>
                </c:pt>
                <c:pt idx="2">
                  <c:v>Aetna CVS/pharmacy PDP</c:v>
                </c:pt>
                <c:pt idx="3">
                  <c:v>SmartD Rx Saver</c:v>
                </c:pt>
                <c:pt idx="4">
                  <c:v>Readers Digest Value Rx</c:v>
                </c:pt>
                <c:pt idx="5">
                  <c:v>United American-Select</c:v>
                </c:pt>
                <c:pt idx="6">
                  <c:v>WellCare Classic</c:v>
                </c:pt>
                <c:pt idx="7">
                  <c:v>SilverScript Basic</c:v>
                </c:pt>
                <c:pt idx="8">
                  <c:v>First Health Part D Premier</c:v>
                </c:pt>
                <c:pt idx="9">
                  <c:v>Express Scripts Medicare-Value</c:v>
                </c:pt>
                <c:pt idx="10">
                  <c:v>Cigna Medicare Rx Plan One</c:v>
                </c:pt>
                <c:pt idx="11">
                  <c:v>EnvisionRxPlus Silver</c:v>
                </c:pt>
                <c:pt idx="12">
                  <c:v>HealthSpring PDP</c:v>
                </c:pt>
              </c:strCache>
            </c:strRef>
          </c:cat>
          <c:val>
            <c:numRef>
              <c:f>Sheet1!$C$2:$C$14</c:f>
              <c:numCache>
                <c:formatCode>"$"#,##0.00</c:formatCode>
                <c:ptCount val="13"/>
                <c:pt idx="0">
                  <c:v>15</c:v>
                </c:pt>
                <c:pt idx="1">
                  <c:v>18.5</c:v>
                </c:pt>
                <c:pt idx="2">
                  <c:v>32.5</c:v>
                </c:pt>
                <c:pt idx="3">
                  <c:v>41.7</c:v>
                </c:pt>
                <c:pt idx="4">
                  <c:v>42.1</c:v>
                </c:pt>
                <c:pt idx="5">
                  <c:v>46.5</c:v>
                </c:pt>
                <c:pt idx="6">
                  <c:v>45.2</c:v>
                </c:pt>
                <c:pt idx="7">
                  <c:v>42.7</c:v>
                </c:pt>
                <c:pt idx="8">
                  <c:v>49.6</c:v>
                </c:pt>
                <c:pt idx="9">
                  <c:v>61</c:v>
                </c:pt>
                <c:pt idx="10">
                  <c:v>55.8</c:v>
                </c:pt>
                <c:pt idx="11">
                  <c:v>57.3</c:v>
                </c:pt>
                <c:pt idx="12">
                  <c:v>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28.00</a:t>
                    </a:r>
                  </a:p>
                  <a:p>
                    <a:r>
                      <a:rPr lang="en-US" sz="1200" smtClean="0"/>
                      <a:t>(AZ)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29.20</a:t>
                    </a:r>
                  </a:p>
                  <a:p>
                    <a:r>
                      <a:rPr lang="en-US" sz="1200" smtClean="0"/>
                      <a:t>(AZ)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26.20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24.50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22.10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/>
                      <a:t>$</a:t>
                    </a:r>
                    <a:r>
                      <a:rPr lang="en-US" sz="1400" dirty="0" smtClean="0"/>
                      <a:t>18.30</a:t>
                    </a:r>
                  </a:p>
                  <a:p>
                    <a:r>
                      <a:rPr lang="en-US" sz="1200" dirty="0" smtClean="0"/>
                      <a:t>(NM)</a:t>
                    </a:r>
                    <a:endParaRPr lang="en-US" sz="1200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23.10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34.50</a:t>
                    </a:r>
                  </a:p>
                  <a:p>
                    <a:r>
                      <a:rPr lang="en-US" sz="1200" smtClean="0"/>
                      <a:t>(AR,NC)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25.50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23.70</a:t>
                    </a:r>
                  </a:p>
                  <a:p>
                    <a:r>
                      <a:rPr lang="en-US" sz="1200" smtClean="0"/>
                      <a:t>(NM)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26.50</a:t>
                    </a:r>
                  </a:p>
                  <a:p>
                    <a:r>
                      <a:rPr lang="en-US" sz="1200" smtClean="0"/>
                      <a:t>(AZ)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AARP MedicareRx Saver Plus</c:v>
                </c:pt>
                <c:pt idx="1">
                  <c:v>Humana Walmart-Preferred</c:v>
                </c:pt>
                <c:pt idx="2">
                  <c:v>Aetna CVS/pharmacy PDP</c:v>
                </c:pt>
                <c:pt idx="3">
                  <c:v>SmartD Rx Saver</c:v>
                </c:pt>
                <c:pt idx="4">
                  <c:v>Readers Digest Value Rx</c:v>
                </c:pt>
                <c:pt idx="5">
                  <c:v>United American-Select</c:v>
                </c:pt>
                <c:pt idx="6">
                  <c:v>WellCare Classic</c:v>
                </c:pt>
                <c:pt idx="7">
                  <c:v>SilverScript Basic</c:v>
                </c:pt>
                <c:pt idx="8">
                  <c:v>First Health Part D Premier</c:v>
                </c:pt>
                <c:pt idx="9">
                  <c:v>Express Scripts Medicare-Value</c:v>
                </c:pt>
                <c:pt idx="10">
                  <c:v>Cigna Medicare Rx Plan One</c:v>
                </c:pt>
                <c:pt idx="11">
                  <c:v>EnvisionRxPlus Silver</c:v>
                </c:pt>
                <c:pt idx="12">
                  <c:v>HealthSpring PDP</c:v>
                </c:pt>
              </c:strCache>
            </c:strRef>
          </c:cat>
          <c:val>
            <c:numRef>
              <c:f>Sheet1!$D$2:$D$14</c:f>
              <c:numCache>
                <c:formatCode>"$"#,##0.00</c:formatCode>
                <c:ptCount val="13"/>
                <c:pt idx="0">
                  <c:v>15</c:v>
                </c:pt>
                <c:pt idx="1">
                  <c:v>18.5</c:v>
                </c:pt>
                <c:pt idx="2">
                  <c:v>28</c:v>
                </c:pt>
                <c:pt idx="3">
                  <c:v>29.2</c:v>
                </c:pt>
                <c:pt idx="4">
                  <c:v>26.2</c:v>
                </c:pt>
                <c:pt idx="5">
                  <c:v>24.5</c:v>
                </c:pt>
                <c:pt idx="6">
                  <c:v>22.1</c:v>
                </c:pt>
                <c:pt idx="7">
                  <c:v>18.3</c:v>
                </c:pt>
                <c:pt idx="8">
                  <c:v>23.1</c:v>
                </c:pt>
                <c:pt idx="9">
                  <c:v>34.5</c:v>
                </c:pt>
                <c:pt idx="10">
                  <c:v>25.5</c:v>
                </c:pt>
                <c:pt idx="11">
                  <c:v>23.7</c:v>
                </c:pt>
                <c:pt idx="12">
                  <c:v>26.5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AARP MedicareRx Saver Plus</c:v>
                </c:pt>
                <c:pt idx="1">
                  <c:v>Humana Walmart-Preferred</c:v>
                </c:pt>
                <c:pt idx="2">
                  <c:v>Aetna CVS/pharmacy PDP</c:v>
                </c:pt>
                <c:pt idx="3">
                  <c:v>SmartD Rx Saver</c:v>
                </c:pt>
                <c:pt idx="4">
                  <c:v>Readers Digest Value Rx</c:v>
                </c:pt>
                <c:pt idx="5">
                  <c:v>United American-Select</c:v>
                </c:pt>
                <c:pt idx="6">
                  <c:v>WellCare Classic</c:v>
                </c:pt>
                <c:pt idx="7">
                  <c:v>SilverScript Basic</c:v>
                </c:pt>
                <c:pt idx="8">
                  <c:v>First Health Part D Premier</c:v>
                </c:pt>
                <c:pt idx="9">
                  <c:v>Express Scripts Medicare-Value</c:v>
                </c:pt>
                <c:pt idx="10">
                  <c:v>Cigna Medicare Rx Plan One</c:v>
                </c:pt>
                <c:pt idx="11">
                  <c:v>EnvisionRxPlus Silver</c:v>
                </c:pt>
                <c:pt idx="12">
                  <c:v>HealthSpring PDP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4925">
              <a:solidFill>
                <a:schemeClr val="accent2"/>
              </a:solidFill>
              <a:headEnd type="none" w="lg" len="med"/>
              <a:tailEnd type="none" w="lg" len="med"/>
            </a:ln>
          </c:spPr>
        </c:hiLowLines>
        <c:axId val="311820672"/>
        <c:axId val="311822208"/>
      </c:stockChart>
      <c:catAx>
        <c:axId val="3118206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en-US"/>
          </a:p>
        </c:txPr>
        <c:crossAx val="311822208"/>
        <c:crosses val="autoZero"/>
        <c:auto val="1"/>
        <c:lblAlgn val="ctr"/>
        <c:lblOffset val="100"/>
        <c:noMultiLvlLbl val="0"/>
      </c:catAx>
      <c:valAx>
        <c:axId val="311822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11820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71332667399562E-2"/>
          <c:y val="0.1042614066344341"/>
          <c:w val="0.9257286673326004"/>
          <c:h val="0.8139300329104360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txPr>
              <a:bodyPr rot="-5400000" vert="horz"/>
              <a:lstStyle/>
              <a:p>
                <a:pPr>
                  <a:defRPr sz="1200" b="1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Sheet1!$B$1:$AI$1</c:f>
              <c:strCache>
                <c:ptCount val="34"/>
                <c:pt idx="0">
                  <c:v>33</c:v>
                </c:pt>
                <c:pt idx="1">
                  <c:v>10</c:v>
                </c:pt>
                <c:pt idx="2">
                  <c:v>26</c:v>
                </c:pt>
                <c:pt idx="3">
                  <c:v>19</c:v>
                </c:pt>
                <c:pt idx="4">
                  <c:v>7</c:v>
                </c:pt>
                <c:pt idx="5">
                  <c:v>1</c:v>
                </c:pt>
                <c:pt idx="6">
                  <c:v>20</c:v>
                </c:pt>
                <c:pt idx="7">
                  <c:v>18</c:v>
                </c:pt>
                <c:pt idx="8">
                  <c:v>15</c:v>
                </c:pt>
                <c:pt idx="9">
                  <c:v>22</c:v>
                </c:pt>
                <c:pt idx="10">
                  <c:v>21</c:v>
                </c:pt>
                <c:pt idx="11">
                  <c:v>14</c:v>
                </c:pt>
                <c:pt idx="12">
                  <c:v>28</c:v>
                </c:pt>
                <c:pt idx="13">
                  <c:v>2</c:v>
                </c:pt>
                <c:pt idx="14">
                  <c:v>16</c:v>
                </c:pt>
                <c:pt idx="15">
                  <c:v>29</c:v>
                </c:pt>
                <c:pt idx="16">
                  <c:v>9</c:v>
                </c:pt>
                <c:pt idx="17">
                  <c:v>3</c:v>
                </c:pt>
                <c:pt idx="18">
                  <c:v>12</c:v>
                </c:pt>
                <c:pt idx="19">
                  <c:v>13</c:v>
                </c:pt>
                <c:pt idx="20">
                  <c:v>23</c:v>
                </c:pt>
                <c:pt idx="21">
                  <c:v>24</c:v>
                </c:pt>
                <c:pt idx="22">
                  <c:v>34</c:v>
                </c:pt>
                <c:pt idx="23">
                  <c:v>8</c:v>
                </c:pt>
                <c:pt idx="24">
                  <c:v>32</c:v>
                </c:pt>
                <c:pt idx="25">
                  <c:v>27</c:v>
                </c:pt>
                <c:pt idx="26">
                  <c:v>6</c:v>
                </c:pt>
                <c:pt idx="27">
                  <c:v>25</c:v>
                </c:pt>
                <c:pt idx="28">
                  <c:v>4</c:v>
                </c:pt>
                <c:pt idx="29">
                  <c:v>17</c:v>
                </c:pt>
                <c:pt idx="30">
                  <c:v>31</c:v>
                </c:pt>
                <c:pt idx="31">
                  <c:v>11</c:v>
                </c:pt>
                <c:pt idx="32">
                  <c:v>30</c:v>
                </c:pt>
                <c:pt idx="33">
                  <c:v>5</c:v>
                </c:pt>
              </c:strCache>
            </c:strRef>
          </c:cat>
          <c:val>
            <c:numRef>
              <c:f>Sheet1!$B$2:$AI$2</c:f>
              <c:numCache>
                <c:formatCode>"$"#,##0.00</c:formatCode>
                <c:ptCount val="34"/>
                <c:pt idx="0">
                  <c:v>18.5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18.5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18.5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18.5</c:v>
                </c:pt>
                <c:pt idx="18">
                  <c:v>15</c:v>
                </c:pt>
                <c:pt idx="19">
                  <c:v>15</c:v>
                </c:pt>
                <c:pt idx="20">
                  <c:v>15</c:v>
                </c:pt>
                <c:pt idx="21">
                  <c:v>15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15</c:v>
                </c:pt>
                <c:pt idx="26">
                  <c:v>15</c:v>
                </c:pt>
                <c:pt idx="27">
                  <c:v>15</c:v>
                </c:pt>
                <c:pt idx="28">
                  <c:v>15</c:v>
                </c:pt>
                <c:pt idx="29">
                  <c:v>15</c:v>
                </c:pt>
                <c:pt idx="30">
                  <c:v>15</c:v>
                </c:pt>
                <c:pt idx="31">
                  <c:v>15</c:v>
                </c:pt>
                <c:pt idx="32">
                  <c:v>15</c:v>
                </c:pt>
                <c:pt idx="33">
                  <c:v>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Category 2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quare"/>
            <c:size val="6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txPr>
              <a:bodyPr rot="-5400000" vert="horz"/>
              <a:lstStyle/>
              <a:p>
                <a:pPr>
                  <a:defRPr sz="12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Sheet1!$B$1:$AI$1</c:f>
              <c:strCache>
                <c:ptCount val="34"/>
                <c:pt idx="0">
                  <c:v>33</c:v>
                </c:pt>
                <c:pt idx="1">
                  <c:v>10</c:v>
                </c:pt>
                <c:pt idx="2">
                  <c:v>26</c:v>
                </c:pt>
                <c:pt idx="3">
                  <c:v>19</c:v>
                </c:pt>
                <c:pt idx="4">
                  <c:v>7</c:v>
                </c:pt>
                <c:pt idx="5">
                  <c:v>1</c:v>
                </c:pt>
                <c:pt idx="6">
                  <c:v>20</c:v>
                </c:pt>
                <c:pt idx="7">
                  <c:v>18</c:v>
                </c:pt>
                <c:pt idx="8">
                  <c:v>15</c:v>
                </c:pt>
                <c:pt idx="9">
                  <c:v>22</c:v>
                </c:pt>
                <c:pt idx="10">
                  <c:v>21</c:v>
                </c:pt>
                <c:pt idx="11">
                  <c:v>14</c:v>
                </c:pt>
                <c:pt idx="12">
                  <c:v>28</c:v>
                </c:pt>
                <c:pt idx="13">
                  <c:v>2</c:v>
                </c:pt>
                <c:pt idx="14">
                  <c:v>16</c:v>
                </c:pt>
                <c:pt idx="15">
                  <c:v>29</c:v>
                </c:pt>
                <c:pt idx="16">
                  <c:v>9</c:v>
                </c:pt>
                <c:pt idx="17">
                  <c:v>3</c:v>
                </c:pt>
                <c:pt idx="18">
                  <c:v>12</c:v>
                </c:pt>
                <c:pt idx="19">
                  <c:v>13</c:v>
                </c:pt>
                <c:pt idx="20">
                  <c:v>23</c:v>
                </c:pt>
                <c:pt idx="21">
                  <c:v>24</c:v>
                </c:pt>
                <c:pt idx="22">
                  <c:v>34</c:v>
                </c:pt>
                <c:pt idx="23">
                  <c:v>8</c:v>
                </c:pt>
                <c:pt idx="24">
                  <c:v>32</c:v>
                </c:pt>
                <c:pt idx="25">
                  <c:v>27</c:v>
                </c:pt>
                <c:pt idx="26">
                  <c:v>6</c:v>
                </c:pt>
                <c:pt idx="27">
                  <c:v>25</c:v>
                </c:pt>
                <c:pt idx="28">
                  <c:v>4</c:v>
                </c:pt>
                <c:pt idx="29">
                  <c:v>17</c:v>
                </c:pt>
                <c:pt idx="30">
                  <c:v>31</c:v>
                </c:pt>
                <c:pt idx="31">
                  <c:v>11</c:v>
                </c:pt>
                <c:pt idx="32">
                  <c:v>30</c:v>
                </c:pt>
                <c:pt idx="33">
                  <c:v>5</c:v>
                </c:pt>
              </c:strCache>
            </c:strRef>
          </c:cat>
          <c:val>
            <c:numRef>
              <c:f>Sheet1!$B$3:$AI$3</c:f>
              <c:numCache>
                <c:formatCode>"$"#,##0.00</c:formatCode>
                <c:ptCount val="34"/>
                <c:pt idx="0">
                  <c:v>40.5</c:v>
                </c:pt>
                <c:pt idx="1">
                  <c:v>41.1</c:v>
                </c:pt>
                <c:pt idx="2">
                  <c:v>45</c:v>
                </c:pt>
                <c:pt idx="3">
                  <c:v>46</c:v>
                </c:pt>
                <c:pt idx="4">
                  <c:v>47.6</c:v>
                </c:pt>
                <c:pt idx="5">
                  <c:v>49.1</c:v>
                </c:pt>
                <c:pt idx="6">
                  <c:v>49.1</c:v>
                </c:pt>
                <c:pt idx="7">
                  <c:v>50.2</c:v>
                </c:pt>
                <c:pt idx="8">
                  <c:v>50.3</c:v>
                </c:pt>
                <c:pt idx="9">
                  <c:v>50.3</c:v>
                </c:pt>
                <c:pt idx="10">
                  <c:v>51.2</c:v>
                </c:pt>
                <c:pt idx="11">
                  <c:v>51.3</c:v>
                </c:pt>
                <c:pt idx="12">
                  <c:v>51.4</c:v>
                </c:pt>
                <c:pt idx="13">
                  <c:v>52.5</c:v>
                </c:pt>
                <c:pt idx="14">
                  <c:v>52.5</c:v>
                </c:pt>
                <c:pt idx="15">
                  <c:v>52.9</c:v>
                </c:pt>
                <c:pt idx="16">
                  <c:v>53.1</c:v>
                </c:pt>
                <c:pt idx="17">
                  <c:v>54.4</c:v>
                </c:pt>
                <c:pt idx="18">
                  <c:v>56.7</c:v>
                </c:pt>
                <c:pt idx="19">
                  <c:v>56.7</c:v>
                </c:pt>
                <c:pt idx="20">
                  <c:v>56.8</c:v>
                </c:pt>
                <c:pt idx="21">
                  <c:v>57</c:v>
                </c:pt>
                <c:pt idx="22">
                  <c:v>57.7</c:v>
                </c:pt>
                <c:pt idx="23">
                  <c:v>61</c:v>
                </c:pt>
                <c:pt idx="24">
                  <c:v>61</c:v>
                </c:pt>
                <c:pt idx="25">
                  <c:v>61.4</c:v>
                </c:pt>
                <c:pt idx="26">
                  <c:v>63.8</c:v>
                </c:pt>
                <c:pt idx="27">
                  <c:v>64.099999999999994</c:v>
                </c:pt>
                <c:pt idx="28">
                  <c:v>66.5</c:v>
                </c:pt>
                <c:pt idx="29">
                  <c:v>71.099999999999994</c:v>
                </c:pt>
                <c:pt idx="30">
                  <c:v>80.5</c:v>
                </c:pt>
                <c:pt idx="31">
                  <c:v>81</c:v>
                </c:pt>
                <c:pt idx="32">
                  <c:v>82</c:v>
                </c:pt>
                <c:pt idx="33">
                  <c:v>105.8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5873">
              <a:gradFill>
                <a:gsLst>
                  <a:gs pos="0">
                    <a:schemeClr val="tx2"/>
                  </a:gs>
                  <a:gs pos="36000">
                    <a:srgbClr val="895F35"/>
                  </a:gs>
                  <a:gs pos="100000">
                    <a:schemeClr val="accent2"/>
                  </a:gs>
                </a:gsLst>
                <a:lin ang="5400000" scaled="0"/>
              </a:gradFill>
              <a:prstDash val="sysDash"/>
            </a:ln>
          </c:spPr>
        </c:hiLowLines>
        <c:marker val="1"/>
        <c:smooth val="0"/>
        <c:axId val="313942784"/>
        <c:axId val="313944320"/>
      </c:lineChart>
      <c:catAx>
        <c:axId val="31394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13944320"/>
        <c:crosses val="autoZero"/>
        <c:auto val="1"/>
        <c:lblAlgn val="ctr"/>
        <c:lblOffset val="400"/>
        <c:noMultiLvlLbl val="0"/>
      </c:catAx>
      <c:valAx>
        <c:axId val="313944320"/>
        <c:scaling>
          <c:orientation val="minMax"/>
          <c:max val="110"/>
          <c:min val="0"/>
        </c:scaling>
        <c:delete val="0"/>
        <c:axPos val="l"/>
        <c:numFmt formatCode="\$#,##0_);[Red]\(\$#,##0\)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13942784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2.7777777777777776E-2"/>
          <c:w val="0.96866331467602695"/>
          <c:h val="0.76047542352660458"/>
        </c:manualLayout>
      </c:layout>
      <c:barChart>
        <c:barDir val="col"/>
        <c:grouping val="stacked"/>
        <c:varyColors val="0"/>
        <c:ser>
          <c:idx val="3"/>
          <c:order val="1"/>
          <c:tx>
            <c:strRef>
              <c:f>Sheet1!$A$2</c:f>
              <c:strCache>
                <c:ptCount val="1"/>
                <c:pt idx="0">
                  <c:v>Basic benefit package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Sheet1!$B$2:$E$2</c:f>
              <c:numCache>
                <c:formatCode>"$"#,##0.00</c:formatCode>
                <c:ptCount val="4"/>
                <c:pt idx="0">
                  <c:v>31.98</c:v>
                </c:pt>
                <c:pt idx="1">
                  <c:v>36.700000000000003</c:v>
                </c:pt>
                <c:pt idx="2">
                  <c:v>33.47</c:v>
                </c:pt>
                <c:pt idx="3">
                  <c:v>66.239999999999995</c:v>
                </c:pt>
              </c:numCache>
            </c:numRef>
          </c:val>
        </c:ser>
        <c:ser>
          <c:idx val="0"/>
          <c:order val="2"/>
          <c:tx>
            <c:strRef>
              <c:f>Sheet1!$A$3</c:f>
              <c:strCache>
                <c:ptCount val="1"/>
                <c:pt idx="0">
                  <c:v>Enhanced benefit package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Sheet1!$B$3:$E$3</c:f>
              <c:numCache>
                <c:formatCode>"$"#,##0.00</c:formatCode>
                <c:ptCount val="4"/>
                <c:pt idx="1">
                  <c:v>12</c:v>
                </c:pt>
                <c:pt idx="2">
                  <c:v>9.6199999999999992</c:v>
                </c:pt>
                <c:pt idx="3">
                  <c:v>33.78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9345024"/>
        <c:axId val="319346560"/>
      </c:barChart>
      <c:lineChart>
        <c:grouping val="standard"/>
        <c:varyColors val="0"/>
        <c:ser>
          <c:idx val="2"/>
          <c:order val="0"/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Basic</c:v>
                </c:pt>
                <c:pt idx="1">
                  <c:v>Enhanced</c:v>
                </c:pt>
                <c:pt idx="2">
                  <c:v>Enhanced 
(first plan option)</c:v>
                </c:pt>
                <c:pt idx="3">
                  <c:v>Enhanced 
(second plan option)</c:v>
                </c:pt>
              </c:strCache>
            </c:strRef>
          </c:cat>
          <c:val>
            <c:numRef>
              <c:f>Sheet1!$B$4:$E$4</c:f>
              <c:numCache>
                <c:formatCode>"$"#,##0.00</c:formatCode>
                <c:ptCount val="4"/>
                <c:pt idx="0">
                  <c:v>31.98</c:v>
                </c:pt>
                <c:pt idx="1">
                  <c:v>48.7</c:v>
                </c:pt>
                <c:pt idx="2">
                  <c:v>43.089999999999996</c:v>
                </c:pt>
                <c:pt idx="3">
                  <c:v>100.02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345024"/>
        <c:axId val="319346560"/>
      </c:lineChart>
      <c:catAx>
        <c:axId val="319345024"/>
        <c:scaling>
          <c:orientation val="minMax"/>
        </c:scaling>
        <c:delete val="0"/>
        <c:axPos val="b"/>
        <c:majorTickMark val="none"/>
        <c:minorTickMark val="none"/>
        <c:tickLblPos val="nextTo"/>
        <c:crossAx val="319346560"/>
        <c:crosses val="autoZero"/>
        <c:auto val="1"/>
        <c:lblAlgn val="ctr"/>
        <c:lblOffset val="100"/>
        <c:noMultiLvlLbl val="0"/>
      </c:catAx>
      <c:valAx>
        <c:axId val="319346560"/>
        <c:scaling>
          <c:orientation val="minMax"/>
        </c:scaling>
        <c:delete val="1"/>
        <c:axPos val="l"/>
        <c:numFmt formatCode="&quot;$&quot;#,##0.00" sourceLinked="1"/>
        <c:majorTickMark val="out"/>
        <c:minorTickMark val="none"/>
        <c:tickLblPos val="nextTo"/>
        <c:crossAx val="31934502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4499215946695538"/>
          <c:y val="4.1022230175773486E-2"/>
          <c:w val="0.30915383628074133"/>
          <c:h val="0.140177761870675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6151396841148566"/>
          <c:w val="0.81144382997483222"/>
          <c:h val="0.7370880580793471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Brands &amp; generics</c:v>
                </c:pt>
              </c:strCache>
            </c:strRef>
          </c:tx>
          <c:spPr>
            <a:pattFill prst="wdUpDiag">
              <a:fgClr>
                <a:schemeClr val="accent3"/>
              </a:fgClr>
              <a:bgClr>
                <a:schemeClr val="accent1"/>
              </a:bgClr>
            </a:pattFill>
            <a:ln>
              <a:solidFill>
                <a:schemeClr val="accent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8.9298369950389797E-2"/>
                  <c:y val="-1.5694532494479108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463501063075834E-2"/>
                  <c:y val="-1.5694532494478993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463501063075834E-2"/>
                  <c:y val="-1.5694532494479108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0715804394046778E-2"/>
                  <c:y val="-3.1389064988958215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smtClean="0"/>
                      <a:t>&lt;1%</a:t>
                    </a:r>
                    <a:endParaRPr lang="en-US" sz="16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2013</c:v>
                </c:pt>
                <c:pt idx="2">
                  <c:v>2006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0.03</c:v>
                </c:pt>
                <c:pt idx="2">
                  <c:v>4.2000000000000003E-2</c:v>
                </c:pt>
                <c:pt idx="3">
                  <c:v>4.0000000000000001E-3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Mostly generics</c:v>
                </c:pt>
              </c:strCache>
            </c:strRef>
          </c:tx>
          <c:spPr>
            <a:pattFill prst="wdUpDiag">
              <a:fgClr>
                <a:schemeClr val="accent5"/>
              </a:fgClr>
              <a:bgClr>
                <a:schemeClr val="accent3"/>
              </a:bgClr>
            </a:pattFill>
            <a:ln>
              <a:solidFill>
                <a:schemeClr val="accent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8.9298369950389797E-2"/>
                  <c:y val="-2.5111251991166574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463501063075834E-2"/>
                  <c:y val="-2.8250158490062394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effectLst>
                        <a:glow rad="127000">
                          <a:schemeClr val="accent3"/>
                        </a:glo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2013</c:v>
                </c:pt>
                <c:pt idx="2">
                  <c:v>2006</c:v>
                </c:pt>
                <c:pt idx="3">
                  <c:v>2013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0.03</c:v>
                </c:pt>
                <c:pt idx="1">
                  <c:v>0.02</c:v>
                </c:pt>
                <c:pt idx="2">
                  <c:v>0.22900000000000001</c:v>
                </c:pt>
                <c:pt idx="3">
                  <c:v>0.34499999999999997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Little/no gap coverage</c:v>
                </c:pt>
              </c:strCache>
            </c:strRef>
          </c:tx>
          <c:spPr>
            <a:pattFill prst="wdUpDiag">
              <a:fgClr>
                <a:schemeClr val="bg1"/>
              </a:fgClr>
              <a:bgClr>
                <a:schemeClr val="accent5"/>
              </a:bgClr>
            </a:pattFill>
            <a:ln>
              <a:solidFill>
                <a:schemeClr val="accent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effectLst>
                        <a:glow rad="190500">
                          <a:schemeClr val="bg1"/>
                        </a:glo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effectLst>
                        <a:glow rad="190500">
                          <a:schemeClr val="bg1"/>
                        </a:glo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effectLst>
                      <a:glow rad="190500">
                        <a:srgbClr val="7BC7ED"/>
                      </a:glo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2013</c:v>
                </c:pt>
                <c:pt idx="2">
                  <c:v>2006</c:v>
                </c:pt>
                <c:pt idx="3">
                  <c:v>2013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0.94</c:v>
                </c:pt>
                <c:pt idx="1">
                  <c:v>0.93700000000000006</c:v>
                </c:pt>
                <c:pt idx="2">
                  <c:v>0.72899999999999998</c:v>
                </c:pt>
                <c:pt idx="3">
                  <c:v>0.65100000000000002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9648896"/>
        <c:axId val="319650432"/>
      </c:barChart>
      <c:catAx>
        <c:axId val="31964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19650432"/>
        <c:crosses val="autoZero"/>
        <c:auto val="1"/>
        <c:lblAlgn val="ctr"/>
        <c:lblOffset val="100"/>
        <c:noMultiLvlLbl val="0"/>
      </c:catAx>
      <c:valAx>
        <c:axId val="3196504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19648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32411814929942"/>
          <c:y val="0.10668278050116223"/>
          <c:w val="0.14275384074510175"/>
          <c:h val="0.30557654425962949"/>
        </c:manualLayout>
      </c:layout>
      <c:overlay val="0"/>
      <c:txPr>
        <a:bodyPr/>
        <a:lstStyle/>
        <a:p>
          <a:pPr>
            <a:lnSpc>
              <a:spcPct val="90000"/>
            </a:lnSpc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3.2508308001907217E-2"/>
          <c:w val="0.96881644223954644"/>
          <c:h val="0.74916384768985078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Sheet1!$A$1:$C$1</c:f>
              <c:strCache>
                <c:ptCount val="3"/>
                <c:pt idx="0">
                  <c:v>Little/no additional gap coverage</c:v>
                </c:pt>
                <c:pt idx="1">
                  <c:v>Mostly generics</c:v>
                </c:pt>
                <c:pt idx="2">
                  <c:v>Brands &amp; generics</c:v>
                </c:pt>
              </c:strCache>
            </c:strRef>
          </c:cat>
          <c:val>
            <c:numRef>
              <c:f>Sheet1!$A$2:$C$2</c:f>
              <c:numCache>
                <c:formatCode>"$"#,##0.00</c:formatCode>
                <c:ptCount val="3"/>
                <c:pt idx="0">
                  <c:v>35.19</c:v>
                </c:pt>
                <c:pt idx="1">
                  <c:v>79.510000000000005</c:v>
                </c:pt>
                <c:pt idx="2">
                  <c:v>101.32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19191296"/>
        <c:axId val="319205376"/>
      </c:barChart>
      <c:catAx>
        <c:axId val="31919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9205376"/>
        <c:crosses val="autoZero"/>
        <c:auto val="1"/>
        <c:lblAlgn val="ctr"/>
        <c:lblOffset val="100"/>
        <c:noMultiLvlLbl val="0"/>
      </c:catAx>
      <c:valAx>
        <c:axId val="319205376"/>
        <c:scaling>
          <c:orientation val="minMax"/>
        </c:scaling>
        <c:delete val="1"/>
        <c:axPos val="l"/>
        <c:numFmt formatCode="&quot;$&quot;#,##0.00" sourceLinked="1"/>
        <c:majorTickMark val="out"/>
        <c:minorTickMark val="none"/>
        <c:tickLblPos val="nextTo"/>
        <c:crossAx val="31919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98557552100861"/>
          <c:y val="3.5463608729353328E-2"/>
          <c:w val="0.816069273392108"/>
          <c:h val="0.9434306573589431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Standard deductible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Sheet1!$B$2:$I$2</c:f>
              <c:numCache>
                <c:formatCode>0%</c:formatCode>
                <c:ptCount val="8"/>
                <c:pt idx="0">
                  <c:v>0.34</c:v>
                </c:pt>
                <c:pt idx="1">
                  <c:v>0.32</c:v>
                </c:pt>
                <c:pt idx="2">
                  <c:v>0.33</c:v>
                </c:pt>
                <c:pt idx="3">
                  <c:v>0.34</c:v>
                </c:pt>
                <c:pt idx="4">
                  <c:v>0.36</c:v>
                </c:pt>
                <c:pt idx="5">
                  <c:v>0.4</c:v>
                </c:pt>
                <c:pt idx="6">
                  <c:v>0.43</c:v>
                </c:pt>
                <c:pt idx="7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Partial deductible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Sheet1!$B$3:$I$3</c:f>
              <c:numCache>
                <c:formatCode>0%</c:formatCode>
                <c:ptCount val="8"/>
                <c:pt idx="0">
                  <c:v>0.08</c:v>
                </c:pt>
                <c:pt idx="1">
                  <c:v>0.08</c:v>
                </c:pt>
                <c:pt idx="2">
                  <c:v>0.08</c:v>
                </c:pt>
                <c:pt idx="3">
                  <c:v>0.11</c:v>
                </c:pt>
                <c:pt idx="4">
                  <c:v>0.24</c:v>
                </c:pt>
                <c:pt idx="5">
                  <c:v>0.18</c:v>
                </c:pt>
                <c:pt idx="6">
                  <c:v>0.1</c:v>
                </c:pt>
                <c:pt idx="7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deductible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Sheet1!$B$4:$I$4</c:f>
              <c:numCache>
                <c:formatCode>0%</c:formatCode>
                <c:ptCount val="8"/>
                <c:pt idx="0">
                  <c:v>0.57999999999999996</c:v>
                </c:pt>
                <c:pt idx="1">
                  <c:v>0.6</c:v>
                </c:pt>
                <c:pt idx="2">
                  <c:v>0.59</c:v>
                </c:pt>
                <c:pt idx="3">
                  <c:v>0.55000000000000004</c:v>
                </c:pt>
                <c:pt idx="4">
                  <c:v>0.4</c:v>
                </c:pt>
                <c:pt idx="5">
                  <c:v>0.41999999999999993</c:v>
                </c:pt>
                <c:pt idx="6">
                  <c:v>0.47</c:v>
                </c:pt>
                <c:pt idx="7">
                  <c:v>0.44590000000000002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9122048"/>
        <c:axId val="319132032"/>
      </c:barChart>
      <c:catAx>
        <c:axId val="3191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chemeClr val="tx1"/>
            </a:solidFill>
            <a:prstDash val="solid"/>
          </a:ln>
        </c:spPr>
        <c:crossAx val="319132032"/>
        <c:crosses val="autoZero"/>
        <c:auto val="1"/>
        <c:lblAlgn val="ctr"/>
        <c:lblOffset val="100"/>
        <c:tickMarkSkip val="1"/>
        <c:noMultiLvlLbl val="0"/>
      </c:catAx>
      <c:valAx>
        <c:axId val="3191320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19122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1.5455972415212747E-3"/>
          <c:y val="1.8220476138506307E-3"/>
          <c:w val="0.17648024766135004"/>
          <c:h val="0.60161336149634093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50" b="1" i="0" u="none" strike="noStrike" baseline="0">
          <a:solidFill>
            <a:schemeClr val="tx1"/>
          </a:solidFill>
          <a:latin typeface="Calibri" pitchFamily="34" charset="0"/>
          <a:ea typeface="Arial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0.31325</cdr:x>
      <cdr:y>0.4885</cdr:y>
    </cdr:from>
    <cdr:to>
      <cdr:x>0.318</cdr:x>
      <cdr:y>0.566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63600" y="1876074"/>
          <a:ext cx="38874" cy="2976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7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A628DFD7-7246-44F4-A457-5DF8C9AB15AE}" type="slidenum">
              <a:rPr lang="en-US" sz="1200"/>
              <a:pPr algn="r" defTabSz="914437"/>
              <a:t>10</a:t>
            </a:fld>
            <a:endParaRPr lang="en-US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11B54-FF63-4F67-A860-4FB26F9C31C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97B46E-AF80-4E1B-83AD-B03FE88F086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6EF16972-8AA6-4081-80C7-B27488396E69}" type="slidenum">
              <a:rPr lang="en-US" sz="1200"/>
              <a:pPr algn="r" defTabSz="914437"/>
              <a:t>14</a:t>
            </a:fld>
            <a:endParaRPr lang="en-US" sz="1200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2A789493-69EA-45E1-9B0E-8894693A5F4F}" type="slidenum">
              <a:rPr lang="en-US" sz="1200"/>
              <a:pPr algn="r" defTabSz="914437"/>
              <a:t>14</a:t>
            </a:fld>
            <a:endParaRPr lang="en-US" sz="1200"/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4B6B6-E3C1-4F0E-AB28-B952DC4935F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16740" name="Slide Number Placeholder 3"/>
          <p:cNvSpPr txBox="1">
            <a:spLocks noGrp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C54F120F-D585-485E-9795-C939C49F403A}" type="slidenum">
              <a:rPr lang="en-US" sz="1200"/>
              <a:pPr algn="r" defTabSz="914437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8FAA5AC1-2058-4770-BD54-E9112292F759}" type="slidenum">
              <a:rPr lang="en-US" sz="1200">
                <a:solidFill>
                  <a:srgbClr val="000000"/>
                </a:solidFill>
              </a:rPr>
              <a:pPr algn="r" defTabSz="914437"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3BF134E2-7288-4896-B99B-BF028D2D4BEC}" type="slidenum">
              <a:rPr lang="en-US" sz="1200"/>
              <a:pPr algn="r" defTabSz="914437"/>
              <a:t>19</a:t>
            </a:fld>
            <a:endParaRPr lang="en-US" sz="1200"/>
          </a:p>
        </p:txBody>
      </p:sp>
      <p:sp>
        <p:nvSpPr>
          <p:cNvPr id="118787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ABB4E438-3231-46FB-8438-19C10EC09ABD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 defTabSz="914437"/>
              <a:t>19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87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1187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84028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defTabSz="914386"/>
            <a:fld id="{D64A6470-CC32-4C1D-8444-5E036A43219E}" type="slidenum">
              <a:rPr lang="en-US" sz="1200"/>
              <a:pPr algn="r" defTabSz="914386"/>
              <a:t>20</a:t>
            </a:fld>
            <a:endParaRPr lang="en-US" sz="1200"/>
          </a:p>
        </p:txBody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028" y="8684926"/>
            <a:ext cx="2972421" cy="457513"/>
          </a:xfrm>
          <a:prstGeom prst="rect">
            <a:avLst/>
          </a:prstGeom>
          <a:noFill/>
        </p:spPr>
        <p:txBody>
          <a:bodyPr lIns="91430" tIns="45716" rIns="91430" bIns="45716" anchor="b"/>
          <a:lstStyle/>
          <a:p>
            <a:pPr algn="r">
              <a:defRPr/>
            </a:pPr>
            <a:fld id="{2F3280DD-EE08-40F5-B08B-ABCA10499D6F}" type="slidenum">
              <a:rPr lang="en-US" sz="1200"/>
              <a:pPr algn="r">
                <a:defRPr/>
              </a:pPr>
              <a:t>20</a:t>
            </a:fld>
            <a:endParaRPr lang="en-US" sz="120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941388" y="149225"/>
            <a:ext cx="5035550" cy="3778250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A6B63-5B68-46FD-A07A-1F1344F7057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280375DF-DD2A-44A2-B626-9886C9620EB6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 defTabSz="914437"/>
              <a:t>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84028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defTabSz="914386"/>
            <a:fld id="{D64A6470-CC32-4C1D-8444-5E036A43219E}" type="slidenum">
              <a:rPr lang="en-US" sz="1200"/>
              <a:pPr algn="r" defTabSz="914386"/>
              <a:t>21</a:t>
            </a:fld>
            <a:endParaRPr lang="en-US" sz="1200"/>
          </a:p>
        </p:txBody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028" y="8684926"/>
            <a:ext cx="2972421" cy="457513"/>
          </a:xfrm>
          <a:prstGeom prst="rect">
            <a:avLst/>
          </a:prstGeom>
          <a:noFill/>
        </p:spPr>
        <p:txBody>
          <a:bodyPr lIns="91430" tIns="45716" rIns="91430" bIns="45716" anchor="b"/>
          <a:lstStyle/>
          <a:p>
            <a:pPr algn="r">
              <a:defRPr/>
            </a:pPr>
            <a:fld id="{2F3280DD-EE08-40F5-B08B-ABCA10499D6F}" type="slidenum">
              <a:rPr lang="en-US" sz="1200"/>
              <a:pPr algn="r">
                <a:defRPr/>
              </a:pPr>
              <a:t>21</a:t>
            </a:fld>
            <a:endParaRPr lang="en-US" sz="120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941388" y="149225"/>
            <a:ext cx="5035550" cy="3778250"/>
          </a:xfr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2227" name="Slide Number Placeholder 3"/>
          <p:cNvSpPr txBox="1">
            <a:spLocks noGrp="1"/>
          </p:cNvSpPr>
          <p:nvPr/>
        </p:nvSpPr>
        <p:spPr bwMode="auto">
          <a:xfrm>
            <a:off x="3884028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b"/>
          <a:lstStyle/>
          <a:p>
            <a:pPr algn="r" defTabSz="914386"/>
            <a:fld id="{77316C4D-F4CA-4D91-A9F7-C00EDD81211C}" type="slidenum">
              <a:rPr lang="en-US" sz="1200"/>
              <a:pPr algn="r" defTabSz="914386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1CE21F1-509E-4021-A3C0-D829E3A6ED93}" type="slidenum">
              <a:rPr lang="en-US" sz="1200">
                <a:cs typeface="Arial" charset="0"/>
              </a:rPr>
              <a:pPr algn="r" eaLnBrk="1" hangingPunct="1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1388" y="149225"/>
            <a:ext cx="5035550" cy="37782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1388" y="149225"/>
            <a:ext cx="5035550" cy="37782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941388" y="149225"/>
            <a:ext cx="5035550" cy="3778250"/>
          </a:xfr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1388" y="149225"/>
            <a:ext cx="5035550" cy="37782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1388" y="149225"/>
            <a:ext cx="5035550" cy="3778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4C365-EF74-4FAF-B90D-B691217E578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15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A628DFD7-7246-44F4-A457-5DF8C9AB15AE}" type="slidenum">
              <a:rPr lang="en-US" sz="1200">
                <a:solidFill>
                  <a:prstClr val="black"/>
                </a:solidFill>
              </a:rPr>
              <a:pPr algn="r" defTabSz="914437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7F631-A663-42FB-A1B7-F3E66DCC6D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149225"/>
            <a:ext cx="5035550" cy="37782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1600200"/>
            <a:ext cx="8623300" cy="49958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31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NOTE: *Amount corresponds to the estimated catastrophic coverage limit for non-low-income subsidy enrollees ($6,734 for LIS enrollees), which corresponds to True Out-of-Pocket (</a:t>
            </a:r>
            <a:r>
              <a:rPr lang="en-US" dirty="0" err="1"/>
              <a:t>TrOOP</a:t>
            </a:r>
            <a:r>
              <a:rPr lang="en-US" dirty="0"/>
              <a:t>) spending of $4,750 (the amount used to determine when an enrollee reaches the catastrophic coverage threshold.</a:t>
            </a:r>
            <a:br>
              <a:rPr lang="en-US" dirty="0"/>
            </a:br>
            <a:r>
              <a:rPr lang="en-US" dirty="0"/>
              <a:t>SOURCE:  Kaiser Family Foundation illustration of standard Medicare drug benefit for 2013 (standard benefit parameter update from Centers for Medicare &amp; Medicaid Services, 2012).  Amounts rounded to nearest dollar.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latin typeface="+mj-lt"/>
              </a:rPr>
              <a:t>Standard Medicare Prescription Drug Benefit, 2013</a:t>
            </a:r>
            <a:endParaRPr lang="en-US" sz="3000" dirty="0">
              <a:latin typeface="+mj-lt"/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4345610" y="885825"/>
            <a:ext cx="381000" cy="274320"/>
          </a:xfrm>
          <a:prstGeom prst="upArrow">
            <a:avLst>
              <a:gd name="adj1" fmla="val 50000"/>
              <a:gd name="adj2" fmla="val 58333"/>
            </a:avLst>
          </a:prstGeom>
          <a:solidFill>
            <a:schemeClr val="accent3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477389"/>
              </p:ext>
            </p:extLst>
          </p:nvPr>
        </p:nvGraphicFramePr>
        <p:xfrm>
          <a:off x="38100" y="995320"/>
          <a:ext cx="9070009" cy="481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273332" y="5323348"/>
            <a:ext cx="1853456" cy="33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Deductible = $325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7091985" y="3472815"/>
            <a:ext cx="2216150" cy="75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+mj-lt"/>
              </a:rPr>
              <a:t>Initial Coverage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Limit = $2,970 </a:t>
            </a:r>
            <a:r>
              <a:rPr lang="en-US" sz="1600" b="1" dirty="0">
                <a:solidFill>
                  <a:srgbClr val="000000"/>
                </a:solidFill>
                <a:latin typeface="+mj-lt"/>
              </a:rPr>
              <a:t>in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Total Drug Costs 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2494890" y="3852957"/>
            <a:ext cx="1054608" cy="1666971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2485365" y="1152469"/>
            <a:ext cx="192088" cy="365760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773594" y="4493942"/>
            <a:ext cx="251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Plan pays 75%</a:t>
            </a: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3067050" y="1186925"/>
            <a:ext cx="3905250" cy="288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5000"/>
              </a:lnSpc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+mj-lt"/>
              </a:rPr>
              <a:t>Plan pays 15</a:t>
            </a:r>
            <a:r>
              <a:rPr lang="en-US" sz="1500" b="1" dirty="0" smtClean="0">
                <a:solidFill>
                  <a:srgbClr val="000000"/>
                </a:solidFill>
                <a:latin typeface="+mj-lt"/>
              </a:rPr>
              <a:t>%; Medicare </a:t>
            </a:r>
            <a:r>
              <a:rPr lang="en-US" sz="1500" b="1" dirty="0">
                <a:solidFill>
                  <a:srgbClr val="000000"/>
                </a:solidFill>
                <a:latin typeface="+mj-lt"/>
              </a:rPr>
              <a:t>pays 80%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791183" y="1137296"/>
            <a:ext cx="755462" cy="38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+mj-lt"/>
              </a:rPr>
              <a:t>Enrollee</a:t>
            </a:r>
            <a:br>
              <a:rPr lang="en-US" sz="1200" b="1" dirty="0">
                <a:solidFill>
                  <a:srgbClr val="000000"/>
                </a:solidFill>
                <a:latin typeface="+mj-lt"/>
              </a:rPr>
            </a:br>
            <a:r>
              <a:rPr lang="en-US" sz="1200" b="1" dirty="0">
                <a:solidFill>
                  <a:srgbClr val="000000"/>
                </a:solidFill>
                <a:latin typeface="+mj-lt"/>
              </a:rPr>
              <a:t>pays 5%</a:t>
            </a: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2173910" y="4215336"/>
            <a:ext cx="1676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latin typeface="+mj-lt"/>
              </a:rPr>
              <a:t>Enrollee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pays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25%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095160" y="1114660"/>
            <a:ext cx="2209800" cy="120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Catastrophic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Coverage Limit = 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$6,955 in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Estimated 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Total Drug Costs</a:t>
            </a:r>
            <a:endParaRPr lang="en-US" sz="1600" b="1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060386" y="1608687"/>
            <a:ext cx="2951449" cy="21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FFFF"/>
                </a:solidFill>
                <a:latin typeface="+mj-lt"/>
              </a:rPr>
              <a:t>Brand-name drugs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>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Enrollee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47.5%; </a:t>
            </a:r>
            <a:br>
              <a:rPr lang="en-US" b="1" dirty="0" smtClean="0">
                <a:solidFill>
                  <a:srgbClr val="FFFFFF"/>
                </a:solidFill>
                <a:latin typeface="+mj-lt"/>
              </a:rPr>
            </a:br>
            <a:r>
              <a:rPr lang="en-US" b="1" dirty="0" smtClean="0">
                <a:solidFill>
                  <a:srgbClr val="FFFFFF"/>
                </a:solidFill>
                <a:latin typeface="+mj-lt"/>
              </a:rPr>
              <a:t>Plan pays 2.5%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/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50% manufacturer discount</a:t>
            </a:r>
          </a:p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FFFF"/>
                </a:solidFill>
                <a:latin typeface="+mj-lt"/>
              </a:rPr>
              <a:t>Generic drugs</a:t>
            </a:r>
            <a:endParaRPr lang="en-US" b="1" dirty="0">
              <a:solidFill>
                <a:srgbClr val="FFFFFF"/>
              </a:solidFill>
              <a:latin typeface="+mj-lt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latin typeface="+mj-lt"/>
              </a:rPr>
              <a:t>Enrollee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79%; 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/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Plan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21%</a:t>
            </a:r>
            <a:endParaRPr lang="en-US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443535" y="4257438"/>
            <a:ext cx="1758950" cy="84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INITIAL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COVERAGE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PERIOD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41630" y="2392374"/>
            <a:ext cx="1762760" cy="59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COVERAGE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GAP</a:t>
            </a: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19710" y="940721"/>
            <a:ext cx="2006600" cy="59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CATASTROPHIC COVERAGE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2682188" y="1331179"/>
            <a:ext cx="18256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1285" y="1513667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1285" y="3862578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1285" y="5519928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utoShape 21"/>
          <p:cNvSpPr>
            <a:spLocks noChangeArrowheads="1"/>
          </p:cNvSpPr>
          <p:nvPr/>
        </p:nvSpPr>
        <p:spPr bwMode="auto">
          <a:xfrm rot="10800000">
            <a:off x="6898310" y="3767455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48" name="AutoShape 21"/>
          <p:cNvSpPr>
            <a:spLocks noChangeArrowheads="1"/>
          </p:cNvSpPr>
          <p:nvPr/>
        </p:nvSpPr>
        <p:spPr bwMode="auto">
          <a:xfrm rot="10800000">
            <a:off x="6898311" y="1425946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34617" y="5459619"/>
            <a:ext cx="1424877" cy="3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DEDUCTIBLE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0" name="AutoShape 21"/>
          <p:cNvSpPr>
            <a:spLocks noChangeArrowheads="1"/>
          </p:cNvSpPr>
          <p:nvPr/>
        </p:nvSpPr>
        <p:spPr bwMode="auto">
          <a:xfrm rot="10800000">
            <a:off x="6898311" y="5433567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7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640080" y="5954393"/>
            <a:ext cx="78638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52400" y="1371600"/>
            <a:ext cx="8876472" cy="590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5720" rIns="4572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</a:pPr>
            <a:r>
              <a:rPr lang="en-US" b="1" i="1" dirty="0">
                <a:latin typeface="Calibri" pitchFamily="34" charset="0"/>
              </a:rPr>
              <a:t>In </a:t>
            </a:r>
            <a:r>
              <a:rPr lang="en-US" b="1" i="1" dirty="0" smtClean="0">
                <a:latin typeface="Calibri" pitchFamily="34" charset="0"/>
              </a:rPr>
              <a:t>2013, </a:t>
            </a:r>
            <a:r>
              <a:rPr lang="en-US" b="1" i="1" dirty="0">
                <a:latin typeface="Calibri" pitchFamily="34" charset="0"/>
              </a:rPr>
              <a:t>the coverage </a:t>
            </a:r>
            <a:r>
              <a:rPr lang="en-US" b="1" i="1" dirty="0" smtClean="0">
                <a:latin typeface="Calibri" pitchFamily="34" charset="0"/>
              </a:rPr>
              <a:t>gap </a:t>
            </a:r>
            <a:r>
              <a:rPr lang="en-US" b="1" i="1" dirty="0">
                <a:latin typeface="Calibri" pitchFamily="34" charset="0"/>
              </a:rPr>
              <a:t>is partially filled by </a:t>
            </a:r>
            <a:r>
              <a:rPr lang="en-US" b="1" i="1" dirty="0" smtClean="0">
                <a:latin typeface="Calibri" pitchFamily="34" charset="0"/>
              </a:rPr>
              <a:t>a </a:t>
            </a:r>
            <a:r>
              <a:rPr lang="en-US" b="1" i="1" dirty="0">
                <a:latin typeface="Calibri" pitchFamily="34" charset="0"/>
              </a:rPr>
              <a:t>50% price discount </a:t>
            </a:r>
            <a:r>
              <a:rPr lang="en-US" b="1" i="1" dirty="0" smtClean="0">
                <a:latin typeface="Calibri" pitchFamily="34" charset="0"/>
              </a:rPr>
              <a:t>plus 2.5% plan coverage for </a:t>
            </a:r>
            <a:r>
              <a:rPr lang="en-US" b="1" i="1" dirty="0">
                <a:latin typeface="Calibri" pitchFamily="34" charset="0"/>
              </a:rPr>
              <a:t>brand-name drugs and </a:t>
            </a:r>
            <a:r>
              <a:rPr lang="en-US" b="1" i="1" dirty="0" smtClean="0">
                <a:latin typeface="Calibri" pitchFamily="34" charset="0"/>
              </a:rPr>
              <a:t>21% </a:t>
            </a:r>
            <a:r>
              <a:rPr lang="en-US" b="1" i="1" dirty="0">
                <a:latin typeface="Calibri" pitchFamily="34" charset="0"/>
              </a:rPr>
              <a:t>coverage of generic drug costs, as required </a:t>
            </a:r>
            <a:r>
              <a:rPr lang="en-US" b="1" i="1" dirty="0" smtClean="0">
                <a:latin typeface="Calibri" pitchFamily="34" charset="0"/>
              </a:rPr>
              <a:t>by </a:t>
            </a:r>
            <a:r>
              <a:rPr lang="en-US" b="1" i="1" dirty="0">
                <a:latin typeface="Calibri" pitchFamily="34" charset="0"/>
              </a:rPr>
              <a:t>the ACA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838200" y="6029325"/>
            <a:ext cx="74676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b="1" i="1" dirty="0">
                <a:latin typeface="Calibri" pitchFamily="34" charset="0"/>
              </a:rPr>
              <a:t>Level of additional gap coverage in </a:t>
            </a:r>
            <a:r>
              <a:rPr lang="en-US" b="1" i="1" dirty="0" smtClean="0">
                <a:latin typeface="Calibri" pitchFamily="34" charset="0"/>
              </a:rPr>
              <a:t>2013</a:t>
            </a:r>
            <a:endParaRPr lang="en-US" b="1" i="1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912976"/>
              </p:ext>
            </p:extLst>
          </p:nvPr>
        </p:nvGraphicFramePr>
        <p:xfrm>
          <a:off x="92075" y="1828799"/>
          <a:ext cx="895985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PDP is stand-alone prescription drug </a:t>
            </a:r>
            <a:r>
              <a:rPr lang="en-US" dirty="0" smtClean="0"/>
              <a:t>plan.</a:t>
            </a:r>
            <a:endParaRPr lang="en-US" dirty="0"/>
          </a:p>
          <a:p>
            <a:r>
              <a:rPr lang="en-US" dirty="0" smtClean="0"/>
              <a:t>SOURCE</a:t>
            </a:r>
            <a:r>
              <a:rPr lang="en-US" dirty="0"/>
              <a:t>: Georgetown/NORC analysis of data from CMS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Average Monthly Premiums for </a:t>
            </a:r>
            <a:r>
              <a:rPr lang="en-US" dirty="0" smtClean="0"/>
              <a:t>Medicare Part D Stand-Alone </a:t>
            </a:r>
            <a:r>
              <a:rPr lang="en-US" dirty="0"/>
              <a:t>PDPs, </a:t>
            </a:r>
            <a:r>
              <a:rPr lang="en-US" dirty="0" smtClean="0"/>
              <a:t>by </a:t>
            </a:r>
            <a:r>
              <a:rPr lang="en-US" dirty="0"/>
              <a:t>Level of Gap Coverage,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144000" cy="1143000"/>
          </a:xfrm>
        </p:spPr>
        <p:txBody>
          <a:bodyPr/>
          <a:lstStyle/>
          <a:p>
            <a:r>
              <a:rPr lang="en-US" dirty="0"/>
              <a:t>Share of Medicare </a:t>
            </a:r>
            <a:r>
              <a:rPr lang="en-US" dirty="0" smtClean="0"/>
              <a:t>Part D Stand-Alone </a:t>
            </a:r>
            <a:r>
              <a:rPr lang="en-US" dirty="0"/>
              <a:t>Prescription Drug </a:t>
            </a:r>
            <a:r>
              <a:rPr lang="en-US" dirty="0" smtClean="0"/>
              <a:t>Plans, By Deductible Amount, 2006-2013</a:t>
            </a:r>
            <a:endParaRPr lang="en-US" dirty="0"/>
          </a:p>
        </p:txBody>
      </p:sp>
      <p:graphicFrame>
        <p:nvGraphicFramePr>
          <p:cNvPr id="2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42068"/>
              </p:ext>
            </p:extLst>
          </p:nvPr>
        </p:nvGraphicFramePr>
        <p:xfrm>
          <a:off x="0" y="1219200"/>
          <a:ext cx="89154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85725" y="6305550"/>
            <a:ext cx="8382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NOTE: Estimates may not sum to total due to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rounding and are </a:t>
            </a:r>
            <a:r>
              <a:rPr lang="en-US" sz="1200" dirty="0" err="1" smtClean="0">
                <a:latin typeface="Calibri" pitchFamily="34" charset="0"/>
                <a:cs typeface="Calibri" pitchFamily="34" charset="0"/>
              </a:rPr>
              <a:t>unweighted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. 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SOURCE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: Georgetown/NORC analysis of CMS PDP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landscape source files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2006-2013,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for the Kaiser Family Foundation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951434"/>
              </p:ext>
            </p:extLst>
          </p:nvPr>
        </p:nvGraphicFramePr>
        <p:xfrm>
          <a:off x="295277" y="5486400"/>
          <a:ext cx="85439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718"/>
                <a:gridCol w="1199649"/>
                <a:gridCol w="1035556"/>
                <a:gridCol w="838200"/>
                <a:gridCol w="762000"/>
                <a:gridCol w="914400"/>
                <a:gridCol w="1066800"/>
                <a:gridCol w="914400"/>
                <a:gridCol w="838201"/>
              </a:tblGrid>
              <a:tr h="365760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Standard deductible amount:</a:t>
                      </a:r>
                      <a:endParaRPr lang="en-US" sz="1600" b="0" i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2006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2007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2008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2009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2010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2011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2013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$250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$265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$275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 $295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$310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  $310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$320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$325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5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09306"/>
              </p:ext>
            </p:extLst>
          </p:nvPr>
        </p:nvGraphicFramePr>
        <p:xfrm>
          <a:off x="92075" y="1371600"/>
          <a:ext cx="8959852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525"/>
                <a:gridCol w="838200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1127127"/>
              </a:tblGrid>
              <a:tr h="6291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FORMULARY TIER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PART D PLAN TYPE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PART D COST SHARING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EMPLOYER PLANS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8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2012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2013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3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Generic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PDP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$5</a:t>
                      </a: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$2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413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MA-PD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$6</a:t>
                      </a: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$5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Preferred brand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PDP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$42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$42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$41</a:t>
                      </a: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$40</a:t>
                      </a:r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$29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</a:tr>
              <a:tr h="413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MA-PD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$26.70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$40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$42</a:t>
                      </a: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$45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E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Non-preferred brand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PDP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$55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$60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$71.50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$74.75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$76.50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$78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$92</a:t>
                      </a: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$85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8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$52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413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MA-PD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$55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$60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$79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$80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$84</a:t>
                      </a:r>
                    </a:p>
                  </a:txBody>
                  <a:tcPr anchor="ctr" anchorCtr="1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$90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Specialty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PDP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30%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29%</a:t>
                      </a:r>
                    </a:p>
                  </a:txBody>
                  <a:tcPr anchor="ctr" anchorCtr="1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26%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ED1"/>
                    </a:solidFill>
                  </a:tcPr>
                </a:tc>
              </a:tr>
              <a:tr h="413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MA-PD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33%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Arial" charset="0"/>
                      </a:endParaRP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33%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33%</a:t>
                      </a:r>
                    </a:p>
                  </a:txBody>
                  <a:tcPr anchor="ctr" anchorCtr="1" horzOverflow="overflow">
                    <a:solidFill>
                      <a:srgbClr val="CCCE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33%</a:t>
                      </a:r>
                      <a:endParaRPr lang="en-US" sz="1400" b="1" dirty="0"/>
                    </a:p>
                  </a:txBody>
                  <a:tcPr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E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 </a:t>
            </a:r>
            <a:r>
              <a:rPr lang="en-US" dirty="0"/>
              <a:t>Part D cost-sharing amounts are medians; employer plan cost-sharing amounts are means.  Part D plan estimates weighted by enrollment in each year; analysis excludes generic/brand plans, plans with coinsurance for regular tiers, and plans with flat copayments for specialty tiers.</a:t>
            </a:r>
            <a:br>
              <a:rPr lang="en-US" dirty="0"/>
            </a:br>
            <a:r>
              <a:rPr lang="en-US" dirty="0"/>
              <a:t>SOURCE: Georgetown/NORC analysis of data from CMS for MedPAC and the Kaiser Family Foundation; data on employer plans from Kaiser/HRET Employer Health Benefits Survey, </a:t>
            </a:r>
            <a:r>
              <a:rPr lang="en-US" dirty="0" smtClean="0"/>
              <a:t>2013.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 for Medicare Part D Plans, </a:t>
            </a:r>
            <a:r>
              <a:rPr lang="en-US" dirty="0" smtClean="0"/>
              <a:t>2006-2013</a:t>
            </a:r>
            <a:r>
              <a:rPr lang="en-US" dirty="0"/>
              <a:t>, and Employer-Sponsored Plans,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7"/>
          <p:cNvSpPr txBox="1">
            <a:spLocks noChangeArrowheads="1"/>
          </p:cNvSpPr>
          <p:nvPr/>
        </p:nvSpPr>
        <p:spPr bwMode="auto">
          <a:xfrm>
            <a:off x="4924421" y="1265237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Calibri" pitchFamily="34" charset="0"/>
              </a:rPr>
              <a:t>MA-PD plans</a:t>
            </a:r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4086221" y="1631949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32" name="Line 18"/>
          <p:cNvSpPr>
            <a:spLocks noChangeShapeType="1"/>
          </p:cNvSpPr>
          <p:nvPr/>
        </p:nvSpPr>
        <p:spPr bwMode="auto">
          <a:xfrm>
            <a:off x="3943350" y="1292352"/>
            <a:ext cx="0" cy="493776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7772400" y="26670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  <a:cs typeface="Calibri" pitchFamily="34" charset="0"/>
              </a:rPr>
              <a:t>Coinsurance 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rates</a:t>
            </a:r>
            <a:r>
              <a:rPr lang="en-US" sz="1600" b="1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79958"/>
              </p:ext>
            </p:extLst>
          </p:nvPr>
        </p:nvGraphicFramePr>
        <p:xfrm>
          <a:off x="92075" y="1676400"/>
          <a:ext cx="895985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Estimates weighted by enrollment in each year. Analysis of MA-PD plans excludes Special Needs Plans.</a:t>
            </a:r>
            <a:br>
              <a:rPr lang="en-US" dirty="0"/>
            </a:br>
            <a:r>
              <a:rPr lang="en-US" dirty="0"/>
              <a:t>SOURCE: Georgetown/NORC analysis of data from CMS for the Kaiser Family Foundation.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Share of Enrollment in Medicare Part D Plans with </a:t>
            </a:r>
            <a:r>
              <a:rPr lang="en-US" sz="2700" dirty="0" smtClean="0"/>
              <a:t>Specialty </a:t>
            </a:r>
            <a:r>
              <a:rPr lang="en-US" sz="2700" dirty="0"/>
              <a:t>Tiers, by Specialty Tier Coinsurance Rate, 2009-2013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191768" y="1265237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PDPs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353568" y="1631949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6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5896"/>
              </p:ext>
            </p:extLst>
          </p:nvPr>
        </p:nvGraphicFramePr>
        <p:xfrm>
          <a:off x="92075" y="12192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PDP is stand-alone prescription drug </a:t>
            </a:r>
            <a:r>
              <a:rPr lang="en-US" dirty="0" smtClean="0"/>
              <a:t>plan. Analysis is weighted by enrollment.  </a:t>
            </a:r>
            <a:r>
              <a:rPr lang="en-US" dirty="0"/>
              <a:t>Preferred brand includes plans using standard benefit without tiers.  Non-preferred brand includes plans using specialty tiers.  </a:t>
            </a:r>
            <a:br>
              <a:rPr lang="en-US" dirty="0"/>
            </a:br>
            <a:r>
              <a:rPr lang="en-US" dirty="0"/>
              <a:t>SOURCE: NORC/Social &amp; Scientific Systems analysis of data from CMS.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365760"/>
            <a:ext cx="905256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Share of Medicare Part D Stand-Alone PDP Enrollees with Coverage of Top Ten Brand-Name Drugs, by Formulary Tier, 2013</a:t>
            </a:r>
          </a:p>
        </p:txBody>
      </p:sp>
    </p:spTree>
    <p:extLst>
      <p:ext uri="{BB962C8B-B14F-4D97-AF65-F5344CB8AC3E}">
        <p14:creationId xmlns:p14="http://schemas.microsoft.com/office/powerpoint/2010/main" val="9601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958546"/>
              </p:ext>
            </p:extLst>
          </p:nvPr>
        </p:nvGraphicFramePr>
        <p:xfrm>
          <a:off x="92075" y="1417637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PDP is stand-alone prescription drug </a:t>
            </a:r>
            <a:r>
              <a:rPr lang="en-US" dirty="0" smtClean="0"/>
              <a:t>plan. </a:t>
            </a:r>
            <a:r>
              <a:rPr lang="en-US" dirty="0"/>
              <a:t>Calculations are share of listed chemical entities, weighted by enrollment in each year.</a:t>
            </a:r>
            <a:br>
              <a:rPr lang="en-US" dirty="0"/>
            </a:br>
            <a:r>
              <a:rPr lang="en-US" dirty="0"/>
              <a:t>SOURCE: NORC/Social &amp; Scientific Systems analysis of data from </a:t>
            </a:r>
            <a:r>
              <a:rPr lang="en-US" dirty="0" smtClean="0"/>
              <a:t>CMS.</a:t>
            </a:r>
            <a:endParaRPr lang="en-US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304800"/>
            <a:ext cx="896112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Share of Covered Drugs with Utilization Management (UM) Restrictions Across All Medicare Part D Stand-Alone PDPs, 2007-2013</a:t>
            </a:r>
          </a:p>
        </p:txBody>
      </p:sp>
    </p:spTree>
    <p:extLst>
      <p:ext uri="{BB962C8B-B14F-4D97-AF65-F5344CB8AC3E}">
        <p14:creationId xmlns:p14="http://schemas.microsoft.com/office/powerpoint/2010/main" val="418778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732300"/>
              </p:ext>
            </p:extLst>
          </p:nvPr>
        </p:nvGraphicFramePr>
        <p:xfrm>
          <a:off x="92075" y="1295401"/>
          <a:ext cx="8959848" cy="48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308"/>
                <a:gridCol w="1493308"/>
                <a:gridCol w="1493308"/>
                <a:gridCol w="1493308"/>
                <a:gridCol w="1493308"/>
                <a:gridCol w="1493308"/>
              </a:tblGrid>
              <a:tr h="87185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Top Brand-Name Drug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Enrollees with Drug Not Covered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Enrollees with Any UM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Enrollees with Prior Authorization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Enrollees with Step Therapy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Enrollees with Quantity Limits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Nexium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21%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61%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0%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57%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Crestor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26</a:t>
                      </a: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83%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9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82%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Advair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Diskus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79%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79%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Namenda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76%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76%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Lantus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13</a:t>
                      </a: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30%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Spiriva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78%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78%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Cymbalta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86%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20%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8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83%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Zetia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73%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7</a:t>
                      </a:r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72%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Celebrex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22%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74%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40%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26%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73%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92874">
                <a:tc>
                  <a:txBody>
                    <a:bodyPr/>
                    <a:lstStyle/>
                    <a:p>
                      <a:pPr marL="50800" indent="0"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Lyrica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82%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25%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13%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74%</a:t>
                      </a:r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PDP is stand-alone prescription drug </a:t>
            </a:r>
            <a:r>
              <a:rPr lang="en-US" dirty="0" smtClean="0"/>
              <a:t>plan. UM is utilization management. Presence </a:t>
            </a:r>
            <a:r>
              <a:rPr lang="en-US" dirty="0"/>
              <a:t>of </a:t>
            </a:r>
            <a:r>
              <a:rPr lang="en-US" dirty="0" smtClean="0"/>
              <a:t>UM </a:t>
            </a:r>
            <a:r>
              <a:rPr lang="en-US" dirty="0"/>
              <a:t>restrictions is measured as a share of plans with the drug listed on formulary.</a:t>
            </a:r>
            <a:br>
              <a:rPr lang="en-US" dirty="0"/>
            </a:br>
            <a:r>
              <a:rPr lang="en-US" dirty="0"/>
              <a:t>SOURCE: NORC/Social &amp; Scientific Systems analysis of data from CMS.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304800"/>
            <a:ext cx="896112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Share of Medicare </a:t>
            </a:r>
            <a:r>
              <a:rPr lang="en-US" sz="2600" dirty="0" smtClean="0"/>
              <a:t>Part D Stand-Alone PDP </a:t>
            </a:r>
            <a:r>
              <a:rPr lang="en-US" sz="2600" dirty="0"/>
              <a:t>Enrollees Facing </a:t>
            </a:r>
            <a:r>
              <a:rPr lang="en-US" sz="2600" dirty="0" smtClean="0"/>
              <a:t>UM Restrictions </a:t>
            </a:r>
            <a:r>
              <a:rPr lang="en-US" sz="2600" dirty="0"/>
              <a:t>for Top Ten Brand-Name Drugs, 2013</a:t>
            </a:r>
          </a:p>
        </p:txBody>
      </p:sp>
    </p:spTree>
    <p:extLst>
      <p:ext uri="{BB962C8B-B14F-4D97-AF65-F5344CB8AC3E}">
        <p14:creationId xmlns:p14="http://schemas.microsoft.com/office/powerpoint/2010/main" val="24238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94616"/>
              </p:ext>
            </p:extLst>
          </p:nvPr>
        </p:nvGraphicFramePr>
        <p:xfrm>
          <a:off x="92075" y="1066800"/>
          <a:ext cx="8959850" cy="381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PDP is stand-alone prescription drug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SOURCE</a:t>
            </a:r>
            <a:r>
              <a:rPr lang="en-US" dirty="0"/>
              <a:t>: Georgetown/NORC analysis of CMS 2006-2013 PDP Landscape and Enrollment files for the Kaiser Family Foundation.</a:t>
            </a:r>
          </a:p>
        </p:txBody>
      </p:sp>
      <p:sp>
        <p:nvSpPr>
          <p:cNvPr id="105478" name="Rectangle 1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Distribution of Monthly Part D Premiums for Low-Income Subsidy PDP Enrollees Paying Premiums, 2006-2013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169645"/>
              </p:ext>
            </p:extLst>
          </p:nvPr>
        </p:nvGraphicFramePr>
        <p:xfrm>
          <a:off x="152399" y="4874068"/>
          <a:ext cx="883920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1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26129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Of Total LIS Enrollees, Share Paying Premiums: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2006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2007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2008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129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1" dirty="0" smtClean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19%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62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Paying Premiums: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488,400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530,100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1,718,800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2,042,200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1,731,000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1,040,100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1,433,900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1,597,500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1294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Average premiums: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$9.20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$12.69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$6.87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$11.10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$9.95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$14.71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$12.45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$11.82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347855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PDP is stand-alone prescription drug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SOURCE</a:t>
            </a:r>
            <a:r>
              <a:rPr lang="en-US" dirty="0"/>
              <a:t>: Georgetown/NORC analysis of CMS 2006-2013 PDP Landscape and Enrollment files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Low-Income Subsidy PDP Enrollees Paying </a:t>
            </a:r>
            <a:br>
              <a:rPr lang="en-US" dirty="0"/>
            </a:br>
            <a:r>
              <a:rPr lang="en-US" dirty="0"/>
              <a:t>Monthly Premiums, 2006-2013</a:t>
            </a:r>
          </a:p>
        </p:txBody>
      </p:sp>
    </p:spTree>
    <p:extLst>
      <p:ext uri="{BB962C8B-B14F-4D97-AF65-F5344CB8AC3E}">
        <p14:creationId xmlns:p14="http://schemas.microsoft.com/office/powerpoint/2010/main" val="14849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156359"/>
              </p:ext>
            </p:extLst>
          </p:nvPr>
        </p:nvGraphicFramePr>
        <p:xfrm>
          <a:off x="92075" y="914400"/>
          <a:ext cx="895985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PDP is stand-alone prescription drug </a:t>
            </a:r>
            <a:r>
              <a:rPr lang="en-US" dirty="0" smtClean="0"/>
              <a:t>plan. </a:t>
            </a:r>
            <a:r>
              <a:rPr lang="en-US" dirty="0"/>
              <a:t>Unrated plans are excluded from percentages.</a:t>
            </a:r>
            <a:br>
              <a:rPr lang="en-US" dirty="0"/>
            </a:br>
            <a:r>
              <a:rPr lang="en-US" dirty="0"/>
              <a:t>SOURCE: Georgetown/NORC/Kaiser Family Foundation analysis of CMS Ratings, 2013.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Share of Medicare Part D Stand-Alone PDPs and PDP Enrollees, by Plan Star Ratings, 2013</a:t>
            </a:r>
          </a:p>
        </p:txBody>
      </p:sp>
      <p:sp>
        <p:nvSpPr>
          <p:cNvPr id="3" name="Right Brace 2"/>
          <p:cNvSpPr/>
          <p:nvPr/>
        </p:nvSpPr>
        <p:spPr>
          <a:xfrm>
            <a:off x="3314700" y="1985817"/>
            <a:ext cx="91440" cy="320040"/>
          </a:xfrm>
          <a:prstGeom prst="rightBrace">
            <a:avLst>
              <a:gd name="adj1" fmla="val 62500"/>
              <a:gd name="adj2" fmla="val 50000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10800000">
            <a:off x="4461510" y="1994961"/>
            <a:ext cx="91440" cy="301752"/>
          </a:xfrm>
          <a:prstGeom prst="rightBrace">
            <a:avLst>
              <a:gd name="adj1" fmla="val 62500"/>
              <a:gd name="adj2" fmla="val 50000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1884227"/>
            <a:ext cx="99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latin typeface="Calibri" pitchFamily="34" charset="0"/>
                <a:cs typeface="Meta Offc Pro"/>
              </a:rPr>
              <a:t>4 or more stars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96329"/>
              </p:ext>
            </p:extLst>
          </p:nvPr>
        </p:nvGraphicFramePr>
        <p:xfrm>
          <a:off x="76200" y="5819775"/>
          <a:ext cx="7696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number of PDPs = 1,031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 enrollment =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17.9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million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077833"/>
              </p:ext>
            </p:extLst>
          </p:nvPr>
        </p:nvGraphicFramePr>
        <p:xfrm>
          <a:off x="76200" y="1264920"/>
          <a:ext cx="7696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Distribution of PDPs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by quality ratings: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Distribution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PDP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enrollees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by quality ratings: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78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842900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Excludes PDPs in the territories. *Under a Medicare demonstration, de </a:t>
            </a:r>
            <a:r>
              <a:rPr lang="en-US" dirty="0" err="1"/>
              <a:t>minimis</a:t>
            </a:r>
            <a:r>
              <a:rPr lang="en-US" dirty="0"/>
              <a:t> plans were eligible to retain LIS beneficiaries despite exceeding the benchmark premium by $2 in 2007 and $1 in 2008. </a:t>
            </a:r>
            <a:br>
              <a:rPr lang="en-US" dirty="0"/>
            </a:br>
            <a:r>
              <a:rPr lang="en-US" dirty="0"/>
              <a:t>SOURCE: Georgetown/NORC/Kaiser Family Foundation analysis of CMS PDP Landscape Source Files, 2006-2013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Distribution of Medicare Part D Stand-Alone </a:t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r>
              <a:rPr lang="en-US" b="1" dirty="0" smtClean="0">
                <a:latin typeface="Calibri" pitchFamily="34" charset="0"/>
                <a:cs typeface="Calibri" pitchFamily="34" charset="0"/>
              </a:rPr>
              <a:t>Prescription Drug Plans, by Benchmark Status, 2006-2013</a:t>
            </a:r>
          </a:p>
        </p:txBody>
      </p:sp>
    </p:spTree>
    <p:extLst>
      <p:ext uri="{BB962C8B-B14F-4D97-AF65-F5344CB8AC3E}">
        <p14:creationId xmlns:p14="http://schemas.microsoft.com/office/powerpoint/2010/main" val="14315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904405"/>
              </p:ext>
            </p:extLst>
          </p:nvPr>
        </p:nvGraphicFramePr>
        <p:xfrm>
          <a:off x="92075" y="1249680"/>
          <a:ext cx="886561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725"/>
                <a:gridCol w="1349578"/>
                <a:gridCol w="1349578"/>
                <a:gridCol w="1349578"/>
                <a:gridCol w="1349578"/>
                <a:gridCol w="1349578"/>
              </a:tblGrid>
              <a:tr h="34194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of firm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Change in Total Enrollment, 2006-2013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Rank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Enrollment </a:t>
                      </a:r>
                      <a:b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(in millions)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of Total Part D in 2013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Rank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UnitedHealth Group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7.86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+38%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5.17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14.7%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+19%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CVS Caremark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4.51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12.8%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+920%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Express Scripts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2.75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7.8%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+563%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Aetna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2.58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+530%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CIGNA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1.65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+675%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Kaiser Permanente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1.12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3.2%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+44%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Wellpoint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-19%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WellCare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Health Plans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2.9%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+3%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Envision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0.47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N/A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N/A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TOP 10 FIRMS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ahoma" charset="0"/>
                        </a:rPr>
                        <a:t>28.2 mil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79.9%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</a:tr>
              <a:tr h="312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PART D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ahoma" charset="0"/>
                        </a:rPr>
                        <a:t>35.3 mil</a:t>
                      </a: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100.0%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Includes plans in the territories and employer plans. </a:t>
            </a:r>
            <a:br>
              <a:rPr lang="en-US" dirty="0"/>
            </a:br>
            <a:r>
              <a:rPr lang="en-US" dirty="0"/>
              <a:t>SOURCE: Georgetown/NORC/Kaiser Family Foundation analysis of CMS Enrollment Files, 2006-2013.</a:t>
            </a:r>
          </a:p>
        </p:txBody>
      </p:sp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Top 10 Firms Offering Medicare Part D Plans Ranked by 2013 Enrollment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161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604572"/>
              </p:ext>
            </p:extLst>
          </p:nvPr>
        </p:nvGraphicFramePr>
        <p:xfrm>
          <a:off x="247905" y="838200"/>
          <a:ext cx="8667495" cy="532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095"/>
                <a:gridCol w="1048208"/>
                <a:gridCol w="1349578"/>
                <a:gridCol w="1349578"/>
                <a:gridCol w="1349578"/>
                <a:gridCol w="1151458"/>
              </a:tblGrid>
              <a:tr h="3462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of Plan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2006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Change 2006-2013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372">
                <a:tc vMerge="1"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Rank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Enrollment </a:t>
                      </a:r>
                      <a:b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(in millions)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of Total Part D in 2013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Rank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6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AARP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MedicareRx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Preferred PDP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3.87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+21%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</a:tr>
              <a:tr h="382329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SilverScript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Basic PDP*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3.04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8.6%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+284%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Arial" charset="0"/>
                        </a:rPr>
                        <a:t>Express Scripts Medicare </a:t>
                      </a:r>
                      <a:br>
                        <a:rPr kumimoji="0" lang="en-US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Arial" charset="0"/>
                        </a:rPr>
                      </a:br>
                      <a:r>
                        <a:rPr kumimoji="0" lang="en-US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Arial" charset="0"/>
                        </a:rPr>
                        <a:t>PDP (Employer)**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2.33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11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+461%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Walmart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-Preferred PDP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1.76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N/A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N/A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82329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Enhanced PDP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1.32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+37%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SilverScript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Group Calendar PDP (Employer)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0.94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N/A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ahoma" charset="0"/>
                        </a:rPr>
                        <a:t>N/A</a:t>
                      </a: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382329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Gold Plus HMO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14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+113%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Kaiser Permanente Senior Advantage HMO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ahoma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0.77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2.2%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+16%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ahoma" charset="0"/>
                        </a:rPr>
                        <a:t>Cigna Medicare Rx Plan One PDP</a:t>
                      </a: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0.69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+470%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solidFill>
                      <a:schemeClr val="accent4"/>
                    </a:solidFill>
                  </a:tcPr>
                </a:tc>
              </a:tr>
              <a:tr h="441827">
                <a:tc>
                  <a:txBody>
                    <a:bodyPr/>
                    <a:lstStyle/>
                    <a:p>
                      <a:pPr marL="555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First Health Part D Premier PDP</a:t>
                      </a:r>
                    </a:p>
                  </a:txBody>
                  <a:tcPr marL="9525" marR="9525" marT="9525" marB="0"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0.68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1.9%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+157%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pitchFamily="18" charset="0"/>
                        <a:cs typeface="Tahoma" charset="0"/>
                      </a:endParaRPr>
                    </a:p>
                  </a:txBody>
                  <a:tcPr anchor="ctr" horzOverflow="overflow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Includes plans in the territories and employer plans.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SOURCE: Georgetown/NORC/Kaiser Family Foundation analysis of CMS Enrollment Files, 2006-2013.</a:t>
            </a:r>
          </a:p>
        </p:txBody>
      </p:sp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Top 10 Medicare Part D Plans Ranked by 2013 Enrollment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88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299085"/>
            <a:ext cx="8961120" cy="914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Top 5 Medicare </a:t>
            </a:r>
            <a:r>
              <a:rPr lang="en-US" dirty="0" smtClean="0"/>
              <a:t>Part D Stand-Alone </a:t>
            </a:r>
            <a:r>
              <a:rPr lang="en-US" dirty="0"/>
              <a:t>PDPs, Ranked by 2013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LIS </a:t>
            </a:r>
            <a:r>
              <a:rPr lang="en-US" dirty="0"/>
              <a:t>Enrollment and Non-LIS Enrollment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714729"/>
              </p:ext>
            </p:extLst>
          </p:nvPr>
        </p:nvGraphicFramePr>
        <p:xfrm>
          <a:off x="92075" y="1200150"/>
          <a:ext cx="8959850" cy="4915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725"/>
                <a:gridCol w="1244600"/>
                <a:gridCol w="1244600"/>
                <a:gridCol w="1244600"/>
                <a:gridCol w="1965325"/>
              </a:tblGrid>
              <a:tr h="67659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Prescription Drug Plan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LIS Enrollment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Share of All LIS Enrollees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Share LIS in Plan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Number of Regions Where PDP is Benchmark Plan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SilverScript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Basic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2,601,000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31.6%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Walmart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-Preferred Rx Plan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926,000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11.2%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52.8%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AARP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MedicareRx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Preferred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737,000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8.9%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19.1%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Cigna Medicare Rx Plan 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592,000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7.2%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86.4%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WellCare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Classic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436,000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69.0%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FOR TOP 5 LIS PDPs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5,292,000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64.2%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67659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Prescription Drug Plan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Non-LIS Enrollment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Share of All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Non-LIS Enrollment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Share Non-LIS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 Plan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Number of Regions Where PDP is Benchmark Plan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AARP MedicareRx Preferred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3,114,000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31.9%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80.9%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Enhanced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1,134,000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11.6%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Humana Walmart-Preferred Rx Plan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829,000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8.5%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47.2%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First Health Part D-Value Plus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617,000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SilverScript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Basic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422,000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4.3%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14.0%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FOR TOP 5 NON-LIS PDPs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6,116,000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62.6%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LIS is low-income subsidy.  Excludes employer group plans and plans in the territories.</a:t>
            </a:r>
          </a:p>
          <a:p>
            <a:r>
              <a:rPr lang="en-US" dirty="0"/>
              <a:t>SOURCE: Georgetown/NORC analysis of CMS PDP Landscape and Enrollment Files, 2013, for the Kaiser Family Foundation.</a:t>
            </a:r>
          </a:p>
        </p:txBody>
      </p:sp>
    </p:spTree>
    <p:extLst>
      <p:ext uri="{BB962C8B-B14F-4D97-AF65-F5344CB8AC3E}">
        <p14:creationId xmlns:p14="http://schemas.microsoft.com/office/powerpoint/2010/main" val="37140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Text Box 14"/>
          <p:cNvSpPr txBox="1">
            <a:spLocks noChangeArrowheads="1"/>
          </p:cNvSpPr>
          <p:nvPr/>
        </p:nvSpPr>
        <p:spPr bwMode="auto">
          <a:xfrm>
            <a:off x="2705100" y="3733800"/>
            <a:ext cx="37338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2006-2013:  49%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increase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287868" y="2158425"/>
            <a:ext cx="1284632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2012-2013:  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% 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in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crease</a:t>
            </a:r>
            <a:endParaRPr lang="en-US" sz="1600" b="1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7853418" y="1525992"/>
            <a:ext cx="153529" cy="990599"/>
          </a:xfrm>
          <a:prstGeom prst="leftBrace">
            <a:avLst>
              <a:gd name="adj1" fmla="val 63115"/>
              <a:gd name="adj2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342821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Average premiums are weighted by enrollment in each year (March for 2013).  Excludes Part D plans in the territories.</a:t>
            </a:r>
          </a:p>
          <a:p>
            <a:r>
              <a:rPr lang="en-US" dirty="0"/>
              <a:t>SOURCE: Georgetown/NORC analysis of data from CMS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Average Monthly Premiums for Medicare Part D </a:t>
            </a:r>
            <a:br>
              <a:rPr lang="en-US" dirty="0"/>
            </a:br>
            <a:r>
              <a:rPr lang="en-US" dirty="0"/>
              <a:t>Stand-Alone Prescription Drug Plans, </a:t>
            </a:r>
            <a:r>
              <a:rPr lang="en-US" dirty="0" smtClean="0"/>
              <a:t>2006-2013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778875"/>
              </p:ext>
            </p:extLst>
          </p:nvPr>
        </p:nvGraphicFramePr>
        <p:xfrm>
          <a:off x="92075" y="1295400"/>
          <a:ext cx="8959850" cy="480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325"/>
                <a:gridCol w="1066800"/>
                <a:gridCol w="762000"/>
                <a:gridCol w="880745"/>
                <a:gridCol w="880745"/>
                <a:gridCol w="880745"/>
                <a:gridCol w="880745"/>
                <a:gridCol w="880745"/>
              </a:tblGrid>
              <a:tr h="59766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Name of PDP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 Enrollment (of 18.0 million)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Weighted Average Monthly Premium</a:t>
                      </a:r>
                      <a:r>
                        <a:rPr lang="en-US" baseline="30000" dirty="0" smtClean="0"/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Change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0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Number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% of Total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2012-2013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2006-2013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AARP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MedicareRx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Preferred</a:t>
                      </a:r>
                      <a:endParaRPr kumimoji="0" lang="en-US" sz="3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3,851,372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21.4%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$26.31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$39.85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$40.45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+2%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+54%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SilverScript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Basic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3,022,209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16.8%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$30.94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$30.75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$33.05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+7%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+7%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Humana Walmart-Preferred</a:t>
                      </a:r>
                      <a:r>
                        <a:rPr kumimoji="0" lang="en-US" sz="1600" b="1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3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1,755,007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9.7%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--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$15.10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$18.50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+23%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--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Humana Enhanced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1,313,701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7.3%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$14.73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$39.58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$43.74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+11%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+197%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Cigna Medicare Rx Plan One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684,543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3.8%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$35.05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$31.09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$35.72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+15%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+2%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First Health Part D Premier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676,334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3.8%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$24.98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$32.56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$38.32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+18%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+30%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  <a:tr h="512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First Health Part D Value Plus</a:t>
                      </a:r>
                      <a:r>
                        <a:rPr kumimoji="0" lang="en-US" sz="1600" b="1" u="none" strike="noStrike" kern="1200" cap="none" spc="0" normalizeH="0" baseline="30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</a:t>
                      </a:r>
                      <a:endParaRPr kumimoji="0" lang="en-US" sz="3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644,920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3.6%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--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$25.43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$29.50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+16%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--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baseline="30000" dirty="0"/>
              <a:t>1</a:t>
            </a:r>
            <a:r>
              <a:rPr lang="en-US" dirty="0"/>
              <a:t>Average premiums are weighted by enrollment in each region for each year. </a:t>
            </a:r>
            <a:r>
              <a:rPr lang="en-US" baseline="30000" dirty="0"/>
              <a:t>2</a:t>
            </a:r>
            <a:r>
              <a:rPr lang="en-US" dirty="0"/>
              <a:t>Humana </a:t>
            </a:r>
            <a:r>
              <a:rPr lang="en-US" dirty="0" err="1"/>
              <a:t>Walmart</a:t>
            </a:r>
            <a:r>
              <a:rPr lang="en-US" dirty="0"/>
              <a:t>-Preferred PDP was not offered before 2011. </a:t>
            </a:r>
            <a:r>
              <a:rPr lang="en-US" baseline="30000" dirty="0"/>
              <a:t>3</a:t>
            </a:r>
            <a:r>
              <a:rPr lang="en-US" dirty="0"/>
              <a:t>First Heath Part D Value Plus PDP was not offered before 2012.</a:t>
            </a:r>
          </a:p>
          <a:p>
            <a:r>
              <a:rPr lang="en-US" dirty="0"/>
              <a:t>SOURCE:  Georgetown/NORC analysis of CMS 2006-2013 PDP Landscape Source Files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Premiums in Medicare Part D Stand-Alone Prescription Drug Plans with Highest 2013 Enrollment, 2006-2013</a:t>
            </a:r>
          </a:p>
        </p:txBody>
      </p:sp>
    </p:spTree>
    <p:extLst>
      <p:ext uri="{BB962C8B-B14F-4D97-AF65-F5344CB8AC3E}">
        <p14:creationId xmlns:p14="http://schemas.microsoft.com/office/powerpoint/2010/main" val="32827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8" name="Rectangle 140"/>
          <p:cNvSpPr>
            <a:spLocks noChangeArrowheads="1"/>
          </p:cNvSpPr>
          <p:nvPr/>
        </p:nvSpPr>
        <p:spPr bwMode="auto">
          <a:xfrm>
            <a:off x="-2971800" y="304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sz="2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2" name="Text Box 174"/>
          <p:cNvSpPr txBox="1">
            <a:spLocks noChangeArrowheads="1"/>
          </p:cNvSpPr>
          <p:nvPr/>
        </p:nvSpPr>
        <p:spPr bwMode="auto">
          <a:xfrm>
            <a:off x="1143000" y="5881914"/>
            <a:ext cx="6934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2013 National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Monthly Average Premium for Basic PDPs = $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31.98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8" name="Rectangle 132"/>
          <p:cNvSpPr>
            <a:spLocks noChangeArrowheads="1"/>
          </p:cNvSpPr>
          <p:nvPr/>
        </p:nvSpPr>
        <p:spPr bwMode="auto">
          <a:xfrm>
            <a:off x="1339850" y="1363051"/>
            <a:ext cx="155575" cy="15557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0" name="Text Box 135"/>
          <p:cNvSpPr txBox="1">
            <a:spLocks noChangeArrowheads="1"/>
          </p:cNvSpPr>
          <p:nvPr/>
        </p:nvSpPr>
        <p:spPr bwMode="auto">
          <a:xfrm>
            <a:off x="1488661" y="1277017"/>
            <a:ext cx="1280160" cy="523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Less than $30</a:t>
            </a:r>
            <a:b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(9 regions)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9" name="Rectangle 134"/>
          <p:cNvSpPr>
            <a:spLocks noChangeArrowheads="1"/>
          </p:cNvSpPr>
          <p:nvPr/>
        </p:nvSpPr>
        <p:spPr bwMode="auto">
          <a:xfrm>
            <a:off x="3101836" y="1363051"/>
            <a:ext cx="155575" cy="155575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1" name="Text Box 136"/>
          <p:cNvSpPr txBox="1">
            <a:spLocks noChangeArrowheads="1"/>
          </p:cNvSpPr>
          <p:nvPr/>
        </p:nvSpPr>
        <p:spPr bwMode="auto">
          <a:xfrm>
            <a:off x="3251844" y="1277017"/>
            <a:ext cx="1059755" cy="523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$30 to &lt;$32</a:t>
            </a:r>
            <a:b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regions)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2" name="Text Box 137"/>
          <p:cNvSpPr txBox="1">
            <a:spLocks noChangeArrowheads="1"/>
          </p:cNvSpPr>
          <p:nvPr/>
        </p:nvSpPr>
        <p:spPr bwMode="auto">
          <a:xfrm>
            <a:off x="5016224" y="1277017"/>
            <a:ext cx="1065911" cy="523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$32 to &lt;$34</a:t>
            </a:r>
            <a:b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(9 regions)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" name="Rectangle 138"/>
          <p:cNvSpPr>
            <a:spLocks noChangeArrowheads="1"/>
          </p:cNvSpPr>
          <p:nvPr/>
        </p:nvSpPr>
        <p:spPr bwMode="auto">
          <a:xfrm>
            <a:off x="4865019" y="1360087"/>
            <a:ext cx="155575" cy="155575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" name="Text Box 137"/>
          <p:cNvSpPr txBox="1">
            <a:spLocks noChangeArrowheads="1"/>
          </p:cNvSpPr>
          <p:nvPr/>
        </p:nvSpPr>
        <p:spPr bwMode="auto">
          <a:xfrm>
            <a:off x="6781800" y="1277017"/>
            <a:ext cx="1175300" cy="523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$34 or higher</a:t>
            </a:r>
            <a:b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(9 regions)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5" name="Rectangle 138"/>
          <p:cNvSpPr>
            <a:spLocks noChangeArrowheads="1"/>
          </p:cNvSpPr>
          <p:nvPr/>
        </p:nvSpPr>
        <p:spPr bwMode="auto">
          <a:xfrm>
            <a:off x="6629400" y="1363051"/>
            <a:ext cx="155575" cy="155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2905" y="1828800"/>
            <a:ext cx="7958820" cy="3951288"/>
            <a:chOff x="222905" y="1828800"/>
            <a:chExt cx="7958820" cy="3951288"/>
          </a:xfrm>
        </p:grpSpPr>
        <p:sp>
          <p:nvSpPr>
            <p:cNvPr id="177" name="Shape - Wyoming"/>
            <p:cNvSpPr>
              <a:spLocks noChangeAspect="1"/>
            </p:cNvSpPr>
            <p:nvPr/>
          </p:nvSpPr>
          <p:spPr bwMode="auto">
            <a:xfrm>
              <a:off x="3169574" y="2695928"/>
              <a:ext cx="882752" cy="709326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78" name="Shape - West Virginia"/>
            <p:cNvSpPr>
              <a:spLocks noChangeAspect="1"/>
            </p:cNvSpPr>
            <p:nvPr/>
          </p:nvSpPr>
          <p:spPr bwMode="auto">
            <a:xfrm>
              <a:off x="6670894" y="3228703"/>
              <a:ext cx="542149" cy="557774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79" name="Shape - Washington"/>
            <p:cNvSpPr>
              <a:spLocks noChangeAspect="1"/>
            </p:cNvSpPr>
            <p:nvPr/>
          </p:nvSpPr>
          <p:spPr bwMode="auto">
            <a:xfrm>
              <a:off x="1866540" y="1858486"/>
              <a:ext cx="821818" cy="593709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80" name="Shape - Virginia"/>
            <p:cNvGrpSpPr>
              <a:grpSpLocks/>
            </p:cNvGrpSpPr>
            <p:nvPr/>
          </p:nvGrpSpPr>
          <p:grpSpPr bwMode="auto">
            <a:xfrm>
              <a:off x="6603710" y="3345882"/>
              <a:ext cx="993681" cy="587459"/>
              <a:chOff x="3911" y="1540"/>
              <a:chExt cx="636" cy="376"/>
            </a:xfrm>
            <a:solidFill>
              <a:schemeClr val="accent6"/>
            </a:solidFill>
          </p:grpSpPr>
          <p:sp>
            <p:nvSpPr>
              <p:cNvPr id="181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82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83" name="Shape - Vermont"/>
            <p:cNvSpPr>
              <a:spLocks noChangeAspect="1"/>
            </p:cNvSpPr>
            <p:nvPr/>
          </p:nvSpPr>
          <p:spPr bwMode="auto">
            <a:xfrm>
              <a:off x="7484899" y="2297517"/>
              <a:ext cx="217173" cy="395285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4" name="Shape - Utah"/>
            <p:cNvSpPr>
              <a:spLocks noChangeAspect="1"/>
            </p:cNvSpPr>
            <p:nvPr/>
          </p:nvSpPr>
          <p:spPr bwMode="auto">
            <a:xfrm>
              <a:off x="2739917" y="3122460"/>
              <a:ext cx="682765" cy="871814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5" name="Shape - Texas"/>
            <p:cNvSpPr>
              <a:spLocks noChangeAspect="1"/>
            </p:cNvSpPr>
            <p:nvPr/>
          </p:nvSpPr>
          <p:spPr bwMode="auto">
            <a:xfrm>
              <a:off x="3600794" y="4113016"/>
              <a:ext cx="1787376" cy="1635824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6" name="Shape - Tennessee"/>
            <p:cNvSpPr>
              <a:spLocks noChangeAspect="1"/>
            </p:cNvSpPr>
            <p:nvPr/>
          </p:nvSpPr>
          <p:spPr bwMode="auto">
            <a:xfrm>
              <a:off x="5758457" y="3886470"/>
              <a:ext cx="1082737" cy="390598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7" name="Shape - South Dakota"/>
            <p:cNvSpPr>
              <a:spLocks noChangeAspect="1"/>
            </p:cNvSpPr>
            <p:nvPr/>
          </p:nvSpPr>
          <p:spPr bwMode="auto">
            <a:xfrm>
              <a:off x="4024203" y="2602184"/>
              <a:ext cx="906187" cy="584334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8" name="Shape - South Carolina"/>
            <p:cNvSpPr>
              <a:spLocks noChangeAspect="1"/>
            </p:cNvSpPr>
            <p:nvPr/>
          </p:nvSpPr>
          <p:spPr bwMode="auto">
            <a:xfrm>
              <a:off x="6684955" y="4075519"/>
              <a:ext cx="635894" cy="495279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9" name="Shape - Rhode Island"/>
            <p:cNvSpPr>
              <a:spLocks noChangeAspect="1"/>
            </p:cNvSpPr>
            <p:nvPr/>
          </p:nvSpPr>
          <p:spPr bwMode="auto">
            <a:xfrm>
              <a:off x="7791128" y="2742799"/>
              <a:ext cx="118742" cy="99993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0" name="Shape - Pennsylvania"/>
            <p:cNvSpPr>
              <a:spLocks noChangeAspect="1"/>
            </p:cNvSpPr>
            <p:nvPr/>
          </p:nvSpPr>
          <p:spPr bwMode="auto">
            <a:xfrm>
              <a:off x="6791197" y="2870915"/>
              <a:ext cx="734324" cy="474967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1" name="Shape - Oregon"/>
            <p:cNvSpPr>
              <a:spLocks noChangeAspect="1"/>
            </p:cNvSpPr>
            <p:nvPr/>
          </p:nvSpPr>
          <p:spPr bwMode="auto">
            <a:xfrm>
              <a:off x="1669678" y="2288143"/>
              <a:ext cx="1028054" cy="771821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2" name="Shape - Oklahoma"/>
            <p:cNvSpPr>
              <a:spLocks noChangeAspect="1"/>
            </p:cNvSpPr>
            <p:nvPr/>
          </p:nvSpPr>
          <p:spPr bwMode="auto">
            <a:xfrm>
              <a:off x="4119508" y="4019273"/>
              <a:ext cx="1107736" cy="526526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3" name="Shape - Ohio"/>
            <p:cNvSpPr>
              <a:spLocks noChangeAspect="1"/>
            </p:cNvSpPr>
            <p:nvPr/>
          </p:nvSpPr>
          <p:spPr bwMode="auto">
            <a:xfrm>
              <a:off x="6294357" y="3002156"/>
              <a:ext cx="539026" cy="609333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4" name="Shape - North Dakota"/>
            <p:cNvSpPr>
              <a:spLocks noChangeAspect="1"/>
            </p:cNvSpPr>
            <p:nvPr/>
          </p:nvSpPr>
          <p:spPr bwMode="auto">
            <a:xfrm>
              <a:off x="4053888" y="2124092"/>
              <a:ext cx="862440" cy="49840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5" name="Shape - North Carolina"/>
            <p:cNvSpPr>
              <a:spLocks noChangeAspect="1"/>
            </p:cNvSpPr>
            <p:nvPr/>
          </p:nvSpPr>
          <p:spPr bwMode="auto">
            <a:xfrm>
              <a:off x="6558402" y="3734917"/>
              <a:ext cx="1095236" cy="471842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96" name="Shape - New York"/>
            <p:cNvGrpSpPr>
              <a:grpSpLocks/>
            </p:cNvGrpSpPr>
            <p:nvPr/>
          </p:nvGrpSpPr>
          <p:grpSpPr bwMode="auto">
            <a:xfrm>
              <a:off x="6853693" y="2333453"/>
              <a:ext cx="1028054" cy="689014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9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9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99" name="Shape - New Mexico"/>
            <p:cNvSpPr>
              <a:spLocks noChangeAspect="1"/>
            </p:cNvSpPr>
            <p:nvPr/>
          </p:nvSpPr>
          <p:spPr bwMode="auto">
            <a:xfrm>
              <a:off x="3249257" y="3986463"/>
              <a:ext cx="884314" cy="864002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0" name="Shape - New Jersey"/>
            <p:cNvSpPr>
              <a:spLocks noChangeAspect="1"/>
            </p:cNvSpPr>
            <p:nvPr/>
          </p:nvSpPr>
          <p:spPr bwMode="auto">
            <a:xfrm>
              <a:off x="7456776" y="2925599"/>
              <a:ext cx="193737" cy="379662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1" name="Shape - New Hampshire"/>
            <p:cNvSpPr>
              <a:spLocks noChangeAspect="1"/>
            </p:cNvSpPr>
            <p:nvPr/>
          </p:nvSpPr>
          <p:spPr bwMode="auto">
            <a:xfrm>
              <a:off x="7644263" y="2222523"/>
              <a:ext cx="253107" cy="440594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2" name="Shape - Nevada"/>
            <p:cNvSpPr>
              <a:spLocks noChangeAspect="1"/>
            </p:cNvSpPr>
            <p:nvPr/>
          </p:nvSpPr>
          <p:spPr bwMode="auto">
            <a:xfrm>
              <a:off x="2060276" y="2988094"/>
              <a:ext cx="818693" cy="122022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3" name="Shape - Nebraska"/>
            <p:cNvSpPr>
              <a:spLocks noChangeAspect="1"/>
            </p:cNvSpPr>
            <p:nvPr/>
          </p:nvSpPr>
          <p:spPr bwMode="auto">
            <a:xfrm>
              <a:off x="4016390" y="3088087"/>
              <a:ext cx="1078050" cy="479655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4" name="Shape - Montana"/>
            <p:cNvSpPr>
              <a:spLocks noChangeAspect="1"/>
            </p:cNvSpPr>
            <p:nvPr/>
          </p:nvSpPr>
          <p:spPr bwMode="auto">
            <a:xfrm>
              <a:off x="2762427" y="1999101"/>
              <a:ext cx="1285848" cy="790570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5" name="Shape - Missouri"/>
            <p:cNvSpPr>
              <a:spLocks noChangeAspect="1"/>
            </p:cNvSpPr>
            <p:nvPr/>
          </p:nvSpPr>
          <p:spPr bwMode="auto">
            <a:xfrm>
              <a:off x="5039757" y="3433376"/>
              <a:ext cx="849941" cy="690577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6" name="Shape - Mississippi"/>
            <p:cNvSpPr>
              <a:spLocks noChangeAspect="1"/>
            </p:cNvSpPr>
            <p:nvPr/>
          </p:nvSpPr>
          <p:spPr bwMode="auto">
            <a:xfrm>
              <a:off x="5645965" y="4253631"/>
              <a:ext cx="443719" cy="762447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7" name="Shape - Minnesota"/>
            <p:cNvSpPr>
              <a:spLocks noChangeAspect="1"/>
            </p:cNvSpPr>
            <p:nvPr/>
          </p:nvSpPr>
          <p:spPr bwMode="auto">
            <a:xfrm>
              <a:off x="4775713" y="2063159"/>
              <a:ext cx="843691" cy="942122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8" name="Shape - Massachusetts"/>
            <p:cNvSpPr>
              <a:spLocks noChangeAspect="1"/>
            </p:cNvSpPr>
            <p:nvPr/>
          </p:nvSpPr>
          <p:spPr bwMode="auto">
            <a:xfrm>
              <a:off x="7589580" y="2602184"/>
              <a:ext cx="460905" cy="207798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09" name="Shape - Maryland"/>
            <p:cNvSpPr>
              <a:spLocks noChangeAspect="1"/>
            </p:cNvSpPr>
            <p:nvPr/>
          </p:nvSpPr>
          <p:spPr bwMode="auto">
            <a:xfrm>
              <a:off x="6972435" y="3249014"/>
              <a:ext cx="624957" cy="254669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0" name="Shape - Maine"/>
            <p:cNvSpPr>
              <a:spLocks noChangeAspect="1"/>
            </p:cNvSpPr>
            <p:nvPr/>
          </p:nvSpPr>
          <p:spPr bwMode="auto">
            <a:xfrm>
              <a:off x="7697384" y="1828800"/>
              <a:ext cx="484341" cy="696827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1" name="Shape - Louisiana"/>
            <p:cNvSpPr>
              <a:spLocks noChangeAspect="1"/>
            </p:cNvSpPr>
            <p:nvPr/>
          </p:nvSpPr>
          <p:spPr bwMode="auto">
            <a:xfrm>
              <a:off x="5294426" y="4598920"/>
              <a:ext cx="760885" cy="599958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2" name="Shape - Kentucky"/>
            <p:cNvSpPr>
              <a:spLocks noChangeAspect="1"/>
            </p:cNvSpPr>
            <p:nvPr/>
          </p:nvSpPr>
          <p:spPr bwMode="auto">
            <a:xfrm>
              <a:off x="5819390" y="3552118"/>
              <a:ext cx="942122" cy="517151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3" name="Shape - Kansas"/>
            <p:cNvSpPr>
              <a:spLocks noChangeAspect="1"/>
            </p:cNvSpPr>
            <p:nvPr/>
          </p:nvSpPr>
          <p:spPr bwMode="auto">
            <a:xfrm>
              <a:off x="4244499" y="3553680"/>
              <a:ext cx="951497" cy="478092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4" name="Shape - Iowa"/>
            <p:cNvSpPr>
              <a:spLocks noChangeAspect="1"/>
            </p:cNvSpPr>
            <p:nvPr/>
          </p:nvSpPr>
          <p:spPr bwMode="auto">
            <a:xfrm>
              <a:off x="4916328" y="2977158"/>
              <a:ext cx="746823" cy="479654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5" name="Shape - Indiana"/>
            <p:cNvSpPr>
              <a:spLocks noChangeAspect="1"/>
            </p:cNvSpPr>
            <p:nvPr/>
          </p:nvSpPr>
          <p:spPr bwMode="auto">
            <a:xfrm>
              <a:off x="5972504" y="3139647"/>
              <a:ext cx="415596" cy="676515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6" name="Shape - Illinois"/>
            <p:cNvSpPr>
              <a:spLocks noChangeAspect="1"/>
            </p:cNvSpPr>
            <p:nvPr/>
          </p:nvSpPr>
          <p:spPr bwMode="auto">
            <a:xfrm>
              <a:off x="5517328" y="3078713"/>
              <a:ext cx="539026" cy="873377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7" name="Shape - Idaho"/>
            <p:cNvSpPr>
              <a:spLocks noChangeAspect="1"/>
            </p:cNvSpPr>
            <p:nvPr/>
          </p:nvSpPr>
          <p:spPr bwMode="auto">
            <a:xfrm>
              <a:off x="2510245" y="1988164"/>
              <a:ext cx="739012" cy="1178043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218" name="Shape - Hawaii"/>
            <p:cNvGrpSpPr/>
            <p:nvPr/>
          </p:nvGrpSpPr>
          <p:grpSpPr>
            <a:xfrm>
              <a:off x="1608746" y="4631730"/>
              <a:ext cx="612457" cy="470280"/>
              <a:chOff x="2322512" y="5000625"/>
              <a:chExt cx="622300" cy="477838"/>
            </a:xfrm>
            <a:solidFill>
              <a:schemeClr val="accent4"/>
            </a:solidFill>
          </p:grpSpPr>
          <p:sp>
            <p:nvSpPr>
              <p:cNvPr id="219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0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1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2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3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4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5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26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227" name="Shape - Georgia"/>
            <p:cNvSpPr>
              <a:spLocks noChangeAspect="1"/>
            </p:cNvSpPr>
            <p:nvPr/>
          </p:nvSpPr>
          <p:spPr bwMode="auto">
            <a:xfrm>
              <a:off x="6391225" y="4172387"/>
              <a:ext cx="696827" cy="710889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28" name="Shape - Florida"/>
            <p:cNvSpPr>
              <a:spLocks noChangeAspect="1"/>
            </p:cNvSpPr>
            <p:nvPr/>
          </p:nvSpPr>
          <p:spPr bwMode="auto">
            <a:xfrm>
              <a:off x="6233424" y="4781719"/>
              <a:ext cx="1187417" cy="796820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29" name="Shape - Delaware"/>
            <p:cNvSpPr>
              <a:spLocks noChangeAspect="1"/>
            </p:cNvSpPr>
            <p:nvPr/>
          </p:nvSpPr>
          <p:spPr bwMode="auto">
            <a:xfrm>
              <a:off x="7442715" y="3236515"/>
              <a:ext cx="151551" cy="187487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0" name="Shape - Connecticut"/>
            <p:cNvSpPr>
              <a:spLocks noChangeAspect="1"/>
            </p:cNvSpPr>
            <p:nvPr/>
          </p:nvSpPr>
          <p:spPr bwMode="auto">
            <a:xfrm>
              <a:off x="7605204" y="2756860"/>
              <a:ext cx="239045" cy="182800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1" name="Shape - Colorado"/>
            <p:cNvSpPr>
              <a:spLocks noChangeAspect="1"/>
            </p:cNvSpPr>
            <p:nvPr/>
          </p:nvSpPr>
          <p:spPr bwMode="auto">
            <a:xfrm>
              <a:off x="3350812" y="3358382"/>
              <a:ext cx="913999" cy="671828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2" name="Shape - California"/>
            <p:cNvSpPr>
              <a:spLocks noChangeAspect="1"/>
            </p:cNvSpPr>
            <p:nvPr/>
          </p:nvSpPr>
          <p:spPr bwMode="auto">
            <a:xfrm>
              <a:off x="1588434" y="2888101"/>
              <a:ext cx="1081175" cy="1646760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3" name="Shape - Arkansas"/>
            <p:cNvSpPr>
              <a:spLocks noChangeAspect="1"/>
            </p:cNvSpPr>
            <p:nvPr/>
          </p:nvSpPr>
          <p:spPr bwMode="auto">
            <a:xfrm>
              <a:off x="5203808" y="4045834"/>
              <a:ext cx="623395" cy="573397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4" name="Shape - Arizona"/>
            <p:cNvSpPr>
              <a:spLocks noChangeAspect="1"/>
            </p:cNvSpPr>
            <p:nvPr/>
          </p:nvSpPr>
          <p:spPr bwMode="auto">
            <a:xfrm>
              <a:off x="2525869" y="3922404"/>
              <a:ext cx="831192" cy="912436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5" name="Shape - Alaska"/>
            <p:cNvSpPr>
              <a:spLocks noChangeAspect="1"/>
            </p:cNvSpPr>
            <p:nvPr/>
          </p:nvSpPr>
          <p:spPr bwMode="auto">
            <a:xfrm>
              <a:off x="222905" y="4228633"/>
              <a:ext cx="1592076" cy="1551455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6" name="Shape - Alabama"/>
            <p:cNvSpPr>
              <a:spLocks noChangeAspect="1"/>
            </p:cNvSpPr>
            <p:nvPr/>
          </p:nvSpPr>
          <p:spPr bwMode="auto">
            <a:xfrm>
              <a:off x="6067811" y="4208322"/>
              <a:ext cx="501527" cy="773383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8" name="Shape - District of Columbia (star)"/>
            <p:cNvSpPr>
              <a:spLocks noChangeArrowheads="1"/>
            </p:cNvSpPr>
            <p:nvPr/>
          </p:nvSpPr>
          <p:spPr bwMode="auto">
            <a:xfrm>
              <a:off x="7177109" y="3317759"/>
              <a:ext cx="204673" cy="198423"/>
            </a:xfrm>
            <a:prstGeom prst="star5">
              <a:avLst/>
            </a:prstGeom>
            <a:solidFill>
              <a:srgbClr val="0033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sp>
          <p:nvSpPr>
            <p:cNvPr id="249" name="Shape - Wisconsin"/>
            <p:cNvSpPr>
              <a:spLocks noChangeAspect="1"/>
            </p:cNvSpPr>
            <p:nvPr/>
          </p:nvSpPr>
          <p:spPr bwMode="auto">
            <a:xfrm>
              <a:off x="5322549" y="2389699"/>
              <a:ext cx="643705" cy="740573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250" name="Shape - Michigan"/>
            <p:cNvGrpSpPr>
              <a:grpSpLocks/>
            </p:cNvGrpSpPr>
            <p:nvPr/>
          </p:nvGrpSpPr>
          <p:grpSpPr bwMode="auto">
            <a:xfrm>
              <a:off x="5575657" y="2283456"/>
              <a:ext cx="974932" cy="868690"/>
              <a:chOff x="3254" y="860"/>
              <a:chExt cx="623" cy="557"/>
            </a:xfrm>
            <a:solidFill>
              <a:schemeClr val="accent3"/>
            </a:solidFill>
          </p:grpSpPr>
          <p:sp>
            <p:nvSpPr>
              <p:cNvPr id="25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5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174" name="Text Box 79"/>
          <p:cNvSpPr txBox="1">
            <a:spLocks noChangeAspect="1" noChangeArrowheads="1"/>
          </p:cNvSpPr>
          <p:nvPr/>
        </p:nvSpPr>
        <p:spPr bwMode="auto">
          <a:xfrm>
            <a:off x="6909096" y="3550675"/>
            <a:ext cx="635897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$28.82</a:t>
            </a:r>
            <a:endParaRPr lang="en-US" sz="1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5" name="Text Box 79"/>
          <p:cNvSpPr txBox="1">
            <a:spLocks noChangeAspect="1" noChangeArrowheads="1"/>
          </p:cNvSpPr>
          <p:nvPr/>
        </p:nvSpPr>
        <p:spPr bwMode="auto">
          <a:xfrm>
            <a:off x="5543288" y="4421290"/>
            <a:ext cx="580767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$32.13</a:t>
            </a:r>
            <a:endParaRPr lang="en-US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8" name="Text Box 5"/>
          <p:cNvSpPr txBox="1">
            <a:spLocks noChangeAspect="1" noChangeArrowheads="1"/>
          </p:cNvSpPr>
          <p:nvPr/>
        </p:nvSpPr>
        <p:spPr bwMode="auto">
          <a:xfrm>
            <a:off x="5126170" y="3704675"/>
            <a:ext cx="62183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$31.81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9" name="Text Box 9"/>
          <p:cNvSpPr txBox="1">
            <a:spLocks noChangeAspect="1" noChangeArrowheads="1"/>
          </p:cNvSpPr>
          <p:nvPr/>
        </p:nvSpPr>
        <p:spPr bwMode="auto">
          <a:xfrm>
            <a:off x="1958602" y="2245958"/>
            <a:ext cx="571835" cy="353943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$33.65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OR</a:t>
            </a:r>
            <a:r>
              <a:rPr lang="en-US" sz="900" b="1" dirty="0">
                <a:latin typeface="Calibri" pitchFamily="34" charset="0"/>
                <a:cs typeface="Calibri" pitchFamily="34" charset="0"/>
              </a:rPr>
              <a:t>, WA</a:t>
            </a:r>
          </a:p>
        </p:txBody>
      </p:sp>
      <p:sp>
        <p:nvSpPr>
          <p:cNvPr id="130" name="Text Box 12"/>
          <p:cNvSpPr txBox="1">
            <a:spLocks noChangeAspect="1" noChangeArrowheads="1"/>
          </p:cNvSpPr>
          <p:nvPr/>
        </p:nvSpPr>
        <p:spPr bwMode="auto">
          <a:xfrm flipH="1">
            <a:off x="1757412" y="3724822"/>
            <a:ext cx="524964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$27.66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 Box 15"/>
          <p:cNvSpPr txBox="1">
            <a:spLocks noChangeAspect="1" noChangeArrowheads="1"/>
          </p:cNvSpPr>
          <p:nvPr/>
        </p:nvSpPr>
        <p:spPr bwMode="auto">
          <a:xfrm>
            <a:off x="2183070" y="3388066"/>
            <a:ext cx="579357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$23.13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2" name="Text Box 25"/>
          <p:cNvSpPr txBox="1">
            <a:spLocks noChangeAspect="1" noChangeArrowheads="1"/>
          </p:cNvSpPr>
          <p:nvPr/>
        </p:nvSpPr>
        <p:spPr bwMode="auto">
          <a:xfrm>
            <a:off x="3672665" y="2374075"/>
            <a:ext cx="965558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" tIns="0" rIns="9144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$33.24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IA, MN, 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MT, NE</a:t>
            </a:r>
            <a:r>
              <a:rPr lang="en-US" sz="900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 ND</a:t>
            </a:r>
            <a:r>
              <a:rPr lang="en-US" sz="900" b="1" dirty="0">
                <a:latin typeface="Calibri" pitchFamily="34" charset="0"/>
                <a:cs typeface="Calibri" pitchFamily="34" charset="0"/>
              </a:rPr>
              <a:t>, SD, WY</a:t>
            </a:r>
          </a:p>
        </p:txBody>
      </p:sp>
      <p:sp>
        <p:nvSpPr>
          <p:cNvPr id="133" name="Text Box 28"/>
          <p:cNvSpPr txBox="1">
            <a:spLocks noChangeAspect="1" noChangeArrowheads="1"/>
          </p:cNvSpPr>
          <p:nvPr/>
        </p:nvSpPr>
        <p:spPr bwMode="auto">
          <a:xfrm>
            <a:off x="3597670" y="3589614"/>
            <a:ext cx="521838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$25.53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4" name="Text Box 34"/>
          <p:cNvSpPr txBox="1">
            <a:spLocks noChangeAspect="1" noChangeArrowheads="1"/>
          </p:cNvSpPr>
          <p:nvPr/>
        </p:nvSpPr>
        <p:spPr bwMode="auto">
          <a:xfrm>
            <a:off x="4405307" y="4841090"/>
            <a:ext cx="562461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$30.61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5" name="Text Box 37"/>
          <p:cNvSpPr txBox="1">
            <a:spLocks noChangeAspect="1" noChangeArrowheads="1"/>
          </p:cNvSpPr>
          <p:nvPr/>
        </p:nvSpPr>
        <p:spPr bwMode="auto">
          <a:xfrm>
            <a:off x="2712515" y="4241132"/>
            <a:ext cx="501528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$28.53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6" name="Text Box 40"/>
          <p:cNvSpPr txBox="1">
            <a:spLocks noChangeAspect="1" noChangeArrowheads="1"/>
          </p:cNvSpPr>
          <p:nvPr/>
        </p:nvSpPr>
        <p:spPr bwMode="auto">
          <a:xfrm>
            <a:off x="3403933" y="4290168"/>
            <a:ext cx="664019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$20.67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8" name="Text Box 46"/>
          <p:cNvSpPr txBox="1">
            <a:spLocks noChangeAspect="1" noChangeArrowheads="1"/>
          </p:cNvSpPr>
          <p:nvPr/>
        </p:nvSpPr>
        <p:spPr bwMode="auto">
          <a:xfrm>
            <a:off x="4405307" y="3672422"/>
            <a:ext cx="564143" cy="261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4570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$32.18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9" name="Text Box 49"/>
          <p:cNvSpPr txBox="1">
            <a:spLocks noChangeAspect="1" noChangeArrowheads="1"/>
          </p:cNvSpPr>
          <p:nvPr/>
        </p:nvSpPr>
        <p:spPr bwMode="auto">
          <a:xfrm>
            <a:off x="6539773" y="4509830"/>
            <a:ext cx="533616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$31.44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0" name="Text Box 52"/>
          <p:cNvSpPr txBox="1">
            <a:spLocks noChangeAspect="1" noChangeArrowheads="1"/>
          </p:cNvSpPr>
          <p:nvPr/>
        </p:nvSpPr>
        <p:spPr bwMode="auto">
          <a:xfrm>
            <a:off x="5475004" y="3381578"/>
            <a:ext cx="538803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$32.22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Text Box 60"/>
          <p:cNvSpPr txBox="1">
            <a:spLocks noChangeAspect="1" noChangeArrowheads="1"/>
          </p:cNvSpPr>
          <p:nvPr/>
        </p:nvSpPr>
        <p:spPr bwMode="auto">
          <a:xfrm>
            <a:off x="5362211" y="2619131"/>
            <a:ext cx="52316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$34.59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" name="Text Box 65"/>
          <p:cNvSpPr txBox="1">
            <a:spLocks noChangeAspect="1" noChangeArrowheads="1"/>
          </p:cNvSpPr>
          <p:nvPr/>
        </p:nvSpPr>
        <p:spPr bwMode="auto">
          <a:xfrm>
            <a:off x="5982721" y="3505246"/>
            <a:ext cx="545517" cy="3539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$34.21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IN, KY</a:t>
            </a:r>
          </a:p>
        </p:txBody>
      </p:sp>
      <p:sp>
        <p:nvSpPr>
          <p:cNvPr id="144" name="Text Box 70"/>
          <p:cNvSpPr txBox="1">
            <a:spLocks noChangeAspect="1" noChangeArrowheads="1"/>
          </p:cNvSpPr>
          <p:nvPr/>
        </p:nvSpPr>
        <p:spPr bwMode="auto">
          <a:xfrm>
            <a:off x="6032115" y="2777773"/>
            <a:ext cx="53722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$32.11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5" name="Text Box 73"/>
          <p:cNvSpPr txBox="1">
            <a:spLocks noChangeAspect="1" noChangeArrowheads="1"/>
          </p:cNvSpPr>
          <p:nvPr/>
        </p:nvSpPr>
        <p:spPr bwMode="auto">
          <a:xfrm>
            <a:off x="5197802" y="4183892"/>
            <a:ext cx="566064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$30.65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6" name="Text Box 76"/>
          <p:cNvSpPr txBox="1">
            <a:spLocks noChangeAspect="1" noChangeArrowheads="1"/>
          </p:cNvSpPr>
          <p:nvPr/>
        </p:nvSpPr>
        <p:spPr bwMode="auto">
          <a:xfrm>
            <a:off x="736931" y="4691101"/>
            <a:ext cx="535901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$31.85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7" name="Text Box 79"/>
          <p:cNvSpPr txBox="1">
            <a:spLocks noChangeAspect="1" noChangeArrowheads="1"/>
          </p:cNvSpPr>
          <p:nvPr/>
        </p:nvSpPr>
        <p:spPr bwMode="auto">
          <a:xfrm>
            <a:off x="6909097" y="3869283"/>
            <a:ext cx="567211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$30.64</a:t>
            </a:r>
            <a:endParaRPr lang="en-US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8" name="Text Box 82"/>
          <p:cNvSpPr txBox="1">
            <a:spLocks noChangeAspect="1" noChangeArrowheads="1"/>
          </p:cNvSpPr>
          <p:nvPr/>
        </p:nvSpPr>
        <p:spPr bwMode="auto">
          <a:xfrm>
            <a:off x="5204291" y="4647836"/>
            <a:ext cx="524964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$34.56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9" name="Line 85"/>
          <p:cNvSpPr>
            <a:spLocks noChangeShapeType="1"/>
          </p:cNvSpPr>
          <p:nvPr/>
        </p:nvSpPr>
        <p:spPr bwMode="auto">
          <a:xfrm rot="10800000" flipV="1">
            <a:off x="7700391" y="3038091"/>
            <a:ext cx="351539" cy="81244"/>
          </a:xfrm>
          <a:prstGeom prst="lin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0" name="Text Box 86"/>
          <p:cNvSpPr txBox="1">
            <a:spLocks noChangeAspect="1" noChangeArrowheads="1"/>
          </p:cNvSpPr>
          <p:nvPr/>
        </p:nvSpPr>
        <p:spPr bwMode="auto">
          <a:xfrm>
            <a:off x="8054451" y="2881852"/>
            <a:ext cx="501528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$34.12</a:t>
            </a:r>
            <a:r>
              <a:rPr lang="en-US" sz="1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1000" b="1" dirty="0">
                <a:latin typeface="Calibri" pitchFamily="34" charset="0"/>
                <a:cs typeface="Calibri" pitchFamily="34" charset="0"/>
              </a:rPr>
              <a:t>NJ</a:t>
            </a:r>
          </a:p>
        </p:txBody>
      </p:sp>
      <p:sp>
        <p:nvSpPr>
          <p:cNvPr id="151" name="Line 105"/>
          <p:cNvSpPr>
            <a:spLocks noChangeAspect="1" noChangeShapeType="1"/>
          </p:cNvSpPr>
          <p:nvPr/>
        </p:nvSpPr>
        <p:spPr bwMode="auto">
          <a:xfrm flipH="1" flipV="1">
            <a:off x="2267115" y="5053576"/>
            <a:ext cx="278106" cy="162489"/>
          </a:xfrm>
          <a:prstGeom prst="lin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2" name="Text Box 106"/>
          <p:cNvSpPr txBox="1">
            <a:spLocks noChangeAspect="1" noChangeArrowheads="1"/>
          </p:cNvSpPr>
          <p:nvPr/>
        </p:nvSpPr>
        <p:spPr bwMode="auto">
          <a:xfrm>
            <a:off x="2547743" y="5170755"/>
            <a:ext cx="524964" cy="35394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$31.96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HI</a:t>
            </a:r>
            <a:endParaRPr 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4" name="Text Box 112"/>
          <p:cNvSpPr txBox="1">
            <a:spLocks noChangeAspect="1" noChangeArrowheads="1"/>
          </p:cNvSpPr>
          <p:nvPr/>
        </p:nvSpPr>
        <p:spPr bwMode="auto">
          <a:xfrm>
            <a:off x="4572603" y="4163256"/>
            <a:ext cx="53662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$32.34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5" name="Text Box 115"/>
          <p:cNvSpPr txBox="1">
            <a:spLocks noChangeAspect="1" noChangeArrowheads="1"/>
          </p:cNvSpPr>
          <p:nvPr/>
        </p:nvSpPr>
        <p:spPr bwMode="auto">
          <a:xfrm>
            <a:off x="6773051" y="4157484"/>
            <a:ext cx="582771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$35.09</a:t>
            </a:r>
            <a:endParaRPr lang="en-US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7" name="Line 122"/>
          <p:cNvSpPr>
            <a:spLocks noChangeShapeType="1"/>
          </p:cNvSpPr>
          <p:nvPr/>
        </p:nvSpPr>
        <p:spPr bwMode="auto">
          <a:xfrm flipH="1">
            <a:off x="7994240" y="2528751"/>
            <a:ext cx="299979" cy="78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6" name="Text Box 123"/>
          <p:cNvSpPr txBox="1">
            <a:spLocks noChangeAspect="1" noChangeArrowheads="1"/>
          </p:cNvSpPr>
          <p:nvPr/>
        </p:nvSpPr>
        <p:spPr bwMode="auto">
          <a:xfrm>
            <a:off x="8247347" y="2331890"/>
            <a:ext cx="749948" cy="353943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$29.56   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CT</a:t>
            </a:r>
            <a:r>
              <a:rPr lang="en-US" sz="900" b="1" dirty="0">
                <a:latin typeface="Calibri" pitchFamily="34" charset="0"/>
                <a:cs typeface="Calibri" pitchFamily="34" charset="0"/>
              </a:rPr>
              <a:t>, MA, RI, VT</a:t>
            </a:r>
          </a:p>
        </p:txBody>
      </p:sp>
      <p:sp>
        <p:nvSpPr>
          <p:cNvPr id="167" name="Line 128"/>
          <p:cNvSpPr>
            <a:spLocks noChangeShapeType="1"/>
          </p:cNvSpPr>
          <p:nvPr/>
        </p:nvSpPr>
        <p:spPr bwMode="auto">
          <a:xfrm>
            <a:off x="7431057" y="2036599"/>
            <a:ext cx="258514" cy="78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8" name="Text Box 129"/>
          <p:cNvSpPr txBox="1">
            <a:spLocks noChangeAspect="1" noChangeArrowheads="1"/>
          </p:cNvSpPr>
          <p:nvPr/>
        </p:nvSpPr>
        <p:spPr bwMode="auto">
          <a:xfrm>
            <a:off x="6853693" y="1853796"/>
            <a:ext cx="596113" cy="353943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$33.23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ME, NH</a:t>
            </a:r>
          </a:p>
        </p:txBody>
      </p:sp>
      <p:sp>
        <p:nvSpPr>
          <p:cNvPr id="169" name="Text Box 134"/>
          <p:cNvSpPr txBox="1">
            <a:spLocks noChangeAspect="1" noChangeArrowheads="1"/>
          </p:cNvSpPr>
          <p:nvPr/>
        </p:nvSpPr>
        <p:spPr bwMode="auto">
          <a:xfrm>
            <a:off x="6222488" y="3196012"/>
            <a:ext cx="611501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$28.47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0" name="Text Box 139"/>
          <p:cNvSpPr txBox="1">
            <a:spLocks noChangeAspect="1" noChangeArrowheads="1"/>
          </p:cNvSpPr>
          <p:nvPr/>
        </p:nvSpPr>
        <p:spPr bwMode="auto">
          <a:xfrm>
            <a:off x="5974067" y="4064821"/>
            <a:ext cx="554171" cy="3539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$32.48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AL, TN</a:t>
            </a:r>
          </a:p>
        </p:txBody>
      </p:sp>
      <p:sp>
        <p:nvSpPr>
          <p:cNvPr id="171" name="Text Box 92"/>
          <p:cNvSpPr txBox="1">
            <a:spLocks noChangeAspect="1" noChangeArrowheads="1"/>
          </p:cNvSpPr>
          <p:nvPr/>
        </p:nvSpPr>
        <p:spPr bwMode="auto">
          <a:xfrm>
            <a:off x="8022363" y="3403690"/>
            <a:ext cx="749948" cy="3539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" tIns="0" rIns="9144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$38.84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DE, DC, MD</a:t>
            </a:r>
          </a:p>
        </p:txBody>
      </p:sp>
      <p:sp>
        <p:nvSpPr>
          <p:cNvPr id="172" name="Line 93"/>
          <p:cNvSpPr>
            <a:spLocks noChangeShapeType="1"/>
          </p:cNvSpPr>
          <p:nvPr/>
        </p:nvSpPr>
        <p:spPr bwMode="auto">
          <a:xfrm flipH="1" flipV="1">
            <a:off x="7647389" y="3403690"/>
            <a:ext cx="374974" cy="78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3" name="Text Box 160"/>
          <p:cNvSpPr txBox="1">
            <a:spLocks noChangeAspect="1" noChangeArrowheads="1"/>
          </p:cNvSpPr>
          <p:nvPr/>
        </p:nvSpPr>
        <p:spPr bwMode="auto">
          <a:xfrm>
            <a:off x="6787106" y="3146737"/>
            <a:ext cx="539031" cy="3539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$35.09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900" b="1" dirty="0">
                <a:latin typeface="Calibri" pitchFamily="34" charset="0"/>
                <a:cs typeface="Calibri" pitchFamily="34" charset="0"/>
              </a:rPr>
              <a:t>PA, WV</a:t>
            </a:r>
          </a:p>
        </p:txBody>
      </p:sp>
      <p:sp>
        <p:nvSpPr>
          <p:cNvPr id="176" name="Text Box 164"/>
          <p:cNvSpPr txBox="1">
            <a:spLocks noChangeAspect="1" noChangeArrowheads="1"/>
          </p:cNvSpPr>
          <p:nvPr/>
        </p:nvSpPr>
        <p:spPr bwMode="auto">
          <a:xfrm>
            <a:off x="2722116" y="2979501"/>
            <a:ext cx="548399" cy="353943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$38.83 </a:t>
            </a:r>
            <a:r>
              <a:rPr lang="en-US" sz="900" b="1" dirty="0" smtClean="0">
                <a:latin typeface="Calibri" pitchFamily="34" charset="0"/>
                <a:cs typeface="Calibri" pitchFamily="34" charset="0"/>
              </a:rPr>
              <a:t>ID</a:t>
            </a:r>
            <a:r>
              <a:rPr lang="en-US" sz="900" b="1" dirty="0">
                <a:latin typeface="Calibri" pitchFamily="34" charset="0"/>
                <a:cs typeface="Calibri" pitchFamily="34" charset="0"/>
              </a:rPr>
              <a:t>, UT</a:t>
            </a:r>
          </a:p>
        </p:txBody>
      </p:sp>
      <p:sp>
        <p:nvSpPr>
          <p:cNvPr id="253" name="Text Box 70"/>
          <p:cNvSpPr txBox="1">
            <a:spLocks noChangeAspect="1" noChangeArrowheads="1"/>
          </p:cNvSpPr>
          <p:nvPr/>
        </p:nvSpPr>
        <p:spPr bwMode="auto">
          <a:xfrm>
            <a:off x="7036010" y="2683996"/>
            <a:ext cx="543415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$41.50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4" name="Line 85"/>
          <p:cNvSpPr>
            <a:spLocks noChangeShapeType="1"/>
          </p:cNvSpPr>
          <p:nvPr/>
        </p:nvSpPr>
        <p:spPr bwMode="auto">
          <a:xfrm rot="10800000" flipV="1">
            <a:off x="7326138" y="5057243"/>
            <a:ext cx="351539" cy="81244"/>
          </a:xfrm>
          <a:prstGeom prst="lin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5" name="Text Box 86"/>
          <p:cNvSpPr txBox="1">
            <a:spLocks noChangeAspect="1" noChangeArrowheads="1"/>
          </p:cNvSpPr>
          <p:nvPr/>
        </p:nvSpPr>
        <p:spPr bwMode="auto">
          <a:xfrm>
            <a:off x="7689571" y="4901004"/>
            <a:ext cx="632771" cy="37184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$24.67</a:t>
            </a:r>
            <a:r>
              <a:rPr lang="en-US" sz="1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FL</a:t>
            </a:r>
            <a:endParaRPr lang="en-US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PDP is stand-alone prescription drug plan. Average premiums are weighted by enrollment.</a:t>
            </a:r>
          </a:p>
          <a:p>
            <a:r>
              <a:rPr lang="en-US" dirty="0"/>
              <a:t>SOURCE: Georgetown/NORC analysis of CMS 2013 PDP Landscape Source File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318135"/>
            <a:ext cx="8961120" cy="914400"/>
          </a:xfrm>
        </p:spPr>
        <p:txBody>
          <a:bodyPr/>
          <a:lstStyle/>
          <a:p>
            <a:r>
              <a:rPr lang="en-US" dirty="0"/>
              <a:t>Weighted Average Premium for Medicare Part D </a:t>
            </a:r>
            <a:br>
              <a:rPr lang="en-US" dirty="0"/>
            </a:br>
            <a:r>
              <a:rPr lang="en-US" dirty="0"/>
              <a:t>Basic Stand-Alone PDPs, by Region,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40"/>
          <p:cNvSpPr>
            <a:spLocks noChangeArrowheads="1"/>
          </p:cNvSpPr>
          <p:nvPr/>
        </p:nvSpPr>
        <p:spPr bwMode="auto">
          <a:xfrm>
            <a:off x="-1371600" y="15240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sz="2600" b="1" dirty="0">
              <a:solidFill>
                <a:srgbClr val="000000"/>
              </a:solidFill>
              <a:cs typeface="Tahom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646694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PDP is </a:t>
            </a:r>
            <a:r>
              <a:rPr lang="en-US" dirty="0" smtClean="0"/>
              <a:t>stand-alone </a:t>
            </a:r>
            <a:r>
              <a:rPr lang="en-US" dirty="0"/>
              <a:t>prescription drug plan. </a:t>
            </a:r>
          </a:p>
          <a:p>
            <a:r>
              <a:rPr lang="en-US" dirty="0"/>
              <a:t>SOURCE: Georgetown/NORC analysis of CMS 2013 PDP Landscape Source File for the Kaiser Family Foundation.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of Monthly Premiums for National and Near-National Medicare Part D Basic Stand-Alone PDPs,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946294"/>
              </p:ext>
            </p:extLst>
          </p:nvPr>
        </p:nvGraphicFramePr>
        <p:xfrm>
          <a:off x="304800" y="1384300"/>
          <a:ext cx="868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PDP is stand-alone prescription drug </a:t>
            </a:r>
            <a:r>
              <a:rPr lang="en-US" dirty="0" smtClean="0"/>
              <a:t>plan.</a:t>
            </a:r>
            <a:endParaRPr lang="en-US" dirty="0"/>
          </a:p>
          <a:p>
            <a:r>
              <a:rPr lang="en-US" dirty="0" smtClean="0"/>
              <a:t>SOURCE</a:t>
            </a:r>
            <a:r>
              <a:rPr lang="en-US" dirty="0"/>
              <a:t>: Georgetown/NORC analysis of CMS 2013 PDP Landscape Source File and Plan Crosswalk for the Kaiser Family </a:t>
            </a:r>
            <a:r>
              <a:rPr lang="en-US" dirty="0" smtClean="0"/>
              <a:t>Foundation.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prstClr val="black"/>
                </a:solidFill>
                <a:ea typeface="+mn-ea"/>
                <a:cs typeface="Tahoma" charset="0"/>
              </a:rPr>
              <a:t>Minimum and Maximum Monthly Premiums for </a:t>
            </a:r>
            <a:br>
              <a:rPr lang="en-US" b="1" dirty="0">
                <a:solidFill>
                  <a:prstClr val="black"/>
                </a:solidFill>
                <a:ea typeface="+mn-ea"/>
                <a:cs typeface="Tahoma" charset="0"/>
              </a:rPr>
            </a:br>
            <a:r>
              <a:rPr lang="en-US" b="1" dirty="0">
                <a:solidFill>
                  <a:prstClr val="black"/>
                </a:solidFill>
                <a:ea typeface="+mn-ea"/>
                <a:cs typeface="Tahoma" charset="0"/>
              </a:rPr>
              <a:t>Medicare Part D Basic </a:t>
            </a:r>
            <a:r>
              <a:rPr lang="en-US" b="1" dirty="0" smtClean="0">
                <a:solidFill>
                  <a:prstClr val="black"/>
                </a:solidFill>
                <a:ea typeface="+mn-ea"/>
                <a:cs typeface="Tahoma" charset="0"/>
              </a:rPr>
              <a:t>Stand-Alone PDPs</a:t>
            </a:r>
            <a:r>
              <a:rPr lang="en-US" b="1" dirty="0">
                <a:solidFill>
                  <a:prstClr val="black"/>
                </a:solidFill>
                <a:ea typeface="+mn-ea"/>
                <a:cs typeface="Tahoma" charset="0"/>
              </a:rPr>
              <a:t>, by Region, </a:t>
            </a:r>
            <a:r>
              <a:rPr lang="en-US" b="1" dirty="0" smtClean="0">
                <a:solidFill>
                  <a:prstClr val="black"/>
                </a:solidFill>
                <a:ea typeface="+mn-ea"/>
                <a:cs typeface="Tahoma" charset="0"/>
              </a:rPr>
              <a:t>2013</a:t>
            </a:r>
            <a:endParaRPr lang="en-US" dirty="0"/>
          </a:p>
        </p:txBody>
      </p:sp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1143000" y="5977573"/>
            <a:ext cx="7156450" cy="369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latin typeface="+mn-lt"/>
                <a:cs typeface="+mn-cs"/>
              </a:rPr>
              <a:t>PDP Regions, Sorted from Lowest to Highest Maximum Monthly Premium</a:t>
            </a: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6300788" y="1347216"/>
            <a:ext cx="1993900" cy="30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400" dirty="0">
                <a:latin typeface="+mn-lt"/>
                <a:cs typeface="+mn-cs"/>
              </a:rPr>
              <a:t>Delaware, Maryland, DC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211262" y="1775782"/>
            <a:ext cx="693738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cs typeface="+mn-cs"/>
              </a:rPr>
              <a:t>Hawaii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918460" y="2203952"/>
            <a:ext cx="584200" cy="30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  <a:cs typeface="+mn-cs"/>
              </a:rPr>
              <a:t>Texas</a:t>
            </a: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V="1">
            <a:off x="3210560" y="2511926"/>
            <a:ext cx="0" cy="6682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3744" name="Text Box 19"/>
          <p:cNvSpPr txBox="1">
            <a:spLocks noChangeArrowheads="1"/>
          </p:cNvSpPr>
          <p:nvPr/>
        </p:nvSpPr>
        <p:spPr bwMode="auto">
          <a:xfrm>
            <a:off x="1447800" y="220415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Georgia</a:t>
            </a:r>
          </a:p>
        </p:txBody>
      </p:sp>
      <p:sp>
        <p:nvSpPr>
          <p:cNvPr id="73748" name="Text Box 19"/>
          <p:cNvSpPr txBox="1">
            <a:spLocks noChangeArrowheads="1"/>
          </p:cNvSpPr>
          <p:nvPr/>
        </p:nvSpPr>
        <p:spPr bwMode="auto">
          <a:xfrm>
            <a:off x="7091172" y="2204150"/>
            <a:ext cx="742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Illinois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724513"/>
            <a:ext cx="10588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latin typeface="+mn-lt"/>
                <a:cs typeface="+mn-cs"/>
              </a:rPr>
              <a:t>PDP </a:t>
            </a:r>
            <a:r>
              <a:rPr lang="en-US" sz="1200" b="1" dirty="0" smtClean="0">
                <a:latin typeface="+mn-lt"/>
                <a:cs typeface="+mn-cs"/>
              </a:rPr>
              <a:t>Region </a:t>
            </a:r>
            <a:r>
              <a:rPr lang="en-US" sz="1200" b="1" dirty="0">
                <a:latin typeface="+mn-lt"/>
                <a:cs typeface="+mn-cs"/>
              </a:rPr>
              <a:t>#</a:t>
            </a:r>
          </a:p>
        </p:txBody>
      </p:sp>
      <p:cxnSp>
        <p:nvCxnSpPr>
          <p:cNvPr id="17" name="Elbow Connector 16"/>
          <p:cNvCxnSpPr>
            <a:endCxn id="12" idx="1"/>
          </p:cNvCxnSpPr>
          <p:nvPr/>
        </p:nvCxnSpPr>
        <p:spPr>
          <a:xfrm rot="5400000" flipH="1" flipV="1">
            <a:off x="340598" y="2692450"/>
            <a:ext cx="1633443" cy="107886"/>
          </a:xfrm>
          <a:prstGeom prst="bentConnector2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73744" idx="1"/>
          </p:cNvCxnSpPr>
          <p:nvPr/>
        </p:nvCxnSpPr>
        <p:spPr>
          <a:xfrm rot="5400000" flipH="1" flipV="1">
            <a:off x="799640" y="2876853"/>
            <a:ext cx="1166973" cy="129347"/>
          </a:xfrm>
          <a:prstGeom prst="bentConnector2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655820" y="2204150"/>
            <a:ext cx="890628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  <a:cs typeface="+mn-cs"/>
              </a:rPr>
              <a:t>New York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 flipV="1">
            <a:off x="5101134" y="2511927"/>
            <a:ext cx="0" cy="5721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6301133" y="2204150"/>
            <a:ext cx="900118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  <a:cs typeface="+mn-cs"/>
              </a:rPr>
              <a:t>California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 flipV="1">
            <a:off x="6746446" y="2511928"/>
            <a:ext cx="0" cy="3510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73731" name="Elbow Connector 73730"/>
          <p:cNvCxnSpPr>
            <a:stCxn id="9" idx="3"/>
          </p:cNvCxnSpPr>
          <p:nvPr/>
        </p:nvCxnSpPr>
        <p:spPr>
          <a:xfrm>
            <a:off x="8294688" y="1501204"/>
            <a:ext cx="544512" cy="489203"/>
          </a:xfrm>
          <a:prstGeom prst="bentConnector3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endCxn id="73748" idx="3"/>
          </p:cNvCxnSpPr>
          <p:nvPr/>
        </p:nvCxnSpPr>
        <p:spPr>
          <a:xfrm rot="16200000" flipV="1">
            <a:off x="7806328" y="2385833"/>
            <a:ext cx="153889" cy="98301"/>
          </a:xfrm>
          <a:prstGeom prst="bentConnector2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19"/>
          <p:cNvSpPr txBox="1">
            <a:spLocks noChangeArrowheads="1"/>
          </p:cNvSpPr>
          <p:nvPr/>
        </p:nvSpPr>
        <p:spPr bwMode="auto">
          <a:xfrm>
            <a:off x="7551739" y="1775782"/>
            <a:ext cx="742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Florida</a:t>
            </a:r>
            <a:endParaRPr lang="en-US" sz="1400" dirty="0">
              <a:latin typeface="Calibri" pitchFamily="34" charset="0"/>
            </a:endParaRPr>
          </a:p>
        </p:txBody>
      </p:sp>
      <p:cxnSp>
        <p:nvCxnSpPr>
          <p:cNvPr id="61" name="Elbow Connector 60"/>
          <p:cNvCxnSpPr>
            <a:endCxn id="60" idx="3"/>
          </p:cNvCxnSpPr>
          <p:nvPr/>
        </p:nvCxnSpPr>
        <p:spPr>
          <a:xfrm rot="16200000" flipV="1">
            <a:off x="8202855" y="2021504"/>
            <a:ext cx="270986" cy="87320"/>
          </a:xfrm>
          <a:prstGeom prst="bentConnector2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1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828675" y="5943600"/>
            <a:ext cx="7467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000" b="1" i="1" dirty="0" smtClean="0">
                <a:solidFill>
                  <a:prstClr val="black"/>
                </a:solidFill>
                <a:latin typeface="Calibri" pitchFamily="34" charset="0"/>
              </a:rPr>
              <a:t>Type of benefit package</a:t>
            </a:r>
            <a:endParaRPr lang="en-US" sz="2000" b="1" i="1" dirty="0">
              <a:solidFill>
                <a:prstClr val="black"/>
              </a:solidFill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198215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PDP </a:t>
            </a:r>
            <a:r>
              <a:rPr lang="en-US" dirty="0"/>
              <a:t>is stand-alone prescription drug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SOURCE</a:t>
            </a:r>
            <a:r>
              <a:rPr lang="en-US" dirty="0"/>
              <a:t>: Georgetown/NORC analysis of data from CMS for the Kaiser Family Foundation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Average Monthly Premiums for Stand-Alone PDPs, </a:t>
            </a:r>
            <a:r>
              <a:rPr lang="en-US" dirty="0" smtClean="0"/>
              <a:t>by </a:t>
            </a:r>
            <a:r>
              <a:rPr lang="en-US" dirty="0"/>
              <a:t>Type of Benefit Package, 2013</a:t>
            </a:r>
          </a:p>
        </p:txBody>
      </p:sp>
    </p:spTree>
    <p:extLst>
      <p:ext uri="{BB962C8B-B14F-4D97-AF65-F5344CB8AC3E}">
        <p14:creationId xmlns:p14="http://schemas.microsoft.com/office/powerpoint/2010/main" val="17499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170781" y="191928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PDPs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561975" y="2286000"/>
            <a:ext cx="2970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3876675" y="1950720"/>
            <a:ext cx="0" cy="4297680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818856" y="191928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MA-PD plans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4210050" y="2286000"/>
            <a:ext cx="2970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6200" y="1271058"/>
            <a:ext cx="8991600" cy="5355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1" i="1" dirty="0">
                <a:latin typeface="Calibri" pitchFamily="34" charset="0"/>
              </a:rPr>
              <a:t>In </a:t>
            </a:r>
            <a:r>
              <a:rPr lang="en-US" sz="1600" b="1" i="1" dirty="0" smtClean="0">
                <a:latin typeface="Calibri" pitchFamily="34" charset="0"/>
              </a:rPr>
              <a:t>2013, </a:t>
            </a:r>
            <a:r>
              <a:rPr lang="en-US" sz="1600" b="1" i="1" dirty="0">
                <a:latin typeface="Calibri" pitchFamily="34" charset="0"/>
              </a:rPr>
              <a:t>the coverage gap is partially filled by a 50% price discount </a:t>
            </a:r>
            <a:r>
              <a:rPr lang="en-US" sz="1600" b="1" i="1" dirty="0" smtClean="0">
                <a:latin typeface="Calibri" pitchFamily="34" charset="0"/>
              </a:rPr>
              <a:t>plus 2.5% plan coverage for </a:t>
            </a:r>
            <a:r>
              <a:rPr lang="en-US" sz="1600" b="1" i="1" dirty="0">
                <a:latin typeface="Calibri" pitchFamily="34" charset="0"/>
              </a:rPr>
              <a:t>brand-name drugs </a:t>
            </a:r>
            <a:r>
              <a:rPr lang="en-US" sz="1600" b="1" i="1" dirty="0" smtClean="0">
                <a:latin typeface="Calibri" pitchFamily="34" charset="0"/>
              </a:rPr>
              <a:t>and 21% </a:t>
            </a:r>
            <a:r>
              <a:rPr lang="en-US" sz="1600" b="1" i="1" dirty="0">
                <a:latin typeface="Calibri" pitchFamily="34" charset="0"/>
              </a:rPr>
              <a:t>coverage of generic drug costs, as required by the ACA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80244" y="1780032"/>
            <a:ext cx="1639956" cy="44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i="1" dirty="0" smtClean="0">
                <a:latin typeface="+mn-lt"/>
              </a:rPr>
              <a:t>Level of gap coverage in 2006:</a:t>
            </a:r>
            <a:endParaRPr lang="en-US" sz="1400" b="1" i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9939" y="3692930"/>
            <a:ext cx="1524000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i="1" dirty="0" smtClean="0">
                <a:latin typeface="+mn-lt"/>
              </a:rPr>
              <a:t>Level of additional gap coverage in 2013:</a:t>
            </a:r>
            <a:endParaRPr lang="en-US" sz="1400" b="1" i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86700" y="4262360"/>
            <a:ext cx="1219200" cy="160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latin typeface="+mn-lt"/>
              </a:rPr>
              <a:t>Little/no additional gap coverage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latin typeface="+mn-lt"/>
              </a:rPr>
              <a:t>Mostly generics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latin typeface="+mn-lt"/>
              </a:rPr>
              <a:t>Brands &amp; generics</a:t>
            </a:r>
            <a:endParaRPr lang="en-US" sz="1400" b="1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12621" y="5468112"/>
            <a:ext cx="100584" cy="10058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12621" y="4989576"/>
            <a:ext cx="100584" cy="100584"/>
          </a:xfrm>
          <a:prstGeom prst="rect">
            <a:avLst/>
          </a:prstGeom>
          <a:solidFill>
            <a:schemeClr val="accent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812621" y="4363871"/>
            <a:ext cx="100584" cy="100584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7467600" y="3617976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914768"/>
              </p:ext>
            </p:extLst>
          </p:nvPr>
        </p:nvGraphicFramePr>
        <p:xfrm>
          <a:off x="107950" y="1811929"/>
          <a:ext cx="8959850" cy="437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" y="6245919"/>
            <a:ext cx="8321040" cy="548640"/>
          </a:xfrm>
        </p:spPr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Estimates include Part D enrollees receiving low-income subsidies, but who receive coverage for costs in the gap regardless of whether their plan offers it. </a:t>
            </a:r>
            <a:br>
              <a:rPr lang="en-US" dirty="0"/>
            </a:br>
            <a:r>
              <a:rPr lang="en-US" dirty="0"/>
              <a:t>SOURCE: Georgetown/NORC analysis  of CMS Part D landscape and enrollment files, 2006-2013, for the Kaiser Family </a:t>
            </a:r>
            <a:r>
              <a:rPr lang="en-US" dirty="0" smtClean="0"/>
              <a:t>Foundation.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of Enrollment in Medicare Part D </a:t>
            </a:r>
            <a:r>
              <a:rPr lang="en-US" dirty="0" smtClean="0"/>
              <a:t>Plans, 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/>
              <a:t>Level of Gap Coverage, 2006 and 2013</a:t>
            </a:r>
          </a:p>
        </p:txBody>
      </p:sp>
    </p:spTree>
    <p:extLst>
      <p:ext uri="{BB962C8B-B14F-4D97-AF65-F5344CB8AC3E}">
        <p14:creationId xmlns:p14="http://schemas.microsoft.com/office/powerpoint/2010/main" val="36150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e9b9d2bf306728c60d3b4812ffadea8333a14"/>
</p:tagLst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1063</TotalTime>
  <Words>2474</Words>
  <Application>Microsoft Office PowerPoint</Application>
  <PresentationFormat>On-screen Show (4:3)</PresentationFormat>
  <Paragraphs>738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Default with exhibit #</vt:lpstr>
      <vt:lpstr>Default with figure #</vt:lpstr>
      <vt:lpstr>Title page</vt:lpstr>
      <vt:lpstr>Standard Medicare Prescription Drug Benefit, 2013</vt:lpstr>
      <vt:lpstr>Distribution of Medicare Part D Stand-Alone  Prescription Drug Plans, by Benchmark Status, 2006-2013</vt:lpstr>
      <vt:lpstr>Weighted Average Monthly Premiums for Medicare Part D  Stand-Alone Prescription Drug Plans, 2006-2013</vt:lpstr>
      <vt:lpstr>Premiums in Medicare Part D Stand-Alone Prescription Drug Plans with Highest 2013 Enrollment, 2006-2013</vt:lpstr>
      <vt:lpstr>Weighted Average Premium for Medicare Part D  Basic Stand-Alone PDPs, by Region, 2013</vt:lpstr>
      <vt:lpstr>Range of Monthly Premiums for National and Near-National Medicare Part D Basic Stand-Alone PDPs, 2013</vt:lpstr>
      <vt:lpstr>Minimum and Maximum Monthly Premiums for  Medicare Part D Basic Stand-Alone PDPs, by Region, 2013</vt:lpstr>
      <vt:lpstr>Weighted Average Monthly Premiums for Stand-Alone PDPs, by Type of Benefit Package, 2013</vt:lpstr>
      <vt:lpstr>Share of Enrollment in Medicare Part D Plans,  By Level of Gap Coverage, 2006 and 2013</vt:lpstr>
      <vt:lpstr>Weighted Average Monthly Premiums for Medicare Part D Stand-Alone PDPs, by Level of Gap Coverage, 2013</vt:lpstr>
      <vt:lpstr>Share of Medicare Part D Stand-Alone Prescription Drug Plans, By Deductible Amount, 2006-2013</vt:lpstr>
      <vt:lpstr>Cost Sharing for Medicare Part D Plans, 2006-2013, and Employer-Sponsored Plans, 2013</vt:lpstr>
      <vt:lpstr>Share of Enrollment in Medicare Part D Plans with Specialty Tiers, by Specialty Tier Coinsurance Rate, 2009-2013</vt:lpstr>
      <vt:lpstr>Share of Medicare Part D Stand-Alone PDP Enrollees with Coverage of Top Ten Brand-Name Drugs, by Formulary Tier, 2013</vt:lpstr>
      <vt:lpstr>Share of Covered Drugs with Utilization Management (UM) Restrictions Across All Medicare Part D Stand-Alone PDPs, 2007-2013</vt:lpstr>
      <vt:lpstr>Share of Medicare Part D Stand-Alone PDP Enrollees Facing UM Restrictions for Top Ten Brand-Name Drugs, 2013</vt:lpstr>
      <vt:lpstr>Distribution of Monthly Part D Premiums for Low-Income Subsidy PDP Enrollees Paying Premiums, 2006-2013 </vt:lpstr>
      <vt:lpstr>Number of Low-Income Subsidy PDP Enrollees Paying  Monthly Premiums, 2006-2013</vt:lpstr>
      <vt:lpstr>Share of Medicare Part D Stand-Alone PDPs and PDP Enrollees, by Plan Star Ratings, 2013</vt:lpstr>
      <vt:lpstr>Top 10 Firms Offering Medicare Part D Plans Ranked by 2013 Enrollment</vt:lpstr>
      <vt:lpstr>Top 10 Medicare Part D Plans Ranked by 2013 Enrollment</vt:lpstr>
      <vt:lpstr>Top 5 Medicare Part D Stand-Alone PDPs, Ranked by 2013  LIS Enrollment and Non-LIS Enrollment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Medicare Prescription Drug Benefit, 2013</dc:title>
  <dc:creator>Jennifer Huang</dc:creator>
  <cp:lastModifiedBy>Jennifer Huang</cp:lastModifiedBy>
  <cp:revision>51</cp:revision>
  <dcterms:created xsi:type="dcterms:W3CDTF">2013-07-24T15:03:45Z</dcterms:created>
  <dcterms:modified xsi:type="dcterms:W3CDTF">2014-02-21T22:31:34Z</dcterms:modified>
</cp:coreProperties>
</file>