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68" r:id="rId2"/>
    <p:sldMasterId id="2147483673" r:id="rId3"/>
    <p:sldMasterId id="2147483666" r:id="rId4"/>
  </p:sldMasterIdLst>
  <p:notesMasterIdLst>
    <p:notesMasterId r:id="rId6"/>
  </p:notesMasterIdLst>
  <p:sldIdLst>
    <p:sldId id="27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040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5"/>
            <c:bubble3D val="0"/>
            <c:spPr>
              <a:solidFill>
                <a:schemeClr val="tx2"/>
              </a:solidFill>
            </c:spPr>
          </c:dPt>
          <c:dLbls>
            <c:dLbl>
              <c:idx val="0"/>
              <c:layout>
                <c:manualLayout>
                  <c:x val="0.17891214696674609"/>
                  <c:y val="0.12785035393303115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i="0" baseline="0" dirty="0">
                        <a:solidFill>
                          <a:schemeClr val="bg1"/>
                        </a:solidFill>
                      </a:rPr>
                      <a:t>Job-Based, </a:t>
                    </a:r>
                    <a:endParaRPr lang="en-US" sz="2000" b="1" i="0" baseline="0" dirty="0" smtClean="0">
                      <a:solidFill>
                        <a:schemeClr val="bg1"/>
                      </a:solidFill>
                    </a:endParaRPr>
                  </a:p>
                  <a:p>
                    <a:r>
                      <a:rPr lang="en-US" sz="2000" b="1" i="0" baseline="0" dirty="0" smtClean="0">
                        <a:solidFill>
                          <a:schemeClr val="bg1"/>
                        </a:solidFill>
                      </a:rPr>
                      <a:t>Own Name</a:t>
                    </a:r>
                    <a:r>
                      <a:rPr lang="en-US" sz="2000" b="1" i="0" baseline="0" dirty="0">
                        <a:solidFill>
                          <a:schemeClr val="bg1"/>
                        </a:solidFill>
                      </a:rPr>
                      <a:t>
35%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317807775799818"/>
                  <c:y val="0.19520798536546566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i="0" baseline="0" dirty="0">
                        <a:solidFill>
                          <a:schemeClr val="bg1"/>
                        </a:solidFill>
                      </a:rPr>
                      <a:t>Job-Based, </a:t>
                    </a:r>
                    <a:endParaRPr lang="en-US" sz="2000" b="1" i="0" baseline="0" dirty="0" smtClean="0">
                      <a:solidFill>
                        <a:schemeClr val="bg1"/>
                      </a:solidFill>
                    </a:endParaRPr>
                  </a:p>
                  <a:p>
                    <a:r>
                      <a:rPr lang="en-US" sz="2000" b="1" i="0" baseline="0" dirty="0" smtClean="0">
                        <a:solidFill>
                          <a:schemeClr val="bg1"/>
                        </a:solidFill>
                      </a:rPr>
                      <a:t>Dependent</a:t>
                    </a:r>
                    <a:r>
                      <a:rPr lang="en-US" sz="2000" b="1" i="0" baseline="0" dirty="0">
                        <a:solidFill>
                          <a:schemeClr val="bg1"/>
                        </a:solidFill>
                      </a:rPr>
                      <a:t>
23%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14090961344218933"/>
                  <c:y val="-5.5561719557782552E-2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i="0" baseline="0" dirty="0">
                        <a:solidFill>
                          <a:schemeClr val="bg1"/>
                        </a:solidFill>
                      </a:rPr>
                      <a:t>Medicaid
12%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124132658470845"/>
                  <c:y val="-0.13948838781515946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i="0" baseline="0" dirty="0">
                        <a:solidFill>
                          <a:schemeClr val="accent1"/>
                        </a:solidFill>
                      </a:rPr>
                      <a:t>Individual</a:t>
                    </a:r>
                    <a:r>
                      <a:rPr lang="en-US" sz="2000" b="1" i="0" baseline="0" dirty="0" smtClean="0">
                        <a:solidFill>
                          <a:schemeClr val="accent1"/>
                        </a:solidFill>
                      </a:rPr>
                      <a:t>/</a:t>
                    </a:r>
                  </a:p>
                  <a:p>
                    <a:r>
                      <a:rPr lang="en-US" sz="2000" b="1" i="0" baseline="0" dirty="0" smtClean="0">
                        <a:solidFill>
                          <a:schemeClr val="accent1"/>
                        </a:solidFill>
                      </a:rPr>
                      <a:t>Private</a:t>
                    </a:r>
                    <a:r>
                      <a:rPr lang="en-US" sz="2000" b="1" i="0" baseline="0" dirty="0">
                        <a:solidFill>
                          <a:schemeClr val="accent1"/>
                        </a:solidFill>
                      </a:rPr>
                      <a:t>
7%</a:t>
                    </a:r>
                    <a:endParaRPr lang="en-US" dirty="0">
                      <a:solidFill>
                        <a:schemeClr val="accent1"/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2.6375218335128379E-2"/>
                  <c:y val="-1.9883878142335535E-7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i="0" baseline="0" dirty="0">
                        <a:solidFill>
                          <a:schemeClr val="accent1"/>
                        </a:solidFill>
                      </a:rPr>
                      <a:t>Other Government
4%</a:t>
                    </a:r>
                    <a:endParaRPr lang="en-US" dirty="0">
                      <a:solidFill>
                        <a:schemeClr val="accent1"/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7.7633107697115511E-2"/>
                  <c:y val="-0.2007563827248866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2000" b="1" i="0" baseline="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Sheet1!$A$2:$A$7</c:f>
              <c:strCache>
                <c:ptCount val="6"/>
                <c:pt idx="0">
                  <c:v>Job-Based, Own Name</c:v>
                </c:pt>
                <c:pt idx="1">
                  <c:v>Job-Based, Dependent</c:v>
                </c:pt>
                <c:pt idx="2">
                  <c:v>Medicaid</c:v>
                </c:pt>
                <c:pt idx="3">
                  <c:v>Individual/Private</c:v>
                </c:pt>
                <c:pt idx="4">
                  <c:v>Other Government</c:v>
                </c:pt>
                <c:pt idx="5">
                  <c:v>Uninsured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35</c:v>
                </c:pt>
                <c:pt idx="1">
                  <c:v>23</c:v>
                </c:pt>
                <c:pt idx="2">
                  <c:v>12</c:v>
                </c:pt>
                <c:pt idx="3">
                  <c:v>7</c:v>
                </c:pt>
                <c:pt idx="4">
                  <c:v>3.5</c:v>
                </c:pt>
                <c:pt idx="5">
                  <c:v>19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23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898780"/>
              </p:ext>
            </p:extLst>
          </p:nvPr>
        </p:nvGraphicFramePr>
        <p:xfrm>
          <a:off x="146050" y="914400"/>
          <a:ext cx="884555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b="1" dirty="0" smtClean="0"/>
              <a:t>Note: </a:t>
            </a:r>
            <a:r>
              <a:rPr lang="en-US" dirty="0" smtClean="0"/>
              <a:t>Other includes Medicare, TRICARE, and other courses of coverage. Data may not total 100% due to rounding.</a:t>
            </a:r>
          </a:p>
          <a:p>
            <a:r>
              <a:rPr lang="en-US" b="1" dirty="0" smtClean="0"/>
              <a:t>Source:</a:t>
            </a:r>
            <a:r>
              <a:rPr lang="en-US" dirty="0" smtClean="0"/>
              <a:t> Kaiser Family Foundation and Urban Institute analysis of March 2013 Current Population Survey, U.S. Bureau of the Census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29540" y="457200"/>
            <a:ext cx="8862060" cy="59436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Women’s </a:t>
            </a:r>
            <a:r>
              <a:rPr lang="en-US" dirty="0" smtClean="0">
                <a:solidFill>
                  <a:schemeClr val="accent1"/>
                </a:solidFill>
              </a:rPr>
              <a:t>Health Insurance Coverage, 2012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09800" y="5791200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  <a:latin typeface="Calibri" pitchFamily="34" charset="0"/>
                <a:cs typeface="Meta Offc Pro"/>
              </a:rPr>
              <a:t>Total = 98.4 Million Women Ages 18 to 64 </a:t>
            </a:r>
          </a:p>
        </p:txBody>
      </p:sp>
    </p:spTree>
    <p:extLst>
      <p:ext uri="{BB962C8B-B14F-4D97-AF65-F5344CB8AC3E}">
        <p14:creationId xmlns:p14="http://schemas.microsoft.com/office/powerpoint/2010/main" val="129963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75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Blank</vt:lpstr>
      <vt:lpstr>Default with exhibit #</vt:lpstr>
      <vt:lpstr>Default with figure #</vt:lpstr>
      <vt:lpstr>Title page</vt:lpstr>
      <vt:lpstr>Women’s Health Insurance Coverage, 2012</vt:lpstr>
    </vt:vector>
  </TitlesOfParts>
  <Company>Henry J. 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Women’s Health Insurance Coverage, 2012</dc:title>
  <dc:creator>Nisha Kurani</dc:creator>
  <cp:lastModifiedBy>Nisha Kurani</cp:lastModifiedBy>
  <cp:revision>1</cp:revision>
  <dcterms:created xsi:type="dcterms:W3CDTF">2013-11-07T19:06:07Z</dcterms:created>
  <dcterms:modified xsi:type="dcterms:W3CDTF">2013-11-07T19:06:46Z</dcterms:modified>
</cp:coreProperties>
</file>