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95" d="100"/>
          <a:sy n="95" d="100"/>
        </p:scale>
        <p:origin x="-3012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White</c:v>
                </c:pt>
                <c:pt idx="1">
                  <c:v>African-American</c:v>
                </c:pt>
                <c:pt idx="2">
                  <c:v>Hispanic</c:v>
                </c:pt>
                <c:pt idx="3">
                  <c:v>Am. Indian/ Alaska Native</c:v>
                </c:pt>
                <c:pt idx="4">
                  <c:v>Asian/ Pacific Islander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0.14000000000000001</c:v>
                </c:pt>
                <c:pt idx="1">
                  <c:v>0.23</c:v>
                </c:pt>
                <c:pt idx="2">
                  <c:v>0.36</c:v>
                </c:pt>
                <c:pt idx="3">
                  <c:v>0.28999999999999998</c:v>
                </c:pt>
                <c:pt idx="4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White</c:v>
                </c:pt>
                <c:pt idx="1">
                  <c:v>African-American</c:v>
                </c:pt>
                <c:pt idx="2">
                  <c:v>Hispanic</c:v>
                </c:pt>
                <c:pt idx="3">
                  <c:v>Am. Indian/ Alaska Native</c:v>
                </c:pt>
                <c:pt idx="4">
                  <c:v>Asian/ Pacific Islander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0.09</c:v>
                </c:pt>
                <c:pt idx="1">
                  <c:v>0.21</c:v>
                </c:pt>
                <c:pt idx="2">
                  <c:v>0.18</c:v>
                </c:pt>
                <c:pt idx="3">
                  <c:v>0.22</c:v>
                </c:pt>
                <c:pt idx="4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Private/Other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White</c:v>
                </c:pt>
                <c:pt idx="1">
                  <c:v>African-American</c:v>
                </c:pt>
                <c:pt idx="2">
                  <c:v>Hispanic</c:v>
                </c:pt>
                <c:pt idx="3">
                  <c:v>Am. Indian/ Alaska Native</c:v>
                </c:pt>
                <c:pt idx="4">
                  <c:v>Asian/ Pacific Islander</c:v>
                </c:pt>
              </c:strCache>
            </c:strRef>
          </c:cat>
          <c:val>
            <c:numRef>
              <c:f>Sheet1!$B$4:$F$4</c:f>
              <c:numCache>
                <c:formatCode>0%</c:formatCode>
                <c:ptCount val="5"/>
                <c:pt idx="0">
                  <c:v>0.77</c:v>
                </c:pt>
                <c:pt idx="1">
                  <c:v>0.56000000000000005</c:v>
                </c:pt>
                <c:pt idx="2">
                  <c:v>0.46</c:v>
                </c:pt>
                <c:pt idx="3">
                  <c:v>0.49</c:v>
                </c:pt>
                <c:pt idx="4">
                  <c:v>0.71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9219584"/>
        <c:axId val="94996160"/>
      </c:barChart>
      <c:catAx>
        <c:axId val="89219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1"/>
                </a:solidFill>
              </a:defRPr>
            </a:pPr>
            <a:endParaRPr lang="en-US"/>
          </a:p>
        </c:txPr>
        <c:crossAx val="94996160"/>
        <c:crosses val="autoZero"/>
        <c:auto val="1"/>
        <c:lblAlgn val="ctr"/>
        <c:lblOffset val="100"/>
        <c:noMultiLvlLbl val="0"/>
      </c:catAx>
      <c:valAx>
        <c:axId val="9499616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892195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3873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11312"/>
              </p:ext>
            </p:extLst>
          </p:nvPr>
        </p:nvGraphicFramePr>
        <p:xfrm>
          <a:off x="92075" y="1096963"/>
          <a:ext cx="8959850" cy="4999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b="1" dirty="0">
                <a:solidFill>
                  <a:schemeClr val="accent1"/>
                </a:solidFill>
                <a:latin typeface="Calibri" pitchFamily="34" charset="0"/>
              </a:rPr>
              <a:t>NOTE:  </a:t>
            </a:r>
            <a:r>
              <a:rPr lang="en-US" sz="1100" dirty="0">
                <a:solidFill>
                  <a:schemeClr val="accent1"/>
                </a:solidFill>
                <a:latin typeface="Calibri" pitchFamily="34" charset="0"/>
              </a:rPr>
              <a:t>Includes women ages 18 to 64. </a:t>
            </a:r>
            <a:r>
              <a:rPr lang="en-US" sz="1100" i="1" dirty="0">
                <a:solidFill>
                  <a:schemeClr val="accent1"/>
                </a:solidFill>
                <a:latin typeface="Calibri" pitchFamily="34" charset="0"/>
              </a:rPr>
              <a:t>Other</a:t>
            </a:r>
            <a:r>
              <a:rPr lang="en-US" sz="1100" dirty="0">
                <a:solidFill>
                  <a:schemeClr val="accent1"/>
                </a:solidFill>
                <a:latin typeface="Calibri" pitchFamily="34" charset="0"/>
              </a:rPr>
              <a:t> includes Medicare, TRICARE, and other coverage.</a:t>
            </a:r>
          </a:p>
          <a:p>
            <a:r>
              <a:rPr lang="en-US" sz="1100" b="1" dirty="0">
                <a:solidFill>
                  <a:schemeClr val="accent1"/>
                </a:solidFill>
                <a:latin typeface="Calibri" pitchFamily="34" charset="0"/>
              </a:rPr>
              <a:t>SOURCE</a:t>
            </a:r>
            <a:r>
              <a:rPr lang="en-US" sz="1100" b="1" dirty="0" smtClean="0">
                <a:solidFill>
                  <a:schemeClr val="accent1"/>
                </a:solidFill>
                <a:latin typeface="Calibri" pitchFamily="34" charset="0"/>
              </a:rPr>
              <a:t>: </a:t>
            </a:r>
            <a:r>
              <a:rPr lang="en-US" sz="1100" dirty="0" smtClean="0">
                <a:solidFill>
                  <a:schemeClr val="accent1"/>
                </a:solidFill>
                <a:latin typeface="Calibri" pitchFamily="34" charset="0"/>
              </a:rPr>
              <a:t>Kaiser </a:t>
            </a:r>
            <a:r>
              <a:rPr lang="en-US" sz="1100" dirty="0">
                <a:solidFill>
                  <a:schemeClr val="accent1"/>
                </a:solidFill>
                <a:latin typeface="Calibri" pitchFamily="34" charset="0"/>
              </a:rPr>
              <a:t>Family Foundation and Urban Institute analysis of March 2013 Current Population Survey, U.S. Bureau of the </a:t>
            </a:r>
            <a:r>
              <a:rPr lang="en-US" sz="1100" dirty="0" smtClean="0">
                <a:solidFill>
                  <a:schemeClr val="accent1"/>
                </a:solidFill>
                <a:latin typeface="Calibri" pitchFamily="34" charset="0"/>
              </a:rPr>
              <a:t>Census</a:t>
            </a:r>
            <a:r>
              <a:rPr lang="en-US" sz="1100" dirty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>
                <a:solidFill>
                  <a:schemeClr val="accent1"/>
                </a:solidFill>
                <a:latin typeface="Calibri" pitchFamily="34" charset="0"/>
              </a:rPr>
              <a:t>Women of </a:t>
            </a:r>
            <a:r>
              <a:rPr lang="en-US" sz="2700" dirty="0" smtClean="0">
                <a:solidFill>
                  <a:schemeClr val="accent1"/>
                </a:solidFill>
                <a:latin typeface="Calibri" pitchFamily="34" charset="0"/>
              </a:rPr>
              <a:t>Color </a:t>
            </a:r>
            <a:r>
              <a:rPr lang="en-US" sz="2700" dirty="0">
                <a:solidFill>
                  <a:schemeClr val="accent1"/>
                </a:solidFill>
                <a:latin typeface="Calibri" pitchFamily="34" charset="0"/>
              </a:rPr>
              <a:t>M</a:t>
            </a:r>
            <a:r>
              <a:rPr lang="en-US" sz="2700" dirty="0" smtClean="0">
                <a:solidFill>
                  <a:schemeClr val="accent1"/>
                </a:solidFill>
                <a:latin typeface="Calibri" pitchFamily="34" charset="0"/>
              </a:rPr>
              <a:t>ore </a:t>
            </a:r>
            <a:r>
              <a:rPr lang="en-US" sz="2700" dirty="0">
                <a:solidFill>
                  <a:schemeClr val="accent1"/>
                </a:solidFill>
                <a:latin typeface="Calibri" pitchFamily="34" charset="0"/>
              </a:rPr>
              <a:t>L</a:t>
            </a:r>
            <a:r>
              <a:rPr lang="en-US" sz="2700" dirty="0" smtClean="0">
                <a:solidFill>
                  <a:schemeClr val="accent1"/>
                </a:solidFill>
                <a:latin typeface="Calibri" pitchFamily="34" charset="0"/>
              </a:rPr>
              <a:t>ikely </a:t>
            </a:r>
            <a:r>
              <a:rPr lang="en-US" sz="2700" dirty="0">
                <a:solidFill>
                  <a:schemeClr val="accent1"/>
                </a:solidFill>
                <a:latin typeface="Calibri" pitchFamily="34" charset="0"/>
              </a:rPr>
              <a:t>to be </a:t>
            </a:r>
            <a:r>
              <a:rPr lang="en-US" sz="2700" dirty="0" smtClean="0">
                <a:solidFill>
                  <a:schemeClr val="accent1"/>
                </a:solidFill>
                <a:latin typeface="Calibri" pitchFamily="34" charset="0"/>
              </a:rPr>
              <a:t>Uninsured </a:t>
            </a:r>
            <a:r>
              <a:rPr lang="en-US" sz="2700" dirty="0">
                <a:solidFill>
                  <a:schemeClr val="accent1"/>
                </a:solidFill>
                <a:latin typeface="Calibri" pitchFamily="34" charset="0"/>
              </a:rPr>
              <a:t>or </a:t>
            </a:r>
            <a:r>
              <a:rPr lang="en-US" sz="2700" dirty="0" smtClean="0">
                <a:solidFill>
                  <a:schemeClr val="accent1"/>
                </a:solidFill>
                <a:latin typeface="Calibri" pitchFamily="34" charset="0"/>
              </a:rPr>
              <a:t>Covered </a:t>
            </a:r>
            <a:r>
              <a:rPr lang="en-US" sz="2700" dirty="0">
                <a:solidFill>
                  <a:schemeClr val="accent1"/>
                </a:solidFill>
                <a:latin typeface="Calibri" pitchFamily="34" charset="0"/>
              </a:rPr>
              <a:t>by </a:t>
            </a:r>
            <a:r>
              <a:rPr lang="en-US" sz="2700" dirty="0" smtClean="0">
                <a:solidFill>
                  <a:schemeClr val="accent1"/>
                </a:solidFill>
                <a:latin typeface="Calibri" pitchFamily="34" charset="0"/>
              </a:rPr>
              <a:t>Medicaid, 2012</a:t>
            </a:r>
            <a:endParaRPr lang="en-US" sz="2700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48788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56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Women of Color More Likely to be Uninsured or Covered by Medicaid, 2012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of Color More Likely to be Uninsured or Covered by Medicaid</dc:title>
  <dc:creator>Adara Beamesderfer</dc:creator>
  <cp:lastModifiedBy>Nisha Kurani</cp:lastModifiedBy>
  <cp:revision>8</cp:revision>
  <dcterms:created xsi:type="dcterms:W3CDTF">2013-02-19T23:14:17Z</dcterms:created>
  <dcterms:modified xsi:type="dcterms:W3CDTF">2013-11-12T17:40:53Z</dcterms:modified>
</cp:coreProperties>
</file>