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7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sha Kurani" initials="N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0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 smtClean="0">
                <a:solidFill>
                  <a:schemeClr val="accent1"/>
                </a:solidFill>
              </a:rPr>
              <a:t>Percentage</a:t>
            </a:r>
            <a:r>
              <a:rPr lang="en-US" sz="1600" baseline="0" dirty="0" smtClean="0">
                <a:solidFill>
                  <a:schemeClr val="accent1"/>
                </a:solidFill>
              </a:rPr>
              <a:t> of Women ages 18 to 64 years among various groups who are uninsured</a:t>
            </a:r>
            <a:endParaRPr lang="en-US" sz="1600" dirty="0">
              <a:solidFill>
                <a:schemeClr val="accent1"/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100583157084103"/>
          <c:y val="9.688725490196079E-2"/>
          <c:w val="0.67434990541136286"/>
          <c:h val="0.8300095096808550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Sheet1!$A$2:$A$9</c:f>
              <c:strCache>
                <c:ptCount val="8"/>
                <c:pt idx="0">
                  <c:v>Foreign Born</c:v>
                </c:pt>
                <c:pt idx="1">
                  <c:v>Am Ind/Alaska Native Only</c:v>
                </c:pt>
                <c:pt idx="2">
                  <c:v>Latina</c:v>
                </c:pt>
                <c:pt idx="3">
                  <c:v>&lt; High School</c:v>
                </c:pt>
                <c:pt idx="4">
                  <c:v>19 to 25 years</c:v>
                </c:pt>
                <c:pt idx="5">
                  <c:v>Single Parent</c:v>
                </c:pt>
                <c:pt idx="6">
                  <c:v>Near Poor</c:v>
                </c:pt>
                <c:pt idx="7">
                  <c:v>Poor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0.34</c:v>
                </c:pt>
                <c:pt idx="1">
                  <c:v>0.28999999999999998</c:v>
                </c:pt>
                <c:pt idx="2">
                  <c:v>0.36</c:v>
                </c:pt>
                <c:pt idx="3">
                  <c:v>0.38</c:v>
                </c:pt>
                <c:pt idx="4">
                  <c:v>0.25</c:v>
                </c:pt>
                <c:pt idx="5">
                  <c:v>0.27</c:v>
                </c:pt>
                <c:pt idx="6">
                  <c:v>0.32</c:v>
                </c:pt>
                <c:pt idx="7">
                  <c:v>0.39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0476032"/>
        <c:axId val="34511616"/>
      </c:barChart>
      <c:catAx>
        <c:axId val="9047603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 i="0" baseline="0">
                <a:solidFill>
                  <a:schemeClr val="accent1"/>
                </a:solidFill>
              </a:defRPr>
            </a:pPr>
            <a:endParaRPr lang="en-US"/>
          </a:p>
        </c:txPr>
        <c:crossAx val="34511616"/>
        <c:crosses val="autoZero"/>
        <c:auto val="1"/>
        <c:lblAlgn val="ctr"/>
        <c:lblOffset val="100"/>
        <c:noMultiLvlLbl val="0"/>
      </c:catAx>
      <c:valAx>
        <c:axId val="34511616"/>
        <c:scaling>
          <c:orientation val="minMax"/>
        </c:scaling>
        <c:delete val="1"/>
        <c:axPos val="b"/>
        <c:numFmt formatCode="0.00%" sourceLinked="0"/>
        <c:majorTickMark val="none"/>
        <c:minorTickMark val="none"/>
        <c:tickLblPos val="none"/>
        <c:crossAx val="90476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10-15T15:39:44.312" idx="1">
    <p:pos x="3666" y="3888"/>
    <p:text>Confirm via census bureau information, which is not currently available online due to the shutdown. </p:tex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0.60648</cdr:x>
      <cdr:y>0.10145</cdr:y>
    </cdr:from>
    <cdr:to>
      <cdr:x>0.60648</cdr:x>
      <cdr:y>0.91155</cdr:y>
    </cdr:to>
    <cdr:cxnSp macro="">
      <cdr:nvCxnSpPr>
        <cdr:cNvPr id="4" name="Straight Connector 3"/>
        <cdr:cNvCxnSpPr/>
      </cdr:nvCxnSpPr>
      <cdr:spPr>
        <a:xfrm xmlns:a="http://schemas.openxmlformats.org/drawingml/2006/main" flipV="1">
          <a:off x="5490210" y="533400"/>
          <a:ext cx="0" cy="4259344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chemeClr val="tx2"/>
          </a:solidFill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0.54756</cdr:x>
      <cdr:y>0.84058</cdr:y>
    </cdr:from>
    <cdr:to>
      <cdr:x>0.59806</cdr:x>
      <cdr:y>0.92754</cdr:y>
    </cdr:to>
    <cdr:cxnSp macro="">
      <cdr:nvCxnSpPr>
        <cdr:cNvPr id="8" name="Straight Arrow Connector 7"/>
        <cdr:cNvCxnSpPr/>
      </cdr:nvCxnSpPr>
      <cdr:spPr>
        <a:xfrm xmlns:a="http://schemas.openxmlformats.org/drawingml/2006/main" flipV="1">
          <a:off x="4956810" y="4419600"/>
          <a:ext cx="457200" cy="457198"/>
        </a:xfrm>
        <a:prstGeom xmlns:a="http://schemas.openxmlformats.org/drawingml/2006/main" prst="straightConnector1">
          <a:avLst/>
        </a:prstGeom>
        <a:ln xmlns:a="http://schemas.openxmlformats.org/drawingml/2006/main" w="19050" cmpd="sng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0.34018</cdr:x>
      <cdr:y>0.91304</cdr:y>
    </cdr:from>
    <cdr:to>
      <cdr:x>0.65485</cdr:x>
      <cdr:y>0.97743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3048000" y="4800600"/>
          <a:ext cx="281940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>
              <a:solidFill>
                <a:schemeClr val="accent1"/>
              </a:solidFill>
              <a:latin typeface="Calibri" pitchFamily="34" charset="0"/>
              <a:cs typeface="Meta Offc Pro"/>
            </a:rPr>
            <a:t>U.S. Women’s Average  = 20%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4274453"/>
              </p:ext>
            </p:extLst>
          </p:nvPr>
        </p:nvGraphicFramePr>
        <p:xfrm>
          <a:off x="72390" y="762000"/>
          <a:ext cx="905256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1" dirty="0" smtClean="0"/>
              <a:t>Note:</a:t>
            </a:r>
            <a:r>
              <a:rPr lang="en-US" dirty="0" smtClean="0"/>
              <a:t> Poor indicates family income &lt;100% of the federal poverty level, which was $19,090 for a family of three in 2012. Near poor indicates family income between 100% and 200% of the federal poverty level.</a:t>
            </a:r>
          </a:p>
          <a:p>
            <a:r>
              <a:rPr lang="en-US" b="1" dirty="0" smtClean="0"/>
              <a:t>Source:</a:t>
            </a:r>
            <a:r>
              <a:rPr lang="en-US" dirty="0" smtClean="0"/>
              <a:t> Kaiser Family Foundation and Urban Institute analysis of the March 2013 Current Population Survey, U.S. Bureau of the Census.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" y="228600"/>
            <a:ext cx="8961120" cy="609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Women </a:t>
            </a:r>
            <a:r>
              <a:rPr lang="en-US" dirty="0" smtClean="0">
                <a:solidFill>
                  <a:schemeClr val="accent1"/>
                </a:solidFill>
              </a:rPr>
              <a:t>at Greatest Risk for Being Uninsured, 2012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56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Blank</vt:lpstr>
      <vt:lpstr>Default with exhibit #</vt:lpstr>
      <vt:lpstr>Default with figure #</vt:lpstr>
      <vt:lpstr>Title page</vt:lpstr>
      <vt:lpstr>Women at Greatest Risk for Being Uninsured, 2012</vt:lpstr>
    </vt:vector>
  </TitlesOfParts>
  <Company>Henry J. 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at Greatest Risk for Being Uninsured, 2012</dc:title>
  <dc:creator>Nisha Kurani</dc:creator>
  <cp:lastModifiedBy>Nisha Kurani</cp:lastModifiedBy>
  <cp:revision>1</cp:revision>
  <dcterms:created xsi:type="dcterms:W3CDTF">2013-11-07T17:56:45Z</dcterms:created>
  <dcterms:modified xsi:type="dcterms:W3CDTF">2013-11-07T17:57:31Z</dcterms:modified>
</cp:coreProperties>
</file>