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382160415631965E-2"/>
          <c:y val="0.10267259726643822"/>
          <c:w val="0.92553915523139341"/>
          <c:h val="0.78264709098862639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Favorable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16"/>
            <c:bubble3D val="0"/>
            <c:spPr>
              <a:ln>
                <a:solidFill>
                  <a:schemeClr val="accent1"/>
                </a:solidFill>
                <a:prstDash val="sysDash"/>
              </a:ln>
            </c:spPr>
          </c:dPt>
          <c:dPt>
            <c:idx val="35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Pt>
            <c:idx val="57"/>
            <c:bubble3D val="0"/>
            <c:spPr>
              <a:ln>
                <a:solidFill>
                  <a:schemeClr val="accent1"/>
                </a:solidFill>
                <a:prstDash val="sysDash"/>
              </a:ln>
            </c:spPr>
          </c:dPt>
          <c:dPt>
            <c:idx val="58"/>
            <c:bubble3D val="0"/>
            <c:spPr>
              <a:ln>
                <a:solidFill>
                  <a:schemeClr val="accent1"/>
                </a:solidFill>
                <a:prstDash val="sysDash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27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smtClean="0"/>
                      <a:t>31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smtClean="0"/>
                      <a:t>23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1.8242381289865342E-2"/>
                  <c:y val="-4.8245811878422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1.9659815733522323E-2"/>
                  <c:y val="-5.692573855696332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layout>
                <c:manualLayout>
                  <c:x val="-2.5329553508150249E-2"/>
                  <c:y val="-4.5352502985575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layout>
                <c:manualLayout>
                  <c:x val="-2.3912119064493267E-2"/>
                  <c:y val="-5.981904744981025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8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Sheet1!$A$2:$B$61</c:f>
              <c:multiLvlStrCache>
                <c:ptCount val="60"/>
                <c:lvl>
                  <c:pt idx="1">
                    <c:v>Feb</c:v>
                  </c:pt>
                  <c:pt idx="3">
                    <c:v>Apr</c:v>
                  </c:pt>
                  <c:pt idx="5">
                    <c:v>Jun</c:v>
                  </c:pt>
                  <c:pt idx="9">
                    <c:v>Oct</c:v>
                  </c:pt>
                  <c:pt idx="11">
                    <c:v>Dec</c:v>
                  </c:pt>
                  <c:pt idx="15">
                    <c:v>Apr</c:v>
                  </c:pt>
                  <c:pt idx="19">
                    <c:v>Aug</c:v>
                  </c:pt>
                  <c:pt idx="21">
                    <c:v>Oct</c:v>
                  </c:pt>
                  <c:pt idx="23">
                    <c:v>Dec</c:v>
                  </c:pt>
                  <c:pt idx="25">
                    <c:v>Feb</c:v>
                  </c:pt>
                  <c:pt idx="27">
                    <c:v>Apr</c:v>
                  </c:pt>
                  <c:pt idx="29">
                    <c:v>Jun</c:v>
                  </c:pt>
                  <c:pt idx="34">
                    <c:v>Nov</c:v>
                  </c:pt>
                  <c:pt idx="58">
                    <c:v>Nov</c:v>
                  </c:pt>
                  <c:pt idx="59">
                    <c:v> </c:v>
                  </c:pt>
                </c:lvl>
                <c:lvl>
                  <c:pt idx="0">
                    <c:v>2004</c:v>
                  </c:pt>
                  <c:pt idx="12">
                    <c:v>2005</c:v>
                  </c:pt>
                  <c:pt idx="24">
                    <c:v>2006</c:v>
                  </c:pt>
                  <c:pt idx="36">
                    <c:v>2007</c:v>
                  </c:pt>
                  <c:pt idx="38">
                    <c:v>2008</c:v>
                  </c:pt>
                  <c:pt idx="40">
                    <c:v>2009</c:v>
                  </c:pt>
                  <c:pt idx="42">
                    <c:v>2010</c:v>
                  </c:pt>
                  <c:pt idx="44">
                    <c:v>2011</c:v>
                  </c:pt>
                  <c:pt idx="46">
                    <c:v>2012</c:v>
                  </c:pt>
                  <c:pt idx="48">
                    <c:v>2013</c:v>
                  </c:pt>
                </c:lvl>
              </c:multiLvlStrCache>
            </c:multiLvlStrRef>
          </c:cat>
          <c:val>
            <c:numRef>
              <c:f>Sheet1!$C$2:$C$61</c:f>
              <c:numCache>
                <c:formatCode>0%</c:formatCode>
                <c:ptCount val="60"/>
                <c:pt idx="1">
                  <c:v>0.17</c:v>
                </c:pt>
                <c:pt idx="3">
                  <c:v>0.24</c:v>
                </c:pt>
                <c:pt idx="5">
                  <c:v>0.24</c:v>
                </c:pt>
                <c:pt idx="9">
                  <c:v>0.27</c:v>
                </c:pt>
                <c:pt idx="11">
                  <c:v>0.25</c:v>
                </c:pt>
                <c:pt idx="15">
                  <c:v>0.21</c:v>
                </c:pt>
                <c:pt idx="19">
                  <c:v>0.32</c:v>
                </c:pt>
                <c:pt idx="21">
                  <c:v>0.31</c:v>
                </c:pt>
                <c:pt idx="23">
                  <c:v>0.28000000000000003</c:v>
                </c:pt>
                <c:pt idx="25">
                  <c:v>0.23</c:v>
                </c:pt>
                <c:pt idx="27">
                  <c:v>0.3</c:v>
                </c:pt>
                <c:pt idx="29">
                  <c:v>0.32</c:v>
                </c:pt>
                <c:pt idx="34">
                  <c:v>0.42</c:v>
                </c:pt>
                <c:pt idx="58">
                  <c:v>0.63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Unfavorable</c:v>
                </c:pt>
              </c:strCache>
            </c:strRef>
          </c:tx>
          <c:spPr>
            <a:ln cap="rnd">
              <a:solidFill>
                <a:schemeClr val="bg2"/>
              </a:solidFill>
            </a:ln>
          </c:spPr>
          <c:marker>
            <c:symbol val="none"/>
          </c:marker>
          <c:dPt>
            <c:idx val="16"/>
            <c:bubble3D val="0"/>
            <c:spPr>
              <a:ln cap="rnd">
                <a:solidFill>
                  <a:schemeClr val="bg2"/>
                </a:solidFill>
                <a:prstDash val="sysDash"/>
              </a:ln>
            </c:spPr>
          </c:dPt>
          <c:dPt>
            <c:idx val="35"/>
            <c:bubble3D val="0"/>
            <c:spPr>
              <a:ln cap="rnd">
                <a:solidFill>
                  <a:schemeClr val="bg2"/>
                </a:solidFill>
                <a:prstDash val="solid"/>
              </a:ln>
            </c:spPr>
          </c:dPt>
          <c:dPt>
            <c:idx val="57"/>
            <c:bubble3D val="0"/>
            <c:spPr>
              <a:ln cap="rnd">
                <a:solidFill>
                  <a:schemeClr val="bg2"/>
                </a:solidFill>
                <a:prstDash val="sysDash"/>
              </a:ln>
            </c:spPr>
          </c:dPt>
          <c:dPt>
            <c:idx val="58"/>
            <c:bubble3D val="0"/>
            <c:spPr>
              <a:ln cap="rnd">
                <a:solidFill>
                  <a:schemeClr val="bg2"/>
                </a:solidFill>
                <a:prstDash val="sysDash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44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42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1.8242381289865342E-2"/>
                  <c:y val="3.95661130194799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>
                <c:manualLayout>
                  <c:x val="-1.9659815733522323E-2"/>
                  <c:y val="4.24594219123268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layout/>
              <c:tx>
                <c:rich>
                  <a:bodyPr/>
                  <a:lstStyle/>
                  <a:p>
                    <a:r>
                      <a:rPr lang="en-US" smtClean="0"/>
                      <a:t>34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>
                    <a:solidFill>
                      <a:schemeClr val="bg2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Sheet1!$A$2:$B$61</c:f>
              <c:multiLvlStrCache>
                <c:ptCount val="60"/>
                <c:lvl>
                  <c:pt idx="1">
                    <c:v>Feb</c:v>
                  </c:pt>
                  <c:pt idx="3">
                    <c:v>Apr</c:v>
                  </c:pt>
                  <c:pt idx="5">
                    <c:v>Jun</c:v>
                  </c:pt>
                  <c:pt idx="9">
                    <c:v>Oct</c:v>
                  </c:pt>
                  <c:pt idx="11">
                    <c:v>Dec</c:v>
                  </c:pt>
                  <c:pt idx="15">
                    <c:v>Apr</c:v>
                  </c:pt>
                  <c:pt idx="19">
                    <c:v>Aug</c:v>
                  </c:pt>
                  <c:pt idx="21">
                    <c:v>Oct</c:v>
                  </c:pt>
                  <c:pt idx="23">
                    <c:v>Dec</c:v>
                  </c:pt>
                  <c:pt idx="25">
                    <c:v>Feb</c:v>
                  </c:pt>
                  <c:pt idx="27">
                    <c:v>Apr</c:v>
                  </c:pt>
                  <c:pt idx="29">
                    <c:v>Jun</c:v>
                  </c:pt>
                  <c:pt idx="34">
                    <c:v>Nov</c:v>
                  </c:pt>
                  <c:pt idx="58">
                    <c:v>Nov</c:v>
                  </c:pt>
                  <c:pt idx="59">
                    <c:v> </c:v>
                  </c:pt>
                </c:lvl>
                <c:lvl>
                  <c:pt idx="0">
                    <c:v>2004</c:v>
                  </c:pt>
                  <c:pt idx="12">
                    <c:v>2005</c:v>
                  </c:pt>
                  <c:pt idx="24">
                    <c:v>2006</c:v>
                  </c:pt>
                  <c:pt idx="36">
                    <c:v>2007</c:v>
                  </c:pt>
                  <c:pt idx="38">
                    <c:v>2008</c:v>
                  </c:pt>
                  <c:pt idx="40">
                    <c:v>2009</c:v>
                  </c:pt>
                  <c:pt idx="42">
                    <c:v>2010</c:v>
                  </c:pt>
                  <c:pt idx="44">
                    <c:v>2011</c:v>
                  </c:pt>
                  <c:pt idx="46">
                    <c:v>2012</c:v>
                  </c:pt>
                  <c:pt idx="48">
                    <c:v>2013</c:v>
                  </c:pt>
                </c:lvl>
              </c:multiLvlStrCache>
            </c:multiLvlStrRef>
          </c:cat>
          <c:val>
            <c:numRef>
              <c:f>Sheet1!$D$2:$D$61</c:f>
              <c:numCache>
                <c:formatCode>0%</c:formatCode>
                <c:ptCount val="60"/>
                <c:pt idx="1">
                  <c:v>0.55000000000000004</c:v>
                </c:pt>
                <c:pt idx="3">
                  <c:v>0.47</c:v>
                </c:pt>
                <c:pt idx="5">
                  <c:v>0.45</c:v>
                </c:pt>
                <c:pt idx="9">
                  <c:v>0.44</c:v>
                </c:pt>
                <c:pt idx="11">
                  <c:v>0.42</c:v>
                </c:pt>
                <c:pt idx="15">
                  <c:v>0.34</c:v>
                </c:pt>
                <c:pt idx="19">
                  <c:v>0.32</c:v>
                </c:pt>
                <c:pt idx="21">
                  <c:v>0.37</c:v>
                </c:pt>
                <c:pt idx="23">
                  <c:v>0.5</c:v>
                </c:pt>
                <c:pt idx="25">
                  <c:v>0.45</c:v>
                </c:pt>
                <c:pt idx="27">
                  <c:v>0.46</c:v>
                </c:pt>
                <c:pt idx="29">
                  <c:v>0.3</c:v>
                </c:pt>
                <c:pt idx="34">
                  <c:v>0.34</c:v>
                </c:pt>
                <c:pt idx="58">
                  <c:v>0.14000000000000001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740352"/>
        <c:axId val="168741888"/>
      </c:lineChart>
      <c:catAx>
        <c:axId val="1687403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00" spc="-20" baseline="0"/>
            </a:pPr>
            <a:endParaRPr lang="en-US"/>
          </a:p>
        </c:txPr>
        <c:crossAx val="168741888"/>
        <c:crosses val="autoZero"/>
        <c:auto val="1"/>
        <c:lblAlgn val="ctr"/>
        <c:lblOffset val="0"/>
        <c:noMultiLvlLbl val="0"/>
      </c:catAx>
      <c:valAx>
        <c:axId val="168741888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168740352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2494178787547389"/>
          <c:y val="8.3333333333333329E-2"/>
          <c:w val="0.60875164041994756"/>
          <c:h val="6.8866196412948388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6E11F-1417-480D-9B60-79B8DB72A30D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6518B-D620-4545-A590-1A4A9016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25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6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3275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82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897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0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Question wording varied slightly in 2004-2006 surveys. Neither/neutral (VOL.) and Don’t </a:t>
            </a:r>
            <a:r>
              <a:rPr lang="en-US" dirty="0"/>
              <a:t>know/Refused </a:t>
            </a:r>
            <a:r>
              <a:rPr lang="en-US" dirty="0" smtClean="0"/>
              <a:t> answers </a:t>
            </a:r>
            <a:r>
              <a:rPr lang="en-US" dirty="0"/>
              <a:t>not shown.</a:t>
            </a:r>
          </a:p>
          <a:p>
            <a:r>
              <a:rPr lang="en-US" sz="1100" dirty="0" smtClean="0">
                <a:latin typeface="+mj-lt"/>
              </a:rPr>
              <a:t>SOURCE: Kaiser Family Foundation surveys</a:t>
            </a:r>
            <a:endParaRPr lang="en-US" sz="11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+mj-lt"/>
              </a:rPr>
              <a:t>Seven Years Later, Medicare Part D Popular Among Seniors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5875122"/>
              </p:ext>
            </p:extLst>
          </p:nvPr>
        </p:nvGraphicFramePr>
        <p:xfrm>
          <a:off x="0" y="1789113"/>
          <a:ext cx="895985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79"/>
            <a:ext cx="8991600" cy="683895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0" hangingPunct="0"/>
            <a:r>
              <a:rPr lang="en-US" altLang="en-US" sz="1400" dirty="0" smtClean="0">
                <a:latin typeface="+mn-lt"/>
                <a:cs typeface="Times New Roman" pitchFamily="18" charset="0"/>
              </a:rPr>
              <a:t>AMONG THOSE AGES 65+: As you may know, Medicare provides a prescription drug benefit, known as Medicare Part D. Given </a:t>
            </a:r>
            <a:r>
              <a:rPr lang="en-US" altLang="en-US" sz="1400" dirty="0">
                <a:latin typeface="+mn-lt"/>
                <a:cs typeface="Times New Roman" pitchFamily="18" charset="0"/>
              </a:rPr>
              <a:t>what you know about it, in general, do you have a favorable or unfavorable impression of the </a:t>
            </a:r>
            <a:r>
              <a:rPr lang="en-US" altLang="en-US" sz="1400" dirty="0" smtClean="0">
                <a:latin typeface="+mn-lt"/>
                <a:cs typeface="Times New Roman" pitchFamily="18" charset="0"/>
              </a:rPr>
              <a:t>Medicare prescription drug </a:t>
            </a:r>
            <a:r>
              <a:rPr lang="en-US" altLang="en-US" sz="1400" dirty="0">
                <a:latin typeface="+mn-lt"/>
                <a:cs typeface="Times New Roman" pitchFamily="18" charset="0"/>
              </a:rPr>
              <a:t>benefit?</a:t>
            </a:r>
            <a:endParaRPr lang="en-US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47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Seven Years Later, Medicare Part D Popular Among Seniors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Years Later, Medicare Part D Popular Among Seniors</dc:title>
  <dc:creator>Jamie Firth</dc:creator>
  <cp:lastModifiedBy>Jamie Firth</cp:lastModifiedBy>
  <cp:revision>1</cp:revision>
  <dcterms:created xsi:type="dcterms:W3CDTF">2013-11-20T21:49:57Z</dcterms:created>
  <dcterms:modified xsi:type="dcterms:W3CDTF">2013-11-20T21:49:58Z</dcterms:modified>
</cp:coreProperties>
</file>