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9" d="100"/>
          <a:sy n="199" d="100"/>
        </p:scale>
        <p:origin x="1788" y="3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2913CB-EA4E-4EE7-9717-6D82B872A3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495AD7-4A70-4C35-8659-6FC9B113B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1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1440" y="6324600"/>
            <a:ext cx="8321040" cy="457200"/>
          </a:xfrm>
        </p:spPr>
        <p:txBody>
          <a:bodyPr/>
          <a:lstStyle/>
          <a:p>
            <a:r>
              <a:rPr lang="en-US" sz="1100" b="1" dirty="0" smtClean="0"/>
              <a:t>SOURCE: </a:t>
            </a:r>
            <a:r>
              <a:rPr lang="en-US" sz="1100" dirty="0" smtClean="0"/>
              <a:t>State-level </a:t>
            </a:r>
            <a:r>
              <a:rPr lang="en-US" sz="1100" dirty="0"/>
              <a:t>figures based on Urban Institute and Kaiser Family Foundation estimates of pooled 2012 and 2013 Current Population </a:t>
            </a:r>
            <a:r>
              <a:rPr lang="en-US" sz="1100" dirty="0" smtClean="0"/>
              <a:t>Surveys, U.S. Bureau of the Census. 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4289" cy="685800"/>
          </a:xfrm>
        </p:spPr>
        <p:txBody>
          <a:bodyPr/>
          <a:lstStyle/>
          <a:p>
            <a:r>
              <a:rPr lang="en-US" sz="2200" dirty="0" smtClean="0">
                <a:cs typeface="Meta Offc Pro"/>
              </a:rPr>
              <a:t>Share of Women Ages 18 – 64 Who Are Uninsured, by State, 2011 - 2012</a:t>
            </a:r>
            <a:endParaRPr lang="en-US" sz="2200" dirty="0">
              <a:cs typeface="Meta Offc Pro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6201" y="990600"/>
            <a:ext cx="8990488" cy="4364038"/>
            <a:chOff x="215793" y="1122362"/>
            <a:chExt cx="8850895" cy="4211638"/>
          </a:xfrm>
        </p:grpSpPr>
        <p:sp>
          <p:nvSpPr>
            <p:cNvPr id="20" name="Shape - Pennsylvania"/>
            <p:cNvSpPr>
              <a:spLocks noChangeAspect="1"/>
            </p:cNvSpPr>
            <p:nvPr/>
          </p:nvSpPr>
          <p:spPr bwMode="auto">
            <a:xfrm>
              <a:off x="6737242" y="2181225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10" name="Text - Pennsylvania"/>
            <p:cNvSpPr txBox="1">
              <a:spLocks noChangeArrowheads="1"/>
            </p:cNvSpPr>
            <p:nvPr/>
          </p:nvSpPr>
          <p:spPr bwMode="auto">
            <a:xfrm>
              <a:off x="6686205" y="2217819"/>
              <a:ext cx="835025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PA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13%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6" name="Shape - Tennessee"/>
            <p:cNvSpPr>
              <a:spLocks noChangeAspect="1"/>
            </p:cNvSpPr>
            <p:nvPr/>
          </p:nvSpPr>
          <p:spPr bwMode="auto">
            <a:xfrm>
              <a:off x="5687905" y="3213100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latin typeface="+mj-lt"/>
              </a:endParaRPr>
            </a:p>
          </p:txBody>
        </p:sp>
        <p:sp>
          <p:nvSpPr>
            <p:cNvPr id="94" name="Text - Tennessee"/>
            <p:cNvSpPr txBox="1">
              <a:spLocks noChangeArrowheads="1"/>
            </p:cNvSpPr>
            <p:nvPr/>
          </p:nvSpPr>
          <p:spPr bwMode="auto">
            <a:xfrm>
              <a:off x="5778392" y="3332162"/>
              <a:ext cx="851008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TN 17%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9" name="Shape - Wyoming"/>
            <p:cNvSpPr>
              <a:spLocks noChangeAspect="1"/>
            </p:cNvSpPr>
            <p:nvPr/>
          </p:nvSpPr>
          <p:spPr bwMode="auto">
            <a:xfrm>
              <a:off x="3057417" y="2003425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0" name="Shape - West Virginia"/>
            <p:cNvSpPr>
              <a:spLocks noChangeAspect="1"/>
            </p:cNvSpPr>
            <p:nvPr/>
          </p:nvSpPr>
          <p:spPr bwMode="auto">
            <a:xfrm>
              <a:off x="6615005" y="2544762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1" name="Shape - Washington"/>
            <p:cNvSpPr>
              <a:spLocks noChangeAspect="1"/>
            </p:cNvSpPr>
            <p:nvPr/>
          </p:nvSpPr>
          <p:spPr bwMode="auto">
            <a:xfrm>
              <a:off x="1733442" y="1152525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12" name="Shape - Virginia"/>
            <p:cNvGrpSpPr>
              <a:grpSpLocks/>
            </p:cNvGrpSpPr>
            <p:nvPr/>
          </p:nvGrpSpPr>
          <p:grpSpPr bwMode="auto">
            <a:xfrm>
              <a:off x="6546742" y="2663825"/>
              <a:ext cx="1009650" cy="596900"/>
              <a:chOff x="3911" y="1540"/>
              <a:chExt cx="636" cy="376"/>
            </a:xfrm>
            <a:solidFill>
              <a:schemeClr val="accent3"/>
            </a:solidFill>
          </p:grpSpPr>
          <p:sp>
            <p:nvSpPr>
              <p:cNvPr id="133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4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13" name="Shape - Vermont"/>
            <p:cNvSpPr>
              <a:spLocks noChangeAspect="1"/>
            </p:cNvSpPr>
            <p:nvPr/>
          </p:nvSpPr>
          <p:spPr bwMode="auto">
            <a:xfrm>
              <a:off x="7442092" y="1598612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4" name="Shape - Utah"/>
            <p:cNvSpPr>
              <a:spLocks noChangeAspect="1"/>
            </p:cNvSpPr>
            <p:nvPr/>
          </p:nvSpPr>
          <p:spPr bwMode="auto">
            <a:xfrm>
              <a:off x="2620855" y="2436812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5" name="Shape - Texas"/>
            <p:cNvSpPr>
              <a:spLocks noChangeAspect="1"/>
            </p:cNvSpPr>
            <p:nvPr/>
          </p:nvSpPr>
          <p:spPr bwMode="auto">
            <a:xfrm>
              <a:off x="3495567" y="34432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7" name="Shape - South Dakota"/>
            <p:cNvSpPr>
              <a:spLocks noChangeAspect="1"/>
            </p:cNvSpPr>
            <p:nvPr/>
          </p:nvSpPr>
          <p:spPr bwMode="auto">
            <a:xfrm>
              <a:off x="3925780" y="1908175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8" name="Shape - South Carolina"/>
            <p:cNvSpPr>
              <a:spLocks noChangeAspect="1"/>
            </p:cNvSpPr>
            <p:nvPr/>
          </p:nvSpPr>
          <p:spPr bwMode="auto">
            <a:xfrm>
              <a:off x="6629292" y="34051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" name="Shape - Rhode Island"/>
            <p:cNvSpPr>
              <a:spLocks noChangeAspect="1"/>
            </p:cNvSpPr>
            <p:nvPr/>
          </p:nvSpPr>
          <p:spPr bwMode="auto">
            <a:xfrm>
              <a:off x="7753242" y="2051050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1" name="Shape - Oregon"/>
            <p:cNvSpPr>
              <a:spLocks noChangeAspect="1"/>
            </p:cNvSpPr>
            <p:nvPr/>
          </p:nvSpPr>
          <p:spPr bwMode="auto">
            <a:xfrm>
              <a:off x="1533417" y="1589087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" name="Shape - Oklahoma"/>
            <p:cNvSpPr>
              <a:spLocks noChangeAspect="1"/>
            </p:cNvSpPr>
            <p:nvPr/>
          </p:nvSpPr>
          <p:spPr bwMode="auto">
            <a:xfrm>
              <a:off x="4022617" y="3348037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3" name="Shape - Ohio"/>
            <p:cNvSpPr>
              <a:spLocks noChangeAspect="1"/>
            </p:cNvSpPr>
            <p:nvPr/>
          </p:nvSpPr>
          <p:spPr bwMode="auto">
            <a:xfrm>
              <a:off x="6232417" y="2314575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4" name="Shape - North Dakota"/>
            <p:cNvSpPr>
              <a:spLocks noChangeAspect="1"/>
            </p:cNvSpPr>
            <p:nvPr/>
          </p:nvSpPr>
          <p:spPr bwMode="auto">
            <a:xfrm>
              <a:off x="3946798" y="1422400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5" name="Shape - North Carolina"/>
            <p:cNvSpPr>
              <a:spLocks noChangeAspect="1"/>
            </p:cNvSpPr>
            <p:nvPr/>
          </p:nvSpPr>
          <p:spPr bwMode="auto">
            <a:xfrm>
              <a:off x="6500705" y="3059112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26" name="Shape - New York"/>
            <p:cNvGrpSpPr>
              <a:grpSpLocks/>
            </p:cNvGrpSpPr>
            <p:nvPr/>
          </p:nvGrpSpPr>
          <p:grpSpPr bwMode="auto">
            <a:xfrm>
              <a:off x="6800742" y="1635125"/>
              <a:ext cx="1044575" cy="700087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13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27" name="Shape - New Mexico"/>
            <p:cNvSpPr>
              <a:spLocks noChangeAspect="1"/>
            </p:cNvSpPr>
            <p:nvPr/>
          </p:nvSpPr>
          <p:spPr bwMode="auto">
            <a:xfrm>
              <a:off x="3138380" y="3314700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Shape - New Jersey"/>
            <p:cNvSpPr>
              <a:spLocks noChangeAspect="1"/>
            </p:cNvSpPr>
            <p:nvPr/>
          </p:nvSpPr>
          <p:spPr bwMode="auto">
            <a:xfrm>
              <a:off x="7413517" y="2236787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9" name="Shape - New Hampshire"/>
            <p:cNvSpPr>
              <a:spLocks noChangeAspect="1"/>
            </p:cNvSpPr>
            <p:nvPr/>
          </p:nvSpPr>
          <p:spPr bwMode="auto">
            <a:xfrm>
              <a:off x="7604017" y="1522412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0" name="Shape - Nevada"/>
            <p:cNvSpPr>
              <a:spLocks noChangeAspect="1"/>
            </p:cNvSpPr>
            <p:nvPr/>
          </p:nvSpPr>
          <p:spPr bwMode="auto">
            <a:xfrm>
              <a:off x="1930292" y="2300287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1" name="Shape - Nebraska"/>
            <p:cNvSpPr>
              <a:spLocks noChangeAspect="1"/>
            </p:cNvSpPr>
            <p:nvPr/>
          </p:nvSpPr>
          <p:spPr bwMode="auto">
            <a:xfrm>
              <a:off x="3917842" y="2401887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2" name="Shape - Montana"/>
            <p:cNvSpPr>
              <a:spLocks noChangeAspect="1"/>
            </p:cNvSpPr>
            <p:nvPr/>
          </p:nvSpPr>
          <p:spPr bwMode="auto">
            <a:xfrm>
              <a:off x="2643727" y="1295400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3" name="Shape - Missouri"/>
            <p:cNvSpPr>
              <a:spLocks noChangeAspect="1"/>
            </p:cNvSpPr>
            <p:nvPr/>
          </p:nvSpPr>
          <p:spPr bwMode="auto">
            <a:xfrm>
              <a:off x="4957655" y="2752725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4" name="Shape - Mississippi"/>
            <p:cNvSpPr>
              <a:spLocks noChangeAspect="1"/>
            </p:cNvSpPr>
            <p:nvPr/>
          </p:nvSpPr>
          <p:spPr bwMode="auto">
            <a:xfrm>
              <a:off x="5573605" y="3586162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5" name="Shape - Minnesota"/>
            <p:cNvSpPr>
              <a:spLocks noChangeAspect="1"/>
            </p:cNvSpPr>
            <p:nvPr/>
          </p:nvSpPr>
          <p:spPr bwMode="auto">
            <a:xfrm>
              <a:off x="4680223" y="1360487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6" name="Shape - Massachusetts"/>
            <p:cNvSpPr>
              <a:spLocks noChangeAspect="1"/>
            </p:cNvSpPr>
            <p:nvPr/>
          </p:nvSpPr>
          <p:spPr bwMode="auto">
            <a:xfrm>
              <a:off x="7548455" y="1908175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7" name="Shape - Maryland"/>
            <p:cNvSpPr>
              <a:spLocks noChangeAspect="1"/>
            </p:cNvSpPr>
            <p:nvPr/>
          </p:nvSpPr>
          <p:spPr bwMode="auto">
            <a:xfrm>
              <a:off x="6921392" y="25654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8" name="Shape - Maine"/>
            <p:cNvSpPr>
              <a:spLocks noChangeAspect="1"/>
            </p:cNvSpPr>
            <p:nvPr/>
          </p:nvSpPr>
          <p:spPr bwMode="auto">
            <a:xfrm>
              <a:off x="7657992" y="1122362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9" name="Shape - Louisiana"/>
            <p:cNvSpPr>
              <a:spLocks noChangeAspect="1"/>
            </p:cNvSpPr>
            <p:nvPr/>
          </p:nvSpPr>
          <p:spPr bwMode="auto">
            <a:xfrm>
              <a:off x="5216417" y="39370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0" name="Shape - Kentucky"/>
            <p:cNvSpPr>
              <a:spLocks noChangeAspect="1"/>
            </p:cNvSpPr>
            <p:nvPr/>
          </p:nvSpPr>
          <p:spPr bwMode="auto">
            <a:xfrm>
              <a:off x="5749817" y="28733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1" name="Shape - Kansas"/>
            <p:cNvSpPr>
              <a:spLocks noChangeAspect="1"/>
            </p:cNvSpPr>
            <p:nvPr/>
          </p:nvSpPr>
          <p:spPr bwMode="auto">
            <a:xfrm>
              <a:off x="4149617" y="2874962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</a:endParaRPr>
            </a:p>
          </p:txBody>
        </p:sp>
        <p:sp>
          <p:nvSpPr>
            <p:cNvPr id="42" name="Shape - Iowa"/>
            <p:cNvSpPr>
              <a:spLocks noChangeAspect="1"/>
            </p:cNvSpPr>
            <p:nvPr/>
          </p:nvSpPr>
          <p:spPr bwMode="auto">
            <a:xfrm>
              <a:off x="4832242" y="2289175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Shape - Indiana"/>
            <p:cNvSpPr>
              <a:spLocks noChangeAspect="1"/>
            </p:cNvSpPr>
            <p:nvPr/>
          </p:nvSpPr>
          <p:spPr bwMode="auto">
            <a:xfrm>
              <a:off x="5905392" y="2454275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4" name="Shape - Illinois"/>
            <p:cNvSpPr>
              <a:spLocks noChangeAspect="1"/>
            </p:cNvSpPr>
            <p:nvPr/>
          </p:nvSpPr>
          <p:spPr bwMode="auto">
            <a:xfrm>
              <a:off x="5442901" y="2392362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5" name="Shape - Idaho"/>
            <p:cNvSpPr>
              <a:spLocks noChangeAspect="1"/>
            </p:cNvSpPr>
            <p:nvPr/>
          </p:nvSpPr>
          <p:spPr bwMode="auto">
            <a:xfrm>
              <a:off x="2387492" y="1284287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46" name="Shape - Hawaii"/>
            <p:cNvGrpSpPr/>
            <p:nvPr/>
          </p:nvGrpSpPr>
          <p:grpSpPr>
            <a:xfrm>
              <a:off x="1623905" y="4198937"/>
              <a:ext cx="622300" cy="477838"/>
              <a:chOff x="2322512" y="5000625"/>
              <a:chExt cx="622300" cy="477838"/>
            </a:xfrm>
            <a:solidFill>
              <a:schemeClr val="accent3"/>
            </a:solidFill>
          </p:grpSpPr>
          <p:sp>
            <p:nvSpPr>
              <p:cNvPr id="123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4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5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6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7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8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9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0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47" name="Shape - Georgia"/>
            <p:cNvSpPr>
              <a:spLocks noChangeAspect="1"/>
            </p:cNvSpPr>
            <p:nvPr/>
          </p:nvSpPr>
          <p:spPr bwMode="auto">
            <a:xfrm>
              <a:off x="6330842" y="3503612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8" name="Shape - Florida"/>
            <p:cNvSpPr>
              <a:spLocks noChangeAspect="1"/>
            </p:cNvSpPr>
            <p:nvPr/>
          </p:nvSpPr>
          <p:spPr bwMode="auto">
            <a:xfrm>
              <a:off x="6170505" y="4122737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9" name="Shape - Delaware"/>
            <p:cNvSpPr>
              <a:spLocks noChangeAspect="1"/>
            </p:cNvSpPr>
            <p:nvPr/>
          </p:nvSpPr>
          <p:spPr bwMode="auto">
            <a:xfrm>
              <a:off x="7399230" y="25527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0" name="Shape - Connecticut"/>
            <p:cNvSpPr>
              <a:spLocks noChangeAspect="1"/>
            </p:cNvSpPr>
            <p:nvPr/>
          </p:nvSpPr>
          <p:spPr bwMode="auto">
            <a:xfrm>
              <a:off x="7564330" y="2065337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1" name="Shape - Colorado"/>
            <p:cNvSpPr>
              <a:spLocks noChangeAspect="1"/>
            </p:cNvSpPr>
            <p:nvPr/>
          </p:nvSpPr>
          <p:spPr bwMode="auto">
            <a:xfrm>
              <a:off x="3241567" y="2676525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2" name="Shape - California"/>
            <p:cNvSpPr>
              <a:spLocks noChangeAspect="1"/>
            </p:cNvSpPr>
            <p:nvPr/>
          </p:nvSpPr>
          <p:spPr bwMode="auto">
            <a:xfrm>
              <a:off x="1450867" y="2198687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3" name="Shape - Arkansas"/>
            <p:cNvSpPr>
              <a:spLocks noChangeAspect="1"/>
            </p:cNvSpPr>
            <p:nvPr/>
          </p:nvSpPr>
          <p:spPr bwMode="auto">
            <a:xfrm>
              <a:off x="5124342" y="33750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4" name="Shape - Arizona"/>
            <p:cNvSpPr>
              <a:spLocks noChangeAspect="1"/>
            </p:cNvSpPr>
            <p:nvPr/>
          </p:nvSpPr>
          <p:spPr bwMode="auto">
            <a:xfrm>
              <a:off x="2403367" y="3249612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5" name="Shape - Alaska"/>
            <p:cNvSpPr>
              <a:spLocks noChangeAspect="1"/>
            </p:cNvSpPr>
            <p:nvPr/>
          </p:nvSpPr>
          <p:spPr bwMode="auto">
            <a:xfrm>
              <a:off x="215793" y="3757612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6" name="Shape - Alabama"/>
            <p:cNvSpPr>
              <a:spLocks noChangeAspect="1"/>
            </p:cNvSpPr>
            <p:nvPr/>
          </p:nvSpPr>
          <p:spPr bwMode="auto">
            <a:xfrm>
              <a:off x="6002230" y="3540125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7" name="Shape - District of Columbia (star)"/>
            <p:cNvSpPr>
              <a:spLocks noChangeArrowheads="1"/>
            </p:cNvSpPr>
            <p:nvPr/>
          </p:nvSpPr>
          <p:spPr bwMode="auto">
            <a:xfrm>
              <a:off x="7129355" y="2635250"/>
              <a:ext cx="207962" cy="201612"/>
            </a:xfrm>
            <a:prstGeom prst="star5">
              <a:avLst/>
            </a:prstGeom>
            <a:solidFill>
              <a:schemeClr val="accent5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  <a:cs typeface="+mn-cs"/>
              </a:endParaRPr>
            </a:p>
          </p:txBody>
        </p:sp>
        <p:sp>
          <p:nvSpPr>
            <p:cNvPr id="58" name="Line - Vermont"/>
            <p:cNvSpPr>
              <a:spLocks noChangeShapeType="1"/>
            </p:cNvSpPr>
            <p:nvPr/>
          </p:nvSpPr>
          <p:spPr bwMode="auto">
            <a:xfrm>
              <a:off x="7313505" y="1512887"/>
              <a:ext cx="207962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9" name="Line - Rhode Island"/>
            <p:cNvSpPr>
              <a:spLocks noChangeShapeType="1"/>
            </p:cNvSpPr>
            <p:nvPr/>
          </p:nvSpPr>
          <p:spPr bwMode="auto">
            <a:xfrm>
              <a:off x="7824680" y="2120900"/>
              <a:ext cx="2778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0" name="Line - New Jersey"/>
            <p:cNvSpPr>
              <a:spLocks noChangeShapeType="1"/>
            </p:cNvSpPr>
            <p:nvPr/>
          </p:nvSpPr>
          <p:spPr bwMode="auto">
            <a:xfrm flipV="1">
              <a:off x="7538930" y="2490787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1" name="Line - New Hampshire"/>
            <p:cNvSpPr>
              <a:spLocks noChangeShapeType="1"/>
            </p:cNvSpPr>
            <p:nvPr/>
          </p:nvSpPr>
          <p:spPr bwMode="auto">
            <a:xfrm flipV="1">
              <a:off x="7686567" y="1784350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2" name="Line - Massachusetts"/>
            <p:cNvSpPr>
              <a:spLocks noChangeShapeType="1"/>
            </p:cNvSpPr>
            <p:nvPr/>
          </p:nvSpPr>
          <p:spPr bwMode="auto">
            <a:xfrm>
              <a:off x="7824680" y="2011362"/>
              <a:ext cx="287783" cy="28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3" name="Line - Maryland"/>
            <p:cNvSpPr>
              <a:spLocks noChangeShapeType="1"/>
            </p:cNvSpPr>
            <p:nvPr/>
          </p:nvSpPr>
          <p:spPr bwMode="auto">
            <a:xfrm>
              <a:off x="7497655" y="2781300"/>
              <a:ext cx="288131" cy="31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4" name="Line - Hawaii"/>
            <p:cNvSpPr>
              <a:spLocks noChangeShapeType="1"/>
            </p:cNvSpPr>
            <p:nvPr/>
          </p:nvSpPr>
          <p:spPr bwMode="auto">
            <a:xfrm flipH="1" flipV="1">
              <a:off x="2138255" y="4549775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5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269845" y="2762249"/>
              <a:ext cx="440534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6" name="Line - Delaware"/>
            <p:cNvSpPr>
              <a:spLocks noChangeShapeType="1"/>
            </p:cNvSpPr>
            <p:nvPr/>
          </p:nvSpPr>
          <p:spPr bwMode="auto">
            <a:xfrm flipV="1">
              <a:off x="7491305" y="2657475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7" name="Line - Connecticut"/>
            <p:cNvSpPr>
              <a:spLocks noChangeShapeType="1"/>
            </p:cNvSpPr>
            <p:nvPr/>
          </p:nvSpPr>
          <p:spPr bwMode="auto">
            <a:xfrm>
              <a:off x="7677042" y="2159000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8" name="Shape - Wisconsin"/>
            <p:cNvSpPr>
              <a:spLocks noChangeAspect="1"/>
            </p:cNvSpPr>
            <p:nvPr/>
          </p:nvSpPr>
          <p:spPr bwMode="auto">
            <a:xfrm>
              <a:off x="5235848" y="1692275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69" name="Shape - Michigan"/>
            <p:cNvGrpSpPr>
              <a:grpSpLocks/>
            </p:cNvGrpSpPr>
            <p:nvPr/>
          </p:nvGrpSpPr>
          <p:grpSpPr bwMode="auto">
            <a:xfrm>
              <a:off x="5502167" y="1584325"/>
              <a:ext cx="990600" cy="882650"/>
              <a:chOff x="3254" y="860"/>
              <a:chExt cx="623" cy="557"/>
            </a:xfrm>
            <a:solidFill>
              <a:schemeClr val="accent5"/>
            </a:solidFill>
          </p:grpSpPr>
          <p:sp>
            <p:nvSpPr>
              <p:cNvPr id="121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2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70" name="Text - Washington"/>
            <p:cNvSpPr txBox="1">
              <a:spLocks noChangeArrowheads="1"/>
            </p:cNvSpPr>
            <p:nvPr/>
          </p:nvSpPr>
          <p:spPr bwMode="auto">
            <a:xfrm>
              <a:off x="1828800" y="1257618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WA 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71" name="Text - Oregon"/>
            <p:cNvSpPr txBox="1">
              <a:spLocks noChangeArrowheads="1"/>
            </p:cNvSpPr>
            <p:nvPr/>
          </p:nvSpPr>
          <p:spPr bwMode="auto">
            <a:xfrm>
              <a:off x="1676400" y="1756748"/>
              <a:ext cx="680652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 OR 19%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2" name="Text - Wyoming"/>
            <p:cNvSpPr txBox="1">
              <a:spLocks noChangeArrowheads="1"/>
            </p:cNvSpPr>
            <p:nvPr/>
          </p:nvSpPr>
          <p:spPr bwMode="auto">
            <a:xfrm>
              <a:off x="3163783" y="2137720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WY</a:t>
              </a: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21%</a:t>
              </a:r>
            </a:p>
          </p:txBody>
        </p:sp>
        <p:sp>
          <p:nvSpPr>
            <p:cNvPr id="73" name="Text - Utah"/>
            <p:cNvSpPr txBox="1">
              <a:spLocks noChangeArrowheads="1"/>
            </p:cNvSpPr>
            <p:nvPr/>
          </p:nvSpPr>
          <p:spPr bwMode="auto">
            <a:xfrm>
              <a:off x="2630380" y="2778075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UT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74" name="Text - Texas"/>
            <p:cNvSpPr txBox="1">
              <a:spLocks noChangeArrowheads="1"/>
            </p:cNvSpPr>
            <p:nvPr/>
          </p:nvSpPr>
          <p:spPr bwMode="auto">
            <a:xfrm>
              <a:off x="4198765" y="4136595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TX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30%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5" name="Text - South Dakota"/>
            <p:cNvSpPr txBox="1">
              <a:spLocks noChangeArrowheads="1"/>
            </p:cNvSpPr>
            <p:nvPr/>
          </p:nvSpPr>
          <p:spPr bwMode="auto">
            <a:xfrm>
              <a:off x="4030109" y="1975604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SD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17%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76" name="Text - Oklahoma"/>
            <p:cNvSpPr txBox="1">
              <a:spLocks noChangeArrowheads="1"/>
            </p:cNvSpPr>
            <p:nvPr/>
          </p:nvSpPr>
          <p:spPr bwMode="auto">
            <a:xfrm>
              <a:off x="4416316" y="3383603"/>
              <a:ext cx="693739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OK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22%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7" name="Text - North Dakota"/>
            <p:cNvSpPr txBox="1">
              <a:spLocks noChangeArrowheads="1"/>
            </p:cNvSpPr>
            <p:nvPr/>
          </p:nvSpPr>
          <p:spPr bwMode="auto">
            <a:xfrm>
              <a:off x="4029616" y="146757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ND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j-lt"/>
                  <a:cs typeface="Times New Roman" charset="0"/>
                </a:rPr>
                <a:t>11%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8" name="Text - New Mexico"/>
            <p:cNvSpPr txBox="1">
              <a:spLocks noChangeArrowheads="1"/>
            </p:cNvSpPr>
            <p:nvPr/>
          </p:nvSpPr>
          <p:spPr bwMode="auto">
            <a:xfrm>
              <a:off x="3247092" y="3525223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27%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vada"/>
            <p:cNvSpPr txBox="1">
              <a:spLocks noChangeArrowheads="1"/>
            </p:cNvSpPr>
            <p:nvPr/>
          </p:nvSpPr>
          <p:spPr bwMode="auto">
            <a:xfrm>
              <a:off x="1731864" y="2590024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28%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0" name="Text - Nebraska"/>
            <p:cNvSpPr txBox="1">
              <a:spLocks noChangeArrowheads="1"/>
            </p:cNvSpPr>
            <p:nvPr/>
          </p:nvSpPr>
          <p:spPr bwMode="auto">
            <a:xfrm>
              <a:off x="4109929" y="244107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NE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15%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ontana"/>
            <p:cNvSpPr txBox="1">
              <a:spLocks noChangeArrowheads="1"/>
            </p:cNvSpPr>
            <p:nvPr/>
          </p:nvSpPr>
          <p:spPr bwMode="auto">
            <a:xfrm>
              <a:off x="3096103" y="1491670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MT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25%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82" name="Text - Louisiana"/>
            <p:cNvSpPr txBox="1">
              <a:spLocks noChangeArrowheads="1"/>
            </p:cNvSpPr>
            <p:nvPr/>
          </p:nvSpPr>
          <p:spPr bwMode="auto">
            <a:xfrm>
              <a:off x="5099049" y="3990530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LA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27%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3" name="Text - Kansas"/>
            <p:cNvSpPr txBox="1">
              <a:spLocks noChangeArrowheads="1"/>
            </p:cNvSpPr>
            <p:nvPr/>
          </p:nvSpPr>
          <p:spPr bwMode="auto">
            <a:xfrm>
              <a:off x="4267200" y="2926424"/>
              <a:ext cx="693737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KS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16%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84" name="Text - Idaho"/>
            <p:cNvSpPr txBox="1">
              <a:spLocks noChangeArrowheads="1"/>
            </p:cNvSpPr>
            <p:nvPr/>
          </p:nvSpPr>
          <p:spPr bwMode="auto">
            <a:xfrm>
              <a:off x="2363678" y="1879719"/>
              <a:ext cx="693739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ID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23%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Hawaii"/>
            <p:cNvSpPr txBox="1">
              <a:spLocks noChangeArrowheads="1"/>
            </p:cNvSpPr>
            <p:nvPr/>
          </p:nvSpPr>
          <p:spPr bwMode="auto">
            <a:xfrm>
              <a:off x="2102207" y="4520613"/>
              <a:ext cx="936625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HI</a:t>
              </a:r>
              <a:b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14%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6" name="Text - Colorado"/>
            <p:cNvSpPr txBox="1">
              <a:spLocks noChangeArrowheads="1"/>
            </p:cNvSpPr>
            <p:nvPr/>
          </p:nvSpPr>
          <p:spPr bwMode="auto">
            <a:xfrm>
              <a:off x="3117742" y="2631262"/>
              <a:ext cx="1219200" cy="602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latin typeface="+mj-lt"/>
                  <a:cs typeface="Times New Roman" charset="0"/>
                </a:rPr>
              </a:b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CO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California"/>
            <p:cNvSpPr txBox="1">
              <a:spLocks noChangeArrowheads="1"/>
            </p:cNvSpPr>
            <p:nvPr/>
          </p:nvSpPr>
          <p:spPr bwMode="auto">
            <a:xfrm>
              <a:off x="1540037" y="2781142"/>
              <a:ext cx="737936" cy="602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23%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8" name="Text - Arkansas"/>
            <p:cNvSpPr txBox="1">
              <a:spLocks noChangeArrowheads="1"/>
            </p:cNvSpPr>
            <p:nvPr/>
          </p:nvSpPr>
          <p:spPr bwMode="auto">
            <a:xfrm>
              <a:off x="5067192" y="351626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26%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9" name="Text - Arizona"/>
            <p:cNvSpPr txBox="1">
              <a:spLocks noChangeArrowheads="1"/>
            </p:cNvSpPr>
            <p:nvPr/>
          </p:nvSpPr>
          <p:spPr bwMode="auto">
            <a:xfrm>
              <a:off x="2577993" y="3498037"/>
              <a:ext cx="546343" cy="493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6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AZ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21%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0" name="Text - Alaska"/>
            <p:cNvSpPr txBox="1">
              <a:spLocks noChangeArrowheads="1"/>
            </p:cNvSpPr>
            <p:nvPr/>
          </p:nvSpPr>
          <p:spPr bwMode="auto">
            <a:xfrm>
              <a:off x="538763" y="3916842"/>
              <a:ext cx="877299" cy="603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AK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22%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1" name="Text - Wisconsin"/>
            <p:cNvSpPr txBox="1">
              <a:spLocks noChangeArrowheads="1"/>
            </p:cNvSpPr>
            <p:nvPr/>
          </p:nvSpPr>
          <p:spPr bwMode="auto">
            <a:xfrm>
              <a:off x="5218265" y="1879719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WI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11%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92" name="Text - West Virginia"/>
            <p:cNvSpPr txBox="1">
              <a:spLocks noChangeArrowheads="1"/>
            </p:cNvSpPr>
            <p:nvPr/>
          </p:nvSpPr>
          <p:spPr bwMode="auto">
            <a:xfrm>
              <a:off x="7656748" y="3312103"/>
              <a:ext cx="90418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WV = 20%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3" name="Text - Virginia"/>
            <p:cNvSpPr txBox="1">
              <a:spLocks noChangeArrowheads="1"/>
            </p:cNvSpPr>
            <p:nvPr/>
          </p:nvSpPr>
          <p:spPr bwMode="auto">
            <a:xfrm>
              <a:off x="7682606" y="3145995"/>
              <a:ext cx="928634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VA = 17%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5" name="Text - South Carolina"/>
            <p:cNvSpPr txBox="1">
              <a:spLocks noChangeArrowheads="1"/>
            </p:cNvSpPr>
            <p:nvPr/>
          </p:nvSpPr>
          <p:spPr bwMode="auto">
            <a:xfrm>
              <a:off x="7338905" y="3707329"/>
              <a:ext cx="88898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SC = 20%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6" name="Text - Ohio"/>
            <p:cNvSpPr txBox="1">
              <a:spLocks noChangeArrowheads="1"/>
            </p:cNvSpPr>
            <p:nvPr/>
          </p:nvSpPr>
          <p:spPr bwMode="auto">
            <a:xfrm>
              <a:off x="6154629" y="2460610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OH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16%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97" name="Text - North Carolina"/>
            <p:cNvSpPr txBox="1">
              <a:spLocks noChangeArrowheads="1"/>
            </p:cNvSpPr>
            <p:nvPr/>
          </p:nvSpPr>
          <p:spPr bwMode="auto">
            <a:xfrm>
              <a:off x="7567503" y="3495245"/>
              <a:ext cx="83354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NC = 22%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8" name="Text - Missouri"/>
            <p:cNvSpPr txBox="1">
              <a:spLocks noChangeArrowheads="1"/>
            </p:cNvSpPr>
            <p:nvPr/>
          </p:nvSpPr>
          <p:spPr bwMode="auto">
            <a:xfrm>
              <a:off x="5016393" y="2915623"/>
              <a:ext cx="693739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latin typeface="+mj-lt"/>
                  <a:cs typeface="Times New Roman" charset="0"/>
                </a:rPr>
                <a:t>MO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17%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99" name="Text - Mississippi"/>
            <p:cNvSpPr txBox="1">
              <a:spLocks noChangeArrowheads="1"/>
            </p:cNvSpPr>
            <p:nvPr/>
          </p:nvSpPr>
          <p:spPr bwMode="auto">
            <a:xfrm>
              <a:off x="5480049" y="3713162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MS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20%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0" name="Text - Minnesota"/>
            <p:cNvSpPr txBox="1">
              <a:spLocks noChangeArrowheads="1"/>
            </p:cNvSpPr>
            <p:nvPr/>
          </p:nvSpPr>
          <p:spPr bwMode="auto">
            <a:xfrm>
              <a:off x="4419600" y="1586701"/>
              <a:ext cx="1219200" cy="602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MN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10%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Michigan"/>
            <p:cNvSpPr txBox="1">
              <a:spLocks noChangeArrowheads="1"/>
            </p:cNvSpPr>
            <p:nvPr/>
          </p:nvSpPr>
          <p:spPr bwMode="auto">
            <a:xfrm>
              <a:off x="5866491" y="2059398"/>
              <a:ext cx="693737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MI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15%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2" name="Text - Kentucky"/>
            <p:cNvSpPr txBox="1">
              <a:spLocks noChangeArrowheads="1"/>
            </p:cNvSpPr>
            <p:nvPr/>
          </p:nvSpPr>
          <p:spPr bwMode="auto">
            <a:xfrm>
              <a:off x="5910417" y="3040013"/>
              <a:ext cx="80629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KY 20%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3" name="Text - Iowa"/>
            <p:cNvSpPr txBox="1">
              <a:spLocks noChangeArrowheads="1"/>
            </p:cNvSpPr>
            <p:nvPr/>
          </p:nvSpPr>
          <p:spPr bwMode="auto">
            <a:xfrm>
              <a:off x="4841875" y="2318018"/>
              <a:ext cx="693737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IA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12%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4" name="Text - Indiana"/>
            <p:cNvSpPr txBox="1">
              <a:spLocks noChangeArrowheads="1"/>
            </p:cNvSpPr>
            <p:nvPr/>
          </p:nvSpPr>
          <p:spPr bwMode="auto">
            <a:xfrm>
              <a:off x="5774174" y="2524014"/>
              <a:ext cx="692151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IN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5" name="Text - Illinois"/>
            <p:cNvSpPr txBox="1">
              <a:spLocks noChangeArrowheads="1"/>
            </p:cNvSpPr>
            <p:nvPr/>
          </p:nvSpPr>
          <p:spPr bwMode="auto">
            <a:xfrm>
              <a:off x="5394561" y="2591423"/>
              <a:ext cx="693737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IL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17%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6" name="Text - Georgia"/>
            <p:cNvSpPr txBox="1">
              <a:spLocks noChangeArrowheads="1"/>
            </p:cNvSpPr>
            <p:nvPr/>
          </p:nvSpPr>
          <p:spPr bwMode="auto">
            <a:xfrm>
              <a:off x="6365875" y="3702706"/>
              <a:ext cx="693737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GA</a:t>
              </a:r>
              <a:b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26%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107" name="Text - Florida"/>
            <p:cNvSpPr txBox="1">
              <a:spLocks noChangeArrowheads="1"/>
            </p:cNvSpPr>
            <p:nvPr/>
          </p:nvSpPr>
          <p:spPr bwMode="auto">
            <a:xfrm>
              <a:off x="6791216" y="4357013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FL</a:t>
              </a:r>
              <a:b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27%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8" name="Text - Alabama"/>
            <p:cNvSpPr txBox="1">
              <a:spLocks noChangeArrowheads="1"/>
            </p:cNvSpPr>
            <p:nvPr/>
          </p:nvSpPr>
          <p:spPr bwMode="auto">
            <a:xfrm>
              <a:off x="5854591" y="3692439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AL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18%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09" name="Text - Vermont"/>
            <p:cNvSpPr txBox="1">
              <a:spLocks noChangeArrowheads="1"/>
            </p:cNvSpPr>
            <p:nvPr/>
          </p:nvSpPr>
          <p:spPr bwMode="auto">
            <a:xfrm>
              <a:off x="6805612" y="1289000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VT = 9%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1" name="Text - New York"/>
            <p:cNvSpPr txBox="1">
              <a:spLocks noChangeArrowheads="1"/>
            </p:cNvSpPr>
            <p:nvPr/>
          </p:nvSpPr>
          <p:spPr bwMode="auto">
            <a:xfrm>
              <a:off x="6991241" y="1784350"/>
              <a:ext cx="692151" cy="433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latin typeface="+mj-lt"/>
                  <a:cs typeface="Times New Roman" charset="0"/>
                </a:rPr>
                <a:t>NY</a:t>
              </a:r>
              <a:br>
                <a:rPr lang="en-US" sz="1300" b="1" dirty="0" smtClean="0">
                  <a:latin typeface="+mj-lt"/>
                  <a:cs typeface="Times New Roman" charset="0"/>
                </a:rPr>
              </a:br>
              <a:r>
                <a:rPr lang="en-US" sz="1300" b="1" dirty="0" smtClean="0">
                  <a:latin typeface="+mj-lt"/>
                  <a:cs typeface="Times New Roman" charset="0"/>
                </a:rPr>
                <a:t>14%</a:t>
              </a:r>
              <a:endParaRPr lang="en-US" sz="1300" b="1" dirty="0">
                <a:latin typeface="+mj-lt"/>
                <a:cs typeface="Times New Roman" charset="0"/>
              </a:endParaRPr>
            </a:p>
          </p:txBody>
        </p:sp>
        <p:sp>
          <p:nvSpPr>
            <p:cNvPr id="112" name="Text - New Jersey"/>
            <p:cNvSpPr txBox="1">
              <a:spLocks noChangeArrowheads="1"/>
            </p:cNvSpPr>
            <p:nvPr/>
          </p:nvSpPr>
          <p:spPr bwMode="auto">
            <a:xfrm>
              <a:off x="7690533" y="2366143"/>
              <a:ext cx="85537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NJ = 18%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3" name="Text - New Hampshire"/>
            <p:cNvSpPr txBox="1">
              <a:spLocks noChangeArrowheads="1"/>
            </p:cNvSpPr>
            <p:nvPr/>
          </p:nvSpPr>
          <p:spPr bwMode="auto">
            <a:xfrm>
              <a:off x="7924800" y="1659001"/>
              <a:ext cx="912814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NH = 14%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4" name="Text - Massachusetts"/>
            <p:cNvSpPr txBox="1">
              <a:spLocks noChangeArrowheads="1"/>
            </p:cNvSpPr>
            <p:nvPr/>
          </p:nvSpPr>
          <p:spPr bwMode="auto">
            <a:xfrm>
              <a:off x="8016767" y="1889552"/>
              <a:ext cx="89863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MA = 4%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5" name="Text - Maine"/>
            <p:cNvSpPr txBox="1">
              <a:spLocks noChangeArrowheads="1"/>
            </p:cNvSpPr>
            <p:nvPr/>
          </p:nvSpPr>
          <p:spPr bwMode="auto">
            <a:xfrm>
              <a:off x="7930038" y="1149819"/>
              <a:ext cx="113665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ME = 12%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6" name="Text - District of Columbia"/>
            <p:cNvSpPr txBox="1">
              <a:spLocks noChangeArrowheads="1"/>
            </p:cNvSpPr>
            <p:nvPr/>
          </p:nvSpPr>
          <p:spPr bwMode="auto">
            <a:xfrm>
              <a:off x="7611955" y="2927000"/>
              <a:ext cx="933954" cy="29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  DC = 9%  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7" name="Text - Connecticut"/>
            <p:cNvSpPr txBox="1">
              <a:spLocks noChangeArrowheads="1"/>
            </p:cNvSpPr>
            <p:nvPr/>
          </p:nvSpPr>
          <p:spPr bwMode="auto">
            <a:xfrm>
              <a:off x="7716278" y="2195463"/>
              <a:ext cx="97052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CT = 10%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8" name="Text - Delaware"/>
            <p:cNvSpPr txBox="1">
              <a:spLocks noChangeArrowheads="1"/>
            </p:cNvSpPr>
            <p:nvPr/>
          </p:nvSpPr>
          <p:spPr bwMode="auto">
            <a:xfrm>
              <a:off x="7688446" y="2543864"/>
              <a:ext cx="845954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DE = 12% 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9" name="Text - Rhode Island"/>
            <p:cNvSpPr txBox="1">
              <a:spLocks noChangeArrowheads="1"/>
            </p:cNvSpPr>
            <p:nvPr/>
          </p:nvSpPr>
          <p:spPr bwMode="auto">
            <a:xfrm>
              <a:off x="8058943" y="2074043"/>
              <a:ext cx="85645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RI = 15%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20" name="Text - Maryland"/>
            <p:cNvSpPr txBox="1">
              <a:spLocks noChangeArrowheads="1"/>
            </p:cNvSpPr>
            <p:nvPr/>
          </p:nvSpPr>
          <p:spPr bwMode="auto">
            <a:xfrm>
              <a:off x="7716278" y="2722562"/>
              <a:ext cx="97052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MD = 16%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38200" y="5562600"/>
            <a:ext cx="22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U.S. Average = 19%</a:t>
            </a:r>
          </a:p>
        </p:txBody>
      </p:sp>
      <p:sp>
        <p:nvSpPr>
          <p:cNvPr id="144" name="Line - Maryland"/>
          <p:cNvSpPr>
            <a:spLocks noChangeShapeType="1"/>
          </p:cNvSpPr>
          <p:nvPr/>
        </p:nvSpPr>
        <p:spPr bwMode="auto">
          <a:xfrm>
            <a:off x="6846780" y="2964656"/>
            <a:ext cx="895457" cy="50720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905" y="3049439"/>
            <a:ext cx="4508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" name="Line - New Jersey"/>
          <p:cNvSpPr>
            <a:spLocks noChangeShapeType="1"/>
          </p:cNvSpPr>
          <p:nvPr/>
        </p:nvSpPr>
        <p:spPr bwMode="auto">
          <a:xfrm flipV="1">
            <a:off x="7845318" y="1351281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6" name="Line - District of Columbia"/>
          <p:cNvSpPr>
            <a:spLocks noChangeShapeType="1"/>
          </p:cNvSpPr>
          <p:nvPr/>
        </p:nvSpPr>
        <p:spPr bwMode="auto">
          <a:xfrm flipH="1" flipV="1">
            <a:off x="7171421" y="3426995"/>
            <a:ext cx="440534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47" name="Line - District of Columbia"/>
          <p:cNvSpPr>
            <a:spLocks noChangeShapeType="1"/>
          </p:cNvSpPr>
          <p:nvPr/>
        </p:nvSpPr>
        <p:spPr bwMode="auto">
          <a:xfrm flipH="1" flipV="1">
            <a:off x="7001558" y="3640088"/>
            <a:ext cx="440534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0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5026473" y="5257800"/>
            <a:ext cx="2423000" cy="990600"/>
            <a:chOff x="5287062" y="5105400"/>
            <a:chExt cx="2423000" cy="990600"/>
          </a:xfrm>
        </p:grpSpPr>
        <p:sp>
          <p:nvSpPr>
            <p:cNvPr id="149" name="Rectangle 132"/>
            <p:cNvSpPr>
              <a:spLocks noChangeArrowheads="1"/>
            </p:cNvSpPr>
            <p:nvPr/>
          </p:nvSpPr>
          <p:spPr bwMode="auto">
            <a:xfrm>
              <a:off x="5291721" y="5637311"/>
              <a:ext cx="152400" cy="1524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0" name="Text Box 133"/>
            <p:cNvSpPr txBox="1">
              <a:spLocks noChangeArrowheads="1"/>
            </p:cNvSpPr>
            <p:nvPr/>
          </p:nvSpPr>
          <p:spPr bwMode="auto">
            <a:xfrm>
              <a:off x="5444121" y="5331023"/>
              <a:ext cx="226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cs typeface="Calibri" pitchFamily="34" charset="0"/>
                </a:rPr>
                <a:t>Uninsured Rate = 10% - 19%</a:t>
              </a:r>
              <a:endParaRPr lang="en-US" sz="1400" b="1" dirty="0">
                <a:latin typeface="+mj-lt"/>
                <a:cs typeface="Calibri" pitchFamily="34" charset="0"/>
              </a:endParaRPr>
            </a:p>
          </p:txBody>
        </p:sp>
        <p:sp>
          <p:nvSpPr>
            <p:cNvPr id="151" name="Rectangle 134"/>
            <p:cNvSpPr>
              <a:spLocks noChangeArrowheads="1"/>
            </p:cNvSpPr>
            <p:nvPr/>
          </p:nvSpPr>
          <p:spPr bwMode="auto">
            <a:xfrm>
              <a:off x="5291721" y="5865911"/>
              <a:ext cx="152400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2" name="Text Box 136"/>
            <p:cNvSpPr txBox="1">
              <a:spLocks noChangeArrowheads="1"/>
            </p:cNvSpPr>
            <p:nvPr/>
          </p:nvSpPr>
          <p:spPr bwMode="auto">
            <a:xfrm>
              <a:off x="5444121" y="5559623"/>
              <a:ext cx="226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cs typeface="Calibri" pitchFamily="34" charset="0"/>
                </a:rPr>
                <a:t>Uninsured Rate = 20% - 29%</a:t>
              </a:r>
              <a:endParaRPr lang="en-US" sz="1400" b="1" dirty="0">
                <a:cs typeface="Calibri" pitchFamily="34" charset="0"/>
              </a:endParaRPr>
            </a:p>
          </p:txBody>
        </p:sp>
        <p:sp>
          <p:nvSpPr>
            <p:cNvPr id="153" name="Rectangle 131"/>
            <p:cNvSpPr>
              <a:spLocks noChangeArrowheads="1"/>
            </p:cNvSpPr>
            <p:nvPr/>
          </p:nvSpPr>
          <p:spPr bwMode="auto">
            <a:xfrm>
              <a:off x="5291721" y="5408711"/>
              <a:ext cx="152400" cy="152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4" name="Text Box 136"/>
            <p:cNvSpPr txBox="1">
              <a:spLocks noChangeArrowheads="1"/>
            </p:cNvSpPr>
            <p:nvPr/>
          </p:nvSpPr>
          <p:spPr bwMode="auto">
            <a:xfrm>
              <a:off x="5444121" y="5788223"/>
              <a:ext cx="226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cs typeface="Calibri" pitchFamily="34" charset="0"/>
                </a:rPr>
                <a:t>Uninsured Rate = 30% - 39%</a:t>
              </a:r>
              <a:endParaRPr lang="en-US" sz="1400" b="1" dirty="0">
                <a:cs typeface="Calibri" pitchFamily="34" charset="0"/>
              </a:endParaRPr>
            </a:p>
          </p:txBody>
        </p:sp>
        <p:sp>
          <p:nvSpPr>
            <p:cNvPr id="155" name="Rectangle 131"/>
            <p:cNvSpPr>
              <a:spLocks noChangeArrowheads="1"/>
            </p:cNvSpPr>
            <p:nvPr/>
          </p:nvSpPr>
          <p:spPr bwMode="auto">
            <a:xfrm>
              <a:off x="5287062" y="5178623"/>
              <a:ext cx="152400" cy="15240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56" name="Text Box 133"/>
            <p:cNvSpPr txBox="1">
              <a:spLocks noChangeArrowheads="1"/>
            </p:cNvSpPr>
            <p:nvPr/>
          </p:nvSpPr>
          <p:spPr bwMode="auto">
            <a:xfrm>
              <a:off x="5434834" y="5105400"/>
              <a:ext cx="20831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latin typeface="+mj-lt"/>
                  <a:cs typeface="Calibri" pitchFamily="34" charset="0"/>
                </a:rPr>
                <a:t>Uninsured Rate = 0% - 9%</a:t>
              </a:r>
              <a:endParaRPr lang="en-US" sz="1400" b="1" dirty="0">
                <a:latin typeface="+mj-lt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66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208</Words>
  <Application>Microsoft Office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Share of Women Ages 18 – 64 Who Are Uninsured, by State, 2011 - 2012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than half of states not expanding Medicaid have higher than average rates of uninsured women</dc:title>
  <dc:creator>Adara Beamesderfer</dc:creator>
  <cp:lastModifiedBy>Nisha Kurani</cp:lastModifiedBy>
  <cp:revision>24</cp:revision>
  <dcterms:created xsi:type="dcterms:W3CDTF">2013-09-04T18:00:03Z</dcterms:created>
  <dcterms:modified xsi:type="dcterms:W3CDTF">2013-11-12T17:45:40Z</dcterms:modified>
</cp:coreProperties>
</file>