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  <p:sldMasterId id="2147483673" r:id="rId3"/>
    <p:sldMasterId id="2147483666" r:id="rId4"/>
  </p:sldMasterIdLst>
  <p:notesMasterIdLst>
    <p:notesMasterId r:id="rId32"/>
  </p:notesMasterIdLst>
  <p:sldIdLst>
    <p:sldId id="305" r:id="rId5"/>
    <p:sldId id="286" r:id="rId6"/>
    <p:sldId id="311" r:id="rId7"/>
    <p:sldId id="290" r:id="rId8"/>
    <p:sldId id="341" r:id="rId9"/>
    <p:sldId id="329" r:id="rId10"/>
    <p:sldId id="330" r:id="rId11"/>
    <p:sldId id="331" r:id="rId12"/>
    <p:sldId id="332" r:id="rId13"/>
    <p:sldId id="333" r:id="rId14"/>
    <p:sldId id="334" r:id="rId15"/>
    <p:sldId id="340" r:id="rId16"/>
    <p:sldId id="335" r:id="rId17"/>
    <p:sldId id="342" r:id="rId18"/>
    <p:sldId id="336" r:id="rId19"/>
    <p:sldId id="337" r:id="rId20"/>
    <p:sldId id="338" r:id="rId21"/>
    <p:sldId id="339" r:id="rId22"/>
    <p:sldId id="328" r:id="rId23"/>
    <p:sldId id="327" r:id="rId24"/>
    <p:sldId id="310" r:id="rId25"/>
    <p:sldId id="343" r:id="rId26"/>
    <p:sldId id="344" r:id="rId27"/>
    <p:sldId id="345" r:id="rId28"/>
    <p:sldId id="346" r:id="rId29"/>
    <p:sldId id="347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5" autoAdjust="0"/>
    <p:restoredTop sz="94660"/>
  </p:normalViewPr>
  <p:slideViewPr>
    <p:cSldViewPr>
      <p:cViewPr>
        <p:scale>
          <a:sx n="87" d="100"/>
          <a:sy n="87" d="100"/>
        </p:scale>
        <p:origin x="-14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04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7717930545713"/>
          <c:y val="5.4924242424242424E-2"/>
          <c:w val="0.50106307583274279"/>
          <c:h val="0.892676767676767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5"/>
            <c:bubble3D val="0"/>
            <c:explosion val="28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-0.10176040893541745"/>
                  <c:y val="0.2024731567644953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450811118489708E-2"/>
                  <c:y val="1.436868686868686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86292181230714E-2"/>
                  <c:y val="-9.707627455658951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57522726384928E-2"/>
                  <c:y val="-0.1057466396245923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87873122875941"/>
                  <c:y val="-2.914161298019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515923815688878"/>
                  <c:y val="0.11525332060765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746636383421597E-2"/>
                  <c:y val="0.2354684641692515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&lt;18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0.23699999999999999</c:v>
                </c:pt>
                <c:pt idx="1">
                  <c:v>9.7000000000000003E-2</c:v>
                </c:pt>
                <c:pt idx="2">
                  <c:v>0.13500000000000001</c:v>
                </c:pt>
                <c:pt idx="3">
                  <c:v>0.128</c:v>
                </c:pt>
                <c:pt idx="4">
                  <c:v>0.14000000000000001</c:v>
                </c:pt>
                <c:pt idx="5">
                  <c:v>0.124</c:v>
                </c:pt>
                <c:pt idx="6">
                  <c:v>0.13900000000000001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1301539416422"/>
          <c:y val="3.8699594368885711E-2"/>
          <c:w val="0.85857964838083412"/>
          <c:h val="0.83310148731408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16-19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0.65700000000000003</c:v>
                </c:pt>
                <c:pt idx="1">
                  <c:v>0.29099999999999998</c:v>
                </c:pt>
                <c:pt idx="2">
                  <c:v>0.183</c:v>
                </c:pt>
                <c:pt idx="3">
                  <c:v>0.17399999999999999</c:v>
                </c:pt>
                <c:pt idx="4">
                  <c:v>0.19800000000000001</c:v>
                </c:pt>
                <c:pt idx="5">
                  <c:v>0.35499999999999998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36096"/>
        <c:axId val="33237632"/>
      </c:barChart>
      <c:catAx>
        <c:axId val="3323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237632"/>
        <c:crosses val="autoZero"/>
        <c:auto val="1"/>
        <c:lblAlgn val="ctr"/>
        <c:lblOffset val="100"/>
        <c:noMultiLvlLbl val="0"/>
      </c:catAx>
      <c:valAx>
        <c:axId val="332376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23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40926466402891E-2"/>
          <c:y val="4.0372425037779366E-2"/>
          <c:w val="0.89385201761190214"/>
          <c:h val="0.83121410959993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18-24 Years of Age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0.42</c:v>
                </c:pt>
                <c:pt idx="1">
                  <c:v>0.35599999999999998</c:v>
                </c:pt>
                <c:pt idx="2">
                  <c:v>0.182</c:v>
                </c:pt>
                <c:pt idx="3">
                  <c:v>3.5999999999999997E-2</c:v>
                </c:pt>
                <c:pt idx="4">
                  <c:v>5.0000000000000001E-3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25-44 Years of Age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0.30599999999999999</c:v>
                </c:pt>
                <c:pt idx="1">
                  <c:v>0.38600000000000001</c:v>
                </c:pt>
                <c:pt idx="2">
                  <c:v>0.24</c:v>
                </c:pt>
                <c:pt idx="3">
                  <c:v>5.5E-2</c:v>
                </c:pt>
                <c:pt idx="4">
                  <c:v>1.2999999999999999E-2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45-64 Years of Age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0.18099999999999999</c:v>
                </c:pt>
                <c:pt idx="1">
                  <c:v>0.34799999999999998</c:v>
                </c:pt>
                <c:pt idx="2">
                  <c:v>0.314</c:v>
                </c:pt>
                <c:pt idx="3">
                  <c:v>0.11899999999999999</c:v>
                </c:pt>
                <c:pt idx="4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4"/>
        <c:axId val="33382400"/>
        <c:axId val="33383936"/>
      </c:barChart>
      <c:catAx>
        <c:axId val="3338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383936"/>
        <c:crosses val="autoZero"/>
        <c:auto val="1"/>
        <c:lblAlgn val="ctr"/>
        <c:lblOffset val="100"/>
        <c:noMultiLvlLbl val="0"/>
      </c:catAx>
      <c:valAx>
        <c:axId val="333839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38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82883615165589"/>
          <c:y val="0.26576970492324825"/>
          <c:w val="0.31752958365954731"/>
          <c:h val="0.1679740316551340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68460192475941E-2"/>
          <c:y val="5.0168162252617915E-2"/>
          <c:w val="0.89655172413793038"/>
          <c:h val="0.8820960698689956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0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Sheet1!$B$1:$U$1</c:f>
              <c:numCache>
                <c:formatCode>General</c:formatCode>
                <c:ptCount val="20"/>
                <c:pt idx="0">
                  <c:v>1988</c:v>
                </c:pt>
                <c:pt idx="1">
                  <c:v>1991</c:v>
                </c:pt>
                <c:pt idx="2">
                  <c:v>1993</c:v>
                </c:pt>
                <c:pt idx="3">
                  <c:v>1995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Sheet1!$B$2:$U$2</c:f>
              <c:numCache>
                <c:formatCode>0%</c:formatCode>
                <c:ptCount val="20"/>
                <c:pt idx="0">
                  <c:v>0.66</c:v>
                </c:pt>
                <c:pt idx="1">
                  <c:v>0.46</c:v>
                </c:pt>
                <c:pt idx="2">
                  <c:v>0.36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0.34</c:v>
                </c:pt>
                <c:pt idx="7">
                  <c:v>0.37</c:v>
                </c:pt>
                <c:pt idx="8">
                  <c:v>0.35</c:v>
                </c:pt>
                <c:pt idx="9">
                  <c:v>0.36</c:v>
                </c:pt>
                <c:pt idx="10">
                  <c:v>0.35</c:v>
                </c:pt>
                <c:pt idx="11">
                  <c:v>0.32</c:v>
                </c:pt>
                <c:pt idx="12">
                  <c:v>0.34</c:v>
                </c:pt>
                <c:pt idx="13">
                  <c:v>0.32</c:v>
                </c:pt>
                <c:pt idx="14">
                  <c:v>0.28999999999999998</c:v>
                </c:pt>
                <c:pt idx="15">
                  <c:v>0.28000000000000003</c:v>
                </c:pt>
                <c:pt idx="16">
                  <c:v>0.26</c:v>
                </c:pt>
                <c:pt idx="17">
                  <c:v>0.26</c:v>
                </c:pt>
                <c:pt idx="18">
                  <c:v>0.25</c:v>
                </c:pt>
                <c:pt idx="19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"/>
        <c:axId val="33420416"/>
        <c:axId val="33421952"/>
      </c:barChart>
      <c:catAx>
        <c:axId val="334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itchFamily="34" charset="0"/>
                <a:ea typeface="Tahoma"/>
                <a:cs typeface="Tahoma"/>
              </a:defRPr>
            </a:pPr>
            <a:endParaRPr lang="en-US"/>
          </a:p>
        </c:txPr>
        <c:crossAx val="334219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42195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itchFamily="34" charset="0"/>
                <a:ea typeface="Tahoma"/>
                <a:cs typeface="Tahoma"/>
              </a:defRPr>
            </a:pPr>
            <a:endParaRPr lang="en-US"/>
          </a:p>
        </c:txPr>
        <c:crossAx val="33420416"/>
        <c:crosses val="autoZero"/>
        <c:crossBetween val="between"/>
        <c:majorUnit val="0.1"/>
        <c:minorUnit val="5.0000000000000114E-2"/>
      </c:valAx>
      <c:spPr>
        <a:noFill/>
        <a:ln w="238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40926466402891E-2"/>
          <c:y val="4.0372425037779366E-2"/>
          <c:w val="0.89385201761190214"/>
          <c:h val="0.8463656247514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400% FPL ($45,960)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Age 21</c:v>
                </c:pt>
                <c:pt idx="1">
                  <c:v>Age 40</c:v>
                </c:pt>
                <c:pt idx="2">
                  <c:v>Age 55</c:v>
                </c:pt>
                <c:pt idx="3">
                  <c:v>Age 64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5.5E-2</c:v>
                </c:pt>
                <c:pt idx="1">
                  <c:v>7.0999999999999994E-2</c:v>
                </c:pt>
                <c:pt idx="2">
                  <c:v>9.5000000000000001E-2</c:v>
                </c:pt>
                <c:pt idx="3">
                  <c:v>9.5000000000000001E-2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401% FPL ($46,075)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Age 21</c:v>
                </c:pt>
                <c:pt idx="1">
                  <c:v>Age 40</c:v>
                </c:pt>
                <c:pt idx="2">
                  <c:v>Age 55</c:v>
                </c:pt>
                <c:pt idx="3">
                  <c:v>Age 64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5.5E-2</c:v>
                </c:pt>
                <c:pt idx="1">
                  <c:v>7.0000000000000007E-2</c:v>
                </c:pt>
                <c:pt idx="2">
                  <c:v>0.122</c:v>
                </c:pt>
                <c:pt idx="3">
                  <c:v>0.16500000000000001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4"/>
        <c:axId val="45472000"/>
        <c:axId val="45475712"/>
      </c:barChart>
      <c:catAx>
        <c:axId val="4547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45475712"/>
        <c:crosses val="autoZero"/>
        <c:auto val="1"/>
        <c:lblAlgn val="ctr"/>
        <c:lblOffset val="100"/>
        <c:noMultiLvlLbl val="0"/>
      </c:catAx>
      <c:valAx>
        <c:axId val="45475712"/>
        <c:scaling>
          <c:orientation val="minMax"/>
          <c:max val="0.30000000000000004"/>
        </c:scaling>
        <c:delete val="0"/>
        <c:axPos val="l"/>
        <c:numFmt formatCode="0%" sourceLinked="1"/>
        <c:majorTickMark val="out"/>
        <c:minorTickMark val="none"/>
        <c:tickLblPos val="nextTo"/>
        <c:crossAx val="4547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196454218058734"/>
          <c:y val="9.9103038256581566E-2"/>
          <c:w val="0.3272617621374288"/>
          <c:h val="0.319470691163604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40926466402891E-2"/>
          <c:y val="4.0372425037779366E-2"/>
          <c:w val="0.89385201761190214"/>
          <c:h val="0.8463656247514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400% FPL ($62,040)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Age 21</c:v>
                </c:pt>
                <c:pt idx="1">
                  <c:v>Age 40</c:v>
                </c:pt>
                <c:pt idx="2">
                  <c:v>Age 55</c:v>
                </c:pt>
                <c:pt idx="3">
                  <c:v>Age 64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8.2000000000000003E-2</c:v>
                </c:pt>
                <c:pt idx="1">
                  <c:v>9.5000000000000001E-2</c:v>
                </c:pt>
                <c:pt idx="2">
                  <c:v>9.5000000000000001E-2</c:v>
                </c:pt>
                <c:pt idx="3">
                  <c:v>9.5000000000000001E-2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401% FPL ($62,195)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Age 21</c:v>
                </c:pt>
                <c:pt idx="1">
                  <c:v>Age 40</c:v>
                </c:pt>
                <c:pt idx="2">
                  <c:v>Age 55</c:v>
                </c:pt>
                <c:pt idx="3">
                  <c:v>Age 64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8.1000000000000003E-2</c:v>
                </c:pt>
                <c:pt idx="1">
                  <c:v>0.104</c:v>
                </c:pt>
                <c:pt idx="2">
                  <c:v>0.182</c:v>
                </c:pt>
                <c:pt idx="3">
                  <c:v>0.245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4"/>
        <c:axId val="93520640"/>
        <c:axId val="93522176"/>
      </c:barChart>
      <c:catAx>
        <c:axId val="9352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93522176"/>
        <c:crosses val="autoZero"/>
        <c:auto val="1"/>
        <c:lblAlgn val="ctr"/>
        <c:lblOffset val="100"/>
        <c:noMultiLvlLbl val="0"/>
      </c:catAx>
      <c:valAx>
        <c:axId val="935221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352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0499148940873"/>
          <c:y val="9.9103038256581566E-2"/>
          <c:w val="0.38168351032662379"/>
          <c:h val="0.274016145709059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85105273245228E-2"/>
          <c:y val="5.5724840166501144E-2"/>
          <c:w val="0.91631489472674066"/>
          <c:h val="0.80897667395686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Projected Baseline before 2010 Health Reform Law (6.6% average annual increase from 2010 to 2019)</c:v>
                </c:pt>
              </c:strCache>
            </c:strRef>
          </c:tx>
          <c:spPr>
            <a:ln w="38053">
              <a:solidFill>
                <a:schemeClr val="accent4"/>
              </a:solidFill>
              <a:prstDash val="sysDash"/>
            </a:ln>
          </c:spPr>
          <c:marker>
            <c:symbol val="diamond"/>
            <c:size val="8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spPr>
              <a:noFill/>
              <a:ln w="2536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accent4"/>
                    </a:solidFill>
                    <a:latin typeface="Calibri" panose="020F0502020204030204" pitchFamily="34" charset="0"/>
                    <a:ea typeface="Tahoma"/>
                    <a:cs typeface="Calibr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Sheet1!$B$2:$K$2</c:f>
              <c:numCache>
                <c:formatCode>"$"#,##0_);[Red]\("$"#,##0\)</c:formatCode>
                <c:ptCount val="10"/>
                <c:pt idx="0">
                  <c:v>521</c:v>
                </c:pt>
                <c:pt idx="1">
                  <c:v>570</c:v>
                </c:pt>
                <c:pt idx="2">
                  <c:v>580</c:v>
                </c:pt>
                <c:pt idx="3">
                  <c:v>635</c:v>
                </c:pt>
                <c:pt idx="4">
                  <c:v>696</c:v>
                </c:pt>
                <c:pt idx="5">
                  <c:v>725</c:v>
                </c:pt>
                <c:pt idx="6">
                  <c:v>787</c:v>
                </c:pt>
                <c:pt idx="7">
                  <c:v>819</c:v>
                </c:pt>
                <c:pt idx="8">
                  <c:v>854</c:v>
                </c:pt>
                <c:pt idx="9">
                  <c:v>943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Projected Baseline after 2010 Health Reform Law (5.3% average annual increase from 2010 to 2019)</c:v>
                </c:pt>
              </c:strCache>
            </c:strRef>
          </c:tx>
          <c:spPr>
            <a:ln w="38053">
              <a:solidFill>
                <a:schemeClr val="accent1"/>
              </a:solidFill>
              <a:prstDash val="solid"/>
            </a:ln>
          </c:spPr>
          <c:marker>
            <c:symbol val="square"/>
            <c:size val="8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 w="2536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Tahoma"/>
                    <a:cs typeface="Calibri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Sheet1!$B$3:$K$3</c:f>
              <c:numCache>
                <c:formatCode>"$"#,##0_);[Red]\("$"#,##0\)</c:formatCode>
                <c:ptCount val="10"/>
                <c:pt idx="0">
                  <c:v>526</c:v>
                </c:pt>
                <c:pt idx="1">
                  <c:v>565</c:v>
                </c:pt>
                <c:pt idx="2">
                  <c:v>557</c:v>
                </c:pt>
                <c:pt idx="3">
                  <c:v>592</c:v>
                </c:pt>
                <c:pt idx="4">
                  <c:v>603</c:v>
                </c:pt>
                <c:pt idx="5">
                  <c:v>622</c:v>
                </c:pt>
                <c:pt idx="6">
                  <c:v>678</c:v>
                </c:pt>
                <c:pt idx="7">
                  <c:v>703</c:v>
                </c:pt>
                <c:pt idx="8">
                  <c:v>730</c:v>
                </c:pt>
                <c:pt idx="9">
                  <c:v>803</c:v>
                </c:pt>
              </c:numCache>
            </c:numRef>
          </c:val>
          <c:smooth val="0"/>
        </c:ser>
        <c:ser>
          <c:idx val="2"/>
          <c:order val="2"/>
          <c:tx>
            <c:v>arrow</c:v>
          </c:tx>
          <c:spPr>
            <a:ln>
              <a:noFill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Sheet1!$B$4:$K$4</c:f>
              <c:numCache>
                <c:formatCode>"$"#,##0_);[Red]\("$"#,##0\)</c:formatCode>
                <c:ptCount val="10"/>
                <c:pt idx="0">
                  <c:v>523.5</c:v>
                </c:pt>
                <c:pt idx="1">
                  <c:v>567.5</c:v>
                </c:pt>
                <c:pt idx="2">
                  <c:v>568.5</c:v>
                </c:pt>
                <c:pt idx="3">
                  <c:v>613.5</c:v>
                </c:pt>
                <c:pt idx="4">
                  <c:v>649.5</c:v>
                </c:pt>
                <c:pt idx="5">
                  <c:v>673.5</c:v>
                </c:pt>
                <c:pt idx="6">
                  <c:v>732.5</c:v>
                </c:pt>
                <c:pt idx="7">
                  <c:v>761</c:v>
                </c:pt>
                <c:pt idx="8">
                  <c:v>792</c:v>
                </c:pt>
                <c:pt idx="9">
                  <c:v>873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684">
              <a:solidFill>
                <a:schemeClr val="accent5"/>
              </a:solidFill>
              <a:prstDash val="dash"/>
              <a:tailEnd type="none"/>
            </a:ln>
          </c:spPr>
        </c:hiLowLines>
        <c:marker val="1"/>
        <c:smooth val="0"/>
        <c:axId val="93041408"/>
        <c:axId val="93042944"/>
      </c:lineChart>
      <c:catAx>
        <c:axId val="9304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itchFamily="34" charset="0"/>
              </a:defRPr>
            </a:pPr>
            <a:endParaRPr lang="en-US"/>
          </a:p>
        </c:txPr>
        <c:crossAx val="9304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042944"/>
        <c:scaling>
          <c:orientation val="minMax"/>
          <c:min val="400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itchFamily="34" charset="0"/>
              </a:defRPr>
            </a:pPr>
            <a:endParaRPr lang="en-US"/>
          </a:p>
        </c:txPr>
        <c:crossAx val="9304140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2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0.52551</cdr:x>
      <cdr:y>0.20612</cdr:y>
    </cdr:from>
    <cdr:to>
      <cdr:x>0.66159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08525" y="1036637"/>
          <a:ext cx="1219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400" b="0" dirty="0" smtClean="0">
              <a:solidFill>
                <a:schemeClr val="bg1"/>
              </a:solidFill>
              <a:latin typeface="Calibri" pitchFamily="34" charset="0"/>
              <a:cs typeface="Meta Offc Pro"/>
            </a:rPr>
            <a:t>&lt; 18 Years of Age</a:t>
          </a:r>
        </a:p>
      </cdr:txBody>
    </cdr:sp>
  </cdr:relSizeAnchor>
  <cdr:relSizeAnchor xmlns:cdr="http://schemas.openxmlformats.org/drawingml/2006/chartDrawing">
    <cdr:from>
      <cdr:x>0.61056</cdr:x>
      <cdr:y>0.494</cdr:y>
    </cdr:from>
    <cdr:to>
      <cdr:x>0.74663</cdr:x>
      <cdr:y>0.59804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70525" y="2484437"/>
          <a:ext cx="1219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chemeClr val="bg1"/>
              </a:solidFill>
              <a:latin typeface="Calibri" pitchFamily="34" charset="0"/>
              <a:cs typeface="Meta Offc Pro"/>
            </a:rPr>
            <a:t>1</a:t>
          </a:r>
          <a:r>
            <a:rPr lang="en-US" sz="1400" b="0" dirty="0" smtClean="0">
              <a:solidFill>
                <a:schemeClr val="bg1"/>
              </a:solidFill>
              <a:latin typeface="Calibri" pitchFamily="34" charset="0"/>
              <a:cs typeface="Meta Offc Pro"/>
            </a:rPr>
            <a:t>8 - 24 Years of Age</a:t>
          </a:r>
        </a:p>
      </cdr:txBody>
    </cdr:sp>
  </cdr:relSizeAnchor>
  <cdr:relSizeAnchor xmlns:cdr="http://schemas.openxmlformats.org/drawingml/2006/chartDrawing">
    <cdr:from>
      <cdr:x>0.53402</cdr:x>
      <cdr:y>0.67582</cdr:y>
    </cdr:from>
    <cdr:to>
      <cdr:x>0.67009</cdr:x>
      <cdr:y>0.77986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84725" y="3398837"/>
          <a:ext cx="1219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chemeClr val="bg1"/>
              </a:solidFill>
              <a:latin typeface="Calibri" pitchFamily="34" charset="0"/>
              <a:cs typeface="Meta Offc Pro"/>
            </a:rPr>
            <a:t>25</a:t>
          </a:r>
          <a:r>
            <a:rPr lang="en-US" sz="1400" b="0" dirty="0" smtClean="0">
              <a:solidFill>
                <a:schemeClr val="bg1"/>
              </a:solidFill>
              <a:latin typeface="Calibri" pitchFamily="34" charset="0"/>
              <a:cs typeface="Meta Offc Pro"/>
            </a:rPr>
            <a:t> - 34 Years of Age</a:t>
          </a:r>
        </a:p>
      </cdr:txBody>
    </cdr:sp>
  </cdr:relSizeAnchor>
  <cdr:relSizeAnchor xmlns:cdr="http://schemas.openxmlformats.org/drawingml/2006/chartDrawing">
    <cdr:from>
      <cdr:x>0.39794</cdr:x>
      <cdr:y>0.73643</cdr:y>
    </cdr:from>
    <cdr:to>
      <cdr:x>0.53402</cdr:x>
      <cdr:y>0.84046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65525" y="3703637"/>
          <a:ext cx="1219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  <a:latin typeface="Calibri" pitchFamily="34" charset="0"/>
              <a:cs typeface="Meta Offc Pro"/>
            </a:rPr>
            <a:t>3</a:t>
          </a:r>
          <a:r>
            <a:rPr lang="en-US" sz="1400" dirty="0" smtClean="0">
              <a:solidFill>
                <a:schemeClr val="bg1"/>
              </a:solidFill>
              <a:latin typeface="Calibri" pitchFamily="34" charset="0"/>
              <a:cs typeface="Meta Offc Pro"/>
            </a:rPr>
            <a:t>5</a:t>
          </a:r>
          <a:r>
            <a:rPr lang="en-US" sz="1400" b="0" dirty="0" smtClean="0">
              <a:solidFill>
                <a:schemeClr val="bg1"/>
              </a:solidFill>
              <a:latin typeface="Calibri" pitchFamily="34" charset="0"/>
              <a:cs typeface="Meta Offc Pro"/>
            </a:rPr>
            <a:t> - 44 Years of Age</a:t>
          </a:r>
        </a:p>
      </cdr:txBody>
    </cdr:sp>
  </cdr:relSizeAnchor>
  <cdr:relSizeAnchor xmlns:cdr="http://schemas.openxmlformats.org/drawingml/2006/chartDrawing">
    <cdr:from>
      <cdr:x>0.28738</cdr:x>
      <cdr:y>0.58491</cdr:y>
    </cdr:from>
    <cdr:to>
      <cdr:x>0.42346</cdr:x>
      <cdr:y>0.68895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74925" y="2941637"/>
          <a:ext cx="1219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  <a:latin typeface="Calibri" pitchFamily="34" charset="0"/>
              <a:cs typeface="Meta Offc Pro"/>
            </a:rPr>
            <a:t>4</a:t>
          </a:r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Meta Offc Pro"/>
            </a:rPr>
            <a:t>5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Meta Offc Pro"/>
            </a:rPr>
            <a:t> - 54 Years of Age</a:t>
          </a:r>
        </a:p>
      </cdr:txBody>
    </cdr:sp>
  </cdr:relSizeAnchor>
  <cdr:relSizeAnchor xmlns:cdr="http://schemas.openxmlformats.org/drawingml/2006/chartDrawing">
    <cdr:from>
      <cdr:x>0.20234</cdr:x>
      <cdr:y>0.29703</cdr:y>
    </cdr:from>
    <cdr:to>
      <cdr:x>0.33841</cdr:x>
      <cdr:y>0.40107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812925" y="1493837"/>
          <a:ext cx="1219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Meta Offc Pro"/>
            </a:rPr>
            <a:t>55</a:t>
          </a:r>
          <a:r>
            <a:rPr lang="en-US" sz="1400" b="0" dirty="0" smtClean="0">
              <a:solidFill>
                <a:schemeClr val="tx1"/>
              </a:solidFill>
              <a:latin typeface="Calibri" pitchFamily="34" charset="0"/>
              <a:cs typeface="Meta Offc Pro"/>
            </a:rPr>
            <a:t> - 64 Years of Age</a:t>
          </a:r>
        </a:p>
      </cdr:txBody>
    </cdr:sp>
  </cdr:relSizeAnchor>
  <cdr:relSizeAnchor xmlns:cdr="http://schemas.openxmlformats.org/drawingml/2006/chartDrawing">
    <cdr:from>
      <cdr:x>0.36393</cdr:x>
      <cdr:y>0.16067</cdr:y>
    </cdr:from>
    <cdr:to>
      <cdr:x>0.5</cdr:x>
      <cdr:y>0.26471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60725" y="808037"/>
          <a:ext cx="1219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 smtClean="0">
              <a:solidFill>
                <a:schemeClr val="bg1"/>
              </a:solidFill>
              <a:latin typeface="Calibri" pitchFamily="34" charset="0"/>
              <a:cs typeface="Meta Offc Pro"/>
            </a:rPr>
            <a:t>65+ Years of Age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0.40888</cdr:x>
      <cdr:y>0.9334</cdr:y>
    </cdr:from>
    <cdr:to>
      <cdr:x>0.68385</cdr:x>
      <cdr:y>0.99459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2925" y="4694237"/>
          <a:ext cx="12192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latin typeface="Calibri" pitchFamily="34" charset="0"/>
              <a:cs typeface="Meta Offc Pro"/>
            </a:rPr>
            <a:t>Age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7B161-4A6C-488B-BFCB-63FCF444AD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6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9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746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1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172200" cy="45757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7261" y="4343400"/>
            <a:ext cx="5963478" cy="4650698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9087" y="4343400"/>
            <a:ext cx="6559826" cy="42759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4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7B161-4A6C-488B-BFCB-63FCF444AD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7B161-4A6C-488B-BFCB-63FCF444AD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02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  <p:sldLayoutId id="214748367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are.gov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Affordable Care Act Affects Baby Boomers and Medicare </a:t>
            </a:r>
            <a:r>
              <a:rPr lang="en-US" dirty="0" smtClean="0"/>
              <a:t>Beneficiaries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Covering Health Reform </a:t>
            </a:r>
            <a:r>
              <a:rPr lang="en-US" dirty="0" smtClean="0"/>
              <a:t>Webinar Series For Journalists</a:t>
            </a:r>
          </a:p>
          <a:p>
            <a:r>
              <a:rPr lang="en-US" dirty="0" smtClean="0"/>
              <a:t>Presented by the Kaiser Family Foundation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Thursday, November 21, 2013</a:t>
            </a:r>
          </a:p>
          <a:p>
            <a:r>
              <a:rPr lang="en-US" dirty="0" smtClean="0"/>
              <a:t>12:30 p.m. ET – 1:30 p.m. 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Prohibit medical underwriting</a:t>
            </a:r>
          </a:p>
          <a:p>
            <a:pPr lvl="1"/>
            <a:r>
              <a:rPr lang="en-US" sz="2400" dirty="0" smtClean="0"/>
              <a:t>pre-existing condition exclusions</a:t>
            </a:r>
          </a:p>
          <a:p>
            <a:pPr lvl="1"/>
            <a:r>
              <a:rPr lang="en-US" sz="2400" dirty="0" smtClean="0"/>
              <a:t>eligibility and premiums based on health status</a:t>
            </a:r>
          </a:p>
          <a:p>
            <a:endParaRPr lang="en-US" sz="2400" dirty="0" smtClean="0"/>
          </a:p>
          <a:p>
            <a:r>
              <a:rPr lang="en-US" sz="2400" dirty="0" smtClean="0"/>
              <a:t>Limit age rating to 3:1 </a:t>
            </a:r>
          </a:p>
          <a:p>
            <a:endParaRPr lang="en-US" sz="2400" dirty="0" smtClean="0"/>
          </a:p>
          <a:p>
            <a:r>
              <a:rPr lang="en-US" sz="2400" dirty="0" smtClean="0"/>
              <a:t>Require plans to cover essential health benefits</a:t>
            </a:r>
          </a:p>
          <a:p>
            <a:endParaRPr lang="en-US" sz="2400" dirty="0" smtClean="0"/>
          </a:p>
          <a:p>
            <a:r>
              <a:rPr lang="en-US" sz="2400" dirty="0" smtClean="0"/>
              <a:t>Limit cost sharing for essential health benefits in network</a:t>
            </a:r>
          </a:p>
          <a:p>
            <a:endParaRPr lang="en-US" sz="2400" dirty="0" smtClean="0"/>
          </a:p>
          <a:p>
            <a:r>
              <a:rPr lang="en-US" sz="2400" dirty="0" smtClean="0"/>
              <a:t>Premium tax credit subsidies for incomes 100% to 400% FPL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Changes to Non-group Market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SOURCE</a:t>
            </a:r>
            <a:r>
              <a:rPr lang="en-US" sz="1400" dirty="0"/>
              <a:t>: KFF Subsidy Calculator</a:t>
            </a:r>
            <a:r>
              <a:rPr lang="en-US" sz="1400" dirty="0" smtClean="0"/>
              <a:t>. Premium reflect national average </a:t>
            </a:r>
            <a:r>
              <a:rPr lang="en-US" sz="1400" dirty="0"/>
              <a:t>rates. </a:t>
            </a:r>
            <a:r>
              <a:rPr lang="en-US" sz="1400" dirty="0" smtClean="0">
                <a:solidFill>
                  <a:srgbClr val="FF0000"/>
                </a:solidFill>
              </a:rPr>
              <a:t>Red</a:t>
            </a:r>
            <a:r>
              <a:rPr lang="en-US" sz="1400" dirty="0" smtClean="0"/>
              <a:t> indicates unsubsidized premiums.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840"/>
            <a:ext cx="8961120" cy="822960"/>
          </a:xfrm>
        </p:spPr>
        <p:txBody>
          <a:bodyPr/>
          <a:lstStyle/>
          <a:p>
            <a:r>
              <a:rPr lang="en-US" dirty="0" smtClean="0"/>
              <a:t>Premiums as a Percent of Income, </a:t>
            </a:r>
            <a:r>
              <a:rPr lang="en-US" dirty="0"/>
              <a:t>Benchmark Silver </a:t>
            </a:r>
            <a:r>
              <a:rPr lang="en-US" dirty="0" smtClean="0"/>
              <a:t>Plan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757903"/>
              </p:ext>
            </p:extLst>
          </p:nvPr>
        </p:nvGraphicFramePr>
        <p:xfrm>
          <a:off x="92075" y="1096963"/>
          <a:ext cx="443388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461316870"/>
              </p:ext>
            </p:extLst>
          </p:nvPr>
        </p:nvGraphicFramePr>
        <p:xfrm>
          <a:off x="4618038" y="1096963"/>
          <a:ext cx="443388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Meta Offc Pro"/>
              </a:rPr>
              <a:t>SINGLE INDIVIDUALS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Meta Offc Pro"/>
              </a:rPr>
              <a:t>MARRIED COUPLES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400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$2,535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0586" y="4171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$3,240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810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00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Meta Offc Pro"/>
              </a:rPr>
              <a:t>$4,366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3810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00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Meta Offc Pro"/>
              </a:rPr>
              <a:t>$4,366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28002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$7,606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2819400" y="3409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$5,653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5271" y="401005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$5,070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401005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$5,070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2592" y="3810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00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Meta Offc Pro"/>
              </a:rPr>
              <a:t>$5,894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6" y="364671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$6,480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28757" y="3810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00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Meta Offc Pro"/>
              </a:rPr>
              <a:t>$5,894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8600" y="380999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00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Meta Offc Pro"/>
              </a:rPr>
              <a:t>$5,894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05800" y="1676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$15,211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7326086" y="2571690"/>
            <a:ext cx="838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$11,307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4400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$2,535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43100" y="4171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  <a:cs typeface="Meta Offc Pro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Meta Offc Pro"/>
              </a:rPr>
              <a:t>$3,240</a:t>
            </a:r>
          </a:p>
        </p:txBody>
      </p:sp>
    </p:spTree>
    <p:extLst>
      <p:ext uri="{BB962C8B-B14F-4D97-AF65-F5344CB8AC3E}">
        <p14:creationId xmlns:p14="http://schemas.microsoft.com/office/powerpoint/2010/main" val="3938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Juliette Cubanski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592385"/>
            <a:ext cx="1803400" cy="2566376"/>
          </a:xfrm>
        </p:spPr>
      </p:pic>
      <p:sp>
        <p:nvSpPr>
          <p:cNvPr id="11" name="Content Placeholder 12"/>
          <p:cNvSpPr txBox="1">
            <a:spLocks/>
          </p:cNvSpPr>
          <p:nvPr/>
        </p:nvSpPr>
        <p:spPr>
          <a:xfrm>
            <a:off x="3352800" y="1828800"/>
            <a:ext cx="5699760" cy="1874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smtClean="0"/>
              <a:t>Associate Director of the Program on Medicare Policy</a:t>
            </a:r>
          </a:p>
          <a:p>
            <a:pPr marL="0" indent="0">
              <a:buFontTx/>
              <a:buNone/>
            </a:pPr>
            <a:endParaRPr lang="en-US" sz="3000" kern="0" dirty="0" smtClean="0"/>
          </a:p>
          <a:p>
            <a:pPr marL="0" indent="0">
              <a:buFontTx/>
              <a:buNone/>
            </a:pPr>
            <a:r>
              <a:rPr lang="en-US" sz="3000" kern="0" dirty="0" smtClean="0"/>
              <a:t>Kaiser Family Foundation</a:t>
            </a:r>
          </a:p>
          <a:p>
            <a:pPr marL="0" indent="0">
              <a:buFontTx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700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" y="1066800"/>
            <a:ext cx="8961120" cy="55626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Do people with Medicare need to sign up for Marketplace plans?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en-US" sz="2400" b="1" i="1" dirty="0" smtClean="0"/>
              <a:t>No. </a:t>
            </a:r>
            <a:r>
              <a:rPr lang="en-US" sz="2400" i="1" dirty="0" smtClean="0"/>
              <a:t>People with Medicare can and should keep it; insurers are not allowed to sell </a:t>
            </a:r>
            <a:r>
              <a:rPr lang="en-US" sz="2400" i="1" dirty="0"/>
              <a:t>M</a:t>
            </a:r>
            <a:r>
              <a:rPr lang="en-US" sz="2400" i="1" dirty="0" smtClean="0"/>
              <a:t>arketplace plans to people they know have Medicare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Will </a:t>
            </a:r>
            <a:r>
              <a:rPr lang="en-US" sz="2400" b="1" dirty="0"/>
              <a:t>the tax penalty apply to people on Medicare?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en-US" sz="2400" b="1" i="1" dirty="0" smtClean="0"/>
              <a:t>No, </a:t>
            </a:r>
            <a:r>
              <a:rPr lang="en-US" sz="2400" i="1" dirty="0" smtClean="0"/>
              <a:t>because Medicare counts as “minimum essential coverage”</a:t>
            </a:r>
            <a:endParaRPr lang="en-US" sz="2400" i="1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Are </a:t>
            </a:r>
            <a:r>
              <a:rPr lang="en-US" sz="2400" b="1" dirty="0"/>
              <a:t>people on Medicare eligible for premium tax credits?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en-US" sz="2400" b="1" i="1" dirty="0"/>
              <a:t>No.</a:t>
            </a:r>
            <a:r>
              <a:rPr lang="en-US" sz="2400" i="1" dirty="0"/>
              <a:t> These tax credits can only be used to purchase Marketplace plans</a:t>
            </a:r>
          </a:p>
          <a:p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ACA Affect </a:t>
            </a:r>
            <a:r>
              <a:rPr lang="en-US" dirty="0"/>
              <a:t>P</a:t>
            </a:r>
            <a:r>
              <a:rPr lang="en-US" dirty="0" smtClean="0"/>
              <a:t>eople on Medicare?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830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Are </a:t>
            </a:r>
            <a:r>
              <a:rPr lang="en-US" sz="2400" b="1" dirty="0"/>
              <a:t>Medicare Advantage, Part D, and </a:t>
            </a:r>
            <a:r>
              <a:rPr lang="en-US" sz="2400" b="1" dirty="0" err="1"/>
              <a:t>Medigap</a:t>
            </a:r>
            <a:r>
              <a:rPr lang="en-US" sz="2400" b="1" dirty="0"/>
              <a:t> plans sold through the Marketplaces?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en-US" sz="2400" b="1" i="1" dirty="0"/>
              <a:t>No.</a:t>
            </a:r>
            <a:r>
              <a:rPr lang="en-US" sz="2400" i="1" dirty="0"/>
              <a:t> People on Medicare should still enroll at </a:t>
            </a:r>
            <a:r>
              <a:rPr lang="en-US" sz="2400" i="1" dirty="0">
                <a:hlinkClick r:id="rId2"/>
              </a:rPr>
              <a:t>www.Medicare.gov</a:t>
            </a:r>
            <a:r>
              <a:rPr lang="en-US" sz="2400" i="1" dirty="0"/>
              <a:t>, </a:t>
            </a:r>
            <a:br>
              <a:rPr lang="en-US" sz="2400" i="1" dirty="0"/>
            </a:br>
            <a:r>
              <a:rPr lang="en-US" sz="2400" i="1" dirty="0"/>
              <a:t>1-800-MEDICARE, or directly through a Medicare or </a:t>
            </a:r>
            <a:r>
              <a:rPr lang="en-US" sz="2400" i="1" dirty="0" err="1"/>
              <a:t>Medigap</a:t>
            </a:r>
            <a:r>
              <a:rPr lang="en-US" sz="2400" i="1" dirty="0"/>
              <a:t> plan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Has </a:t>
            </a:r>
            <a:r>
              <a:rPr lang="en-US" sz="2400" b="1" dirty="0"/>
              <a:t>Medicare’s open enrollment period changed?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en-US" sz="2400" b="1" i="1" dirty="0"/>
              <a:t>No.</a:t>
            </a:r>
            <a:r>
              <a:rPr lang="en-US" sz="2400" i="1" dirty="0"/>
              <a:t> Medicare’s enrollment period runs from Oct 15-Dec 7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Answers </a:t>
            </a:r>
            <a:r>
              <a:rPr lang="en-US" dirty="0"/>
              <a:t>to </a:t>
            </a:r>
            <a:r>
              <a:rPr lang="en-US" dirty="0" smtClean="0"/>
              <a:t>Key Questions </a:t>
            </a:r>
            <a:r>
              <a:rPr lang="en-US" dirty="0"/>
              <a:t>about Medicare and the </a:t>
            </a:r>
            <a:r>
              <a:rPr lang="en-US" dirty="0" smtClean="0"/>
              <a:t>New </a:t>
            </a:r>
            <a:r>
              <a:rPr lang="en-US" dirty="0"/>
              <a:t>Marketplaces</a:t>
            </a:r>
          </a:p>
        </p:txBody>
      </p:sp>
    </p:spTree>
    <p:extLst>
      <p:ext uri="{BB962C8B-B14F-4D97-AF65-F5344CB8AC3E}">
        <p14:creationId xmlns:p14="http://schemas.microsoft.com/office/powerpoint/2010/main" val="24935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34143"/>
            <a:ext cx="5242560" cy="5791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What is the “donut hole”?</a:t>
            </a:r>
            <a:endParaRPr lang="en-US" b="1" dirty="0" smtClean="0"/>
          </a:p>
          <a:p>
            <a:pPr lvl="1">
              <a:spcBef>
                <a:spcPts val="900"/>
              </a:spcBef>
            </a:pPr>
            <a:r>
              <a:rPr lang="en-US" sz="2000" dirty="0" smtClean="0"/>
              <a:t>The gap in the Medicare prescription drug benefit where enrollees were responsible for 100% of their drug costs until they reached catastrophic coverage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What </a:t>
            </a:r>
            <a:r>
              <a:rPr lang="en-US" sz="2400" b="1" dirty="0" smtClean="0"/>
              <a:t>did the ACA do?</a:t>
            </a:r>
            <a:endParaRPr lang="en-US" b="1" dirty="0"/>
          </a:p>
          <a:p>
            <a:pPr lvl="1">
              <a:spcBef>
                <a:spcPts val="900"/>
              </a:spcBef>
            </a:pPr>
            <a:r>
              <a:rPr lang="en-US" sz="2000" dirty="0" smtClean="0"/>
              <a:t>Closes </a:t>
            </a:r>
            <a:r>
              <a:rPr lang="en-US" sz="2000" dirty="0"/>
              <a:t>the Medicare Part D coverage gap </a:t>
            </a:r>
            <a:r>
              <a:rPr lang="en-US" sz="2000" dirty="0" smtClean="0"/>
              <a:t>by </a:t>
            </a:r>
            <a:r>
              <a:rPr lang="en-US" sz="2000" dirty="0"/>
              <a:t>gradually reducing </a:t>
            </a:r>
            <a:r>
              <a:rPr lang="en-US" sz="2000" dirty="0" smtClean="0"/>
              <a:t>cost </a:t>
            </a:r>
            <a:r>
              <a:rPr lang="en-US" sz="2000" dirty="0"/>
              <a:t>sharing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25</a:t>
            </a:r>
            <a:r>
              <a:rPr lang="en-US" sz="2000" dirty="0"/>
              <a:t>% of drug costs in the </a:t>
            </a:r>
            <a:r>
              <a:rPr lang="en-US" sz="2000" dirty="0" smtClean="0"/>
              <a:t>gap in 2020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In 2014, enrollees pay 47.5% of brand drug costs and 72% of generic drug costs in the gap </a:t>
            </a:r>
            <a:endParaRPr lang="en-US" sz="2000" dirty="0" smtClean="0"/>
          </a:p>
          <a:p>
            <a:pPr lvl="1">
              <a:spcBef>
                <a:spcPts val="900"/>
              </a:spcBef>
            </a:pPr>
            <a:r>
              <a:rPr lang="en-US" sz="2000" dirty="0" smtClean="0"/>
              <a:t>In </a:t>
            </a:r>
            <a:r>
              <a:rPr lang="en-US" sz="2000" dirty="0"/>
              <a:t>2014, the </a:t>
            </a:r>
            <a:r>
              <a:rPr lang="en-US" sz="2000" dirty="0" smtClean="0"/>
              <a:t>gap </a:t>
            </a:r>
            <a:r>
              <a:rPr lang="en-US" sz="2000" dirty="0"/>
              <a:t>begins </a:t>
            </a:r>
            <a:r>
              <a:rPr lang="en-US" sz="2000" dirty="0" smtClean="0"/>
              <a:t>after total drug costs reach $2,850 and </a:t>
            </a:r>
            <a:r>
              <a:rPr lang="en-US" sz="2000" dirty="0"/>
              <a:t>ends after an enrollee has spent a total of $4,550 out of pocket </a:t>
            </a:r>
            <a:r>
              <a:rPr lang="en-US" sz="2000" i="1" dirty="0" smtClean="0"/>
              <a:t>($</a:t>
            </a:r>
            <a:r>
              <a:rPr lang="en-US" sz="2000" i="1" dirty="0"/>
              <a:t>6,691 in total drug </a:t>
            </a:r>
            <a:r>
              <a:rPr lang="en-US" sz="2000" i="1" dirty="0" smtClean="0"/>
              <a:t>costs)</a:t>
            </a:r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b="1" dirty="0" smtClean="0"/>
              <a:t>The </a:t>
            </a:r>
            <a:r>
              <a:rPr lang="en-US" dirty="0" smtClean="0"/>
              <a:t>ACA Gradually Closes the Medicare Part D “Donut Hole”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EXHIBIT 15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http://media.npr.org/assets/img/2012/04/17/doughnut-573d4afb10825a8a5d28a83ae756a49bb228ab1d-s6-c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2" b="96761" l="9916" r="94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367308" cy="25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b/Boston_cream_doughn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76" b="95573" l="9983" r="89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1"/>
            <a:ext cx="4242391" cy="28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941454" y="1795122"/>
            <a:ext cx="0" cy="262447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71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143000"/>
            <a:ext cx="8961120" cy="5029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Improvements in benefits</a:t>
            </a:r>
            <a:endParaRPr lang="en-US" b="1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Provides new annual wellness visit with personalized prevention plan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Eliminates cost sharing for preventive services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Delivery system reforms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Establishes the Center for Medicare and Medicaid </a:t>
            </a:r>
            <a:r>
              <a:rPr lang="en-US" sz="2200" dirty="0"/>
              <a:t>Innovation </a:t>
            </a:r>
            <a:r>
              <a:rPr lang="en-US" sz="2200" dirty="0" smtClean="0"/>
              <a:t>to test</a:t>
            </a:r>
            <a:r>
              <a:rPr lang="en-US" sz="2200" dirty="0"/>
              <a:t>, </a:t>
            </a:r>
            <a:r>
              <a:rPr lang="en-US" sz="2200" dirty="0" smtClean="0"/>
              <a:t>evaluate, and </a:t>
            </a:r>
            <a:r>
              <a:rPr lang="en-US" sz="2200" dirty="0"/>
              <a:t>expand </a:t>
            </a:r>
            <a:r>
              <a:rPr lang="en-US" sz="2200" dirty="0" smtClean="0"/>
              <a:t>different </a:t>
            </a:r>
            <a:r>
              <a:rPr lang="en-US" sz="2200" dirty="0"/>
              <a:t>payment </a:t>
            </a:r>
            <a:r>
              <a:rPr lang="en-US" sz="2200" dirty="0" smtClean="0"/>
              <a:t>models to reduce </a:t>
            </a:r>
            <a:r>
              <a:rPr lang="en-US" sz="2200" dirty="0"/>
              <a:t>program </a:t>
            </a:r>
            <a:r>
              <a:rPr lang="en-US" sz="2200" dirty="0" smtClean="0"/>
              <a:t>spending while </a:t>
            </a:r>
            <a:r>
              <a:rPr lang="en-US" sz="2200" dirty="0"/>
              <a:t>maintaining or improving quality of care</a:t>
            </a:r>
            <a:endParaRPr lang="en-US" sz="2200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Establishes the Coordinated Health Care Office </a:t>
            </a:r>
            <a:r>
              <a:rPr lang="en-US" sz="2200" dirty="0"/>
              <a:t>to </a:t>
            </a:r>
            <a:r>
              <a:rPr lang="en-US" sz="2200" dirty="0" smtClean="0"/>
              <a:t>improve care coordination for people dually eligible for both Medicare and Medicaid 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Authorizes numerous programs, pilots, demonstrations to improve quality of care and efficiency while reducing program spending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b="1" dirty="0" smtClean="0"/>
              <a:t>The </a:t>
            </a:r>
            <a:r>
              <a:rPr lang="en-US" dirty="0" smtClean="0"/>
              <a:t>ACA Included Other Medicare Benefit </a:t>
            </a:r>
            <a:r>
              <a:rPr lang="en-US" dirty="0"/>
              <a:t>I</a:t>
            </a:r>
            <a:r>
              <a:rPr lang="en-US" dirty="0" smtClean="0"/>
              <a:t>mprovements and Delivery </a:t>
            </a:r>
            <a:r>
              <a:rPr lang="en-US" dirty="0"/>
              <a:t>S</a:t>
            </a:r>
            <a:r>
              <a:rPr lang="en-US" dirty="0" smtClean="0"/>
              <a:t>ystem Reforms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EXHIBIT 15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3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143000"/>
            <a:ext cx="8961120" cy="563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New revenues</a:t>
            </a:r>
            <a:endParaRPr lang="en-US" b="1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Income-related premiums for higher-income people on Medicare </a:t>
            </a:r>
            <a:r>
              <a:rPr lang="en-US" sz="2000" dirty="0" smtClean="0"/>
              <a:t>($85,000/individual; $170,000/couple</a:t>
            </a:r>
            <a:r>
              <a:rPr lang="en-US" sz="2000" dirty="0"/>
              <a:t>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Increases </a:t>
            </a:r>
            <a:r>
              <a:rPr lang="en-US" sz="2000" dirty="0"/>
              <a:t>the Medicare payroll tax by 0.9% (from 1.45% to 2.35%) for higher-income taxpayers </a:t>
            </a:r>
            <a:r>
              <a:rPr lang="en-US" sz="2000" dirty="0" smtClean="0"/>
              <a:t>on earnings over </a:t>
            </a:r>
            <a:r>
              <a:rPr lang="en-US" sz="2000" dirty="0"/>
              <a:t>$</a:t>
            </a:r>
            <a:r>
              <a:rPr lang="en-US" sz="2000" dirty="0" smtClean="0"/>
              <a:t>200,000/individual; $250,000/couple</a:t>
            </a:r>
            <a:endParaRPr lang="en-US" sz="20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Medicare savings</a:t>
            </a:r>
            <a:endParaRPr lang="en-US" b="1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kern="1200" dirty="0"/>
              <a:t>Gradually reduces payments to Medicare Advantage plans to align more closely with costs under traditional </a:t>
            </a:r>
            <a:r>
              <a:rPr lang="en-US" sz="2000" kern="1200" dirty="0" smtClean="0"/>
              <a:t>Medicare; provides new </a:t>
            </a:r>
            <a:r>
              <a:rPr lang="en-US" sz="2000" kern="1200" dirty="0"/>
              <a:t>quality-based bonus payments to plans with higher star </a:t>
            </a:r>
            <a:r>
              <a:rPr lang="en-US" sz="2000" kern="1200" dirty="0" smtClean="0"/>
              <a:t>ratings</a:t>
            </a:r>
            <a:endParaRPr lang="en-US" sz="2000" i="1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Reduces payments for hospitals and other medical providers </a:t>
            </a:r>
            <a:r>
              <a:rPr lang="en-US" sz="2000" i="1" dirty="0" smtClean="0"/>
              <a:t>(not physicians)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Authorizes a 15-member Independent Payment Advisory Board to propose Medicare spending reductions if spending exceeds target growth rates </a:t>
            </a:r>
            <a:endParaRPr lang="en-US" sz="2000" i="1" dirty="0" smtClean="0"/>
          </a:p>
          <a:p>
            <a:pPr>
              <a:spcBef>
                <a:spcPts val="600"/>
              </a:spcBef>
            </a:pPr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b="1" dirty="0" smtClean="0"/>
              <a:t>The ACA Included New </a:t>
            </a:r>
            <a:r>
              <a:rPr lang="en-US" dirty="0"/>
              <a:t>R</a:t>
            </a:r>
            <a:r>
              <a:rPr lang="en-US" b="1" dirty="0" smtClean="0"/>
              <a:t>evenues and Medicare Savings that Helped </a:t>
            </a:r>
            <a:r>
              <a:rPr lang="en-US" dirty="0"/>
              <a:t>I</a:t>
            </a:r>
            <a:r>
              <a:rPr lang="en-US" b="1" dirty="0" smtClean="0"/>
              <a:t>mprove </a:t>
            </a:r>
            <a:r>
              <a:rPr lang="en-US" dirty="0" smtClean="0"/>
              <a:t>t</a:t>
            </a:r>
            <a:r>
              <a:rPr lang="en-US" b="1" dirty="0" smtClean="0"/>
              <a:t>he </a:t>
            </a:r>
            <a:r>
              <a:rPr lang="en-US" dirty="0" smtClean="0"/>
              <a:t>Pro</a:t>
            </a:r>
            <a:r>
              <a:rPr lang="en-US" b="1" dirty="0" smtClean="0"/>
              <a:t>gram’s </a:t>
            </a:r>
            <a:r>
              <a:rPr lang="en-US" dirty="0"/>
              <a:t>F</a:t>
            </a:r>
            <a:r>
              <a:rPr lang="en-US" b="1" dirty="0" smtClean="0"/>
              <a:t>inancial </a:t>
            </a:r>
            <a:r>
              <a:rPr lang="en-US" dirty="0"/>
              <a:t>O</a:t>
            </a:r>
            <a:r>
              <a:rPr lang="en-US" b="1" dirty="0" smtClean="0"/>
              <a:t>utlook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EXHIBIT 15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3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821453"/>
              </p:ext>
            </p:extLst>
          </p:nvPr>
        </p:nvGraphicFramePr>
        <p:xfrm>
          <a:off x="163513" y="1711912"/>
          <a:ext cx="8828087" cy="462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6200" y="130558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itchFamily="34" charset="0"/>
              </a:rPr>
              <a:t>Medicare </a:t>
            </a:r>
            <a:r>
              <a:rPr lang="en-US" sz="1600" b="1" dirty="0" smtClean="0">
                <a:latin typeface="Calibri" panose="020F0502020204030204" pitchFamily="34" charset="0"/>
                <a:cs typeface="Calibri" pitchFamily="34" charset="0"/>
              </a:rPr>
              <a:t>Spending</a:t>
            </a:r>
            <a:r>
              <a:rPr lang="en-US" sz="1600" b="1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1600" b="1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cs typeface="Calibri" pitchFamily="34" charset="0"/>
              </a:rPr>
              <a:t>(in $ billions)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352800" y="3085772"/>
            <a:ext cx="838200" cy="81054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+mj-lt"/>
              <a:cs typeface="Calibri" pitchFamily="34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6629400" y="4048712"/>
            <a:ext cx="381000" cy="78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+mj-lt"/>
              <a:cs typeface="Calibri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447800" y="2220432"/>
            <a:ext cx="2514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accent4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1100" b="1" dirty="0">
                <a:solidFill>
                  <a:schemeClr val="accent4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itchFamily="34" charset="0"/>
              </a:rPr>
              <a:t>Projected Medicare spending before ACA</a:t>
            </a:r>
            <a:r>
              <a:rPr lang="en-US" sz="1100" b="1" dirty="0">
                <a:solidFill>
                  <a:schemeClr val="accent4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1100" b="1" dirty="0">
                <a:solidFill>
                  <a:schemeClr val="accent4"/>
                </a:solidFill>
                <a:latin typeface="Calibri" panose="020F0502020204030204" pitchFamily="34" charset="0"/>
                <a:cs typeface="Calibri" pitchFamily="34" charset="0"/>
              </a:rPr>
            </a:br>
            <a:endParaRPr lang="en-US" sz="1100" b="1" dirty="0">
              <a:solidFill>
                <a:schemeClr val="accent4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43600" y="48006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itchFamily="34" charset="0"/>
              </a:rPr>
              <a:t>Projected Medicare spending after ACA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1305580"/>
            <a:ext cx="5029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Calibri" pitchFamily="34" charset="0"/>
              </a:rPr>
              <a:t>Average annual growth rate, 2010-2019:</a:t>
            </a:r>
          </a:p>
          <a:p>
            <a:pPr marL="2286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Calibri" pitchFamily="34" charset="0"/>
              </a:rPr>
              <a:t>     Projected spending before ACA:  6.8 percent</a:t>
            </a:r>
          </a:p>
          <a:p>
            <a:pPr marL="2286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Calibri" pitchFamily="34" charset="0"/>
              </a:rPr>
              <a:t>     Projected spending after ACA:  4.8 percent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Medicare spending has declined since the enactment of the ACA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NOTE: Estimates do not take into account future changes to the Sustainable Growth Rate formula to prevent reduction in fees.</a:t>
            </a:r>
            <a:br>
              <a:rPr lang="en-US" dirty="0"/>
            </a:br>
            <a:r>
              <a:rPr lang="en-US" dirty="0"/>
              <a:t>SOURCE: </a:t>
            </a:r>
            <a:r>
              <a:rPr lang="en-US" dirty="0" smtClean="0"/>
              <a:t>Kaiser Family Foundation analysis of CBO data; Medicare </a:t>
            </a:r>
            <a:r>
              <a:rPr lang="en-US" dirty="0"/>
              <a:t>Baseline Spending before reform from CBO, March 2009 Baseline: MEDICARE; after reform from CBO, May 2013 Baseline: MEDICARE.</a:t>
            </a:r>
          </a:p>
        </p:txBody>
      </p:sp>
    </p:spTree>
    <p:extLst>
      <p:ext uri="{BB962C8B-B14F-4D97-AF65-F5344CB8AC3E}">
        <p14:creationId xmlns:p14="http://schemas.microsoft.com/office/powerpoint/2010/main" val="2323503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We will now take questions via chat and via phone. 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 smtClean="0"/>
              <a:t>You can type your questions via chat at any time during the webinar.</a:t>
            </a:r>
          </a:p>
          <a:p>
            <a:endParaRPr lang="en-US" sz="3000" dirty="0"/>
          </a:p>
          <a:p>
            <a:r>
              <a:rPr lang="en-US" sz="3000" dirty="0" smtClean="0"/>
              <a:t>To ask a question via phone, please dial: </a:t>
            </a:r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1-800-931-6361 </a:t>
            </a:r>
            <a:endParaRPr lang="en-US" sz="30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– You can Ask Questions Via Chat or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3076575"/>
            <a:ext cx="2057400" cy="3570921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Karen Pollitz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Senior Fellow, Health Reform and Private Insurance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Speakers from the Kaiser Family Foundation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</p:nvPr>
        </p:nvSpPr>
        <p:spPr>
          <a:xfrm>
            <a:off x="6248400" y="3076575"/>
            <a:ext cx="2133600" cy="348043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Rakesh Singh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Vice President of Communications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409950" y="3076575"/>
            <a:ext cx="2209800" cy="36328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 smtClean="0"/>
              <a:t>Juliette Cubanski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Associate Director of the Program on Medicare Policy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2" name="Picture 2" descr="L:\COMMUNICATIONS\Online Communications\Kff.org Webcasts &amp; Multimedia\Webinars\ACA Series of Webinars for Journalists\5 - Nov. 21 webinar\juli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84" y="914400"/>
            <a:ext cx="1387732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L:\COMMUNICATIONS\Online Communications\Kff.org Webcasts &amp; Multimedia\Webinars\ACA Series of Webinars for Journalists\1 - Aug 28 webinar\Pollitz_4374 - 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9107"/>
            <a:ext cx="2073800" cy="16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COMMUNICATIONS\Online Communications\Kff.org Webcasts &amp; Multimedia\Webinars\ACA Series of Webinars for Journalists\5 - Nov. 21 webinar\rake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8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 sure to dial into the call: </a:t>
            </a:r>
            <a:r>
              <a:rPr lang="en-US" sz="2800" b="1" dirty="0" smtClean="0"/>
              <a:t>1-800-931-6361</a:t>
            </a:r>
          </a:p>
          <a:p>
            <a:endParaRPr lang="en-US" sz="2800" dirty="0" smtClean="0"/>
          </a:p>
          <a:p>
            <a:r>
              <a:rPr lang="en-US" sz="2600" dirty="0" smtClean="0"/>
              <a:t>TO ASK A QUESTION: </a:t>
            </a:r>
            <a:r>
              <a:rPr lang="en-US" sz="2600" dirty="0"/>
              <a:t>Please press the number 1 followed by the number 4 to ask a question. </a:t>
            </a:r>
            <a:endParaRPr lang="en-US" sz="2600" dirty="0" smtClean="0"/>
          </a:p>
          <a:p>
            <a:pPr lvl="1"/>
            <a:r>
              <a:rPr lang="en-US" sz="2000" dirty="0" smtClean="0"/>
              <a:t>Your phone line </a:t>
            </a:r>
            <a:r>
              <a:rPr lang="en-US" sz="2000" dirty="0"/>
              <a:t>will be unmuted when it is your </a:t>
            </a:r>
            <a:r>
              <a:rPr lang="en-US" sz="2000" dirty="0" smtClean="0"/>
              <a:t>turn</a:t>
            </a:r>
            <a:r>
              <a:rPr lang="en-US" sz="2000" dirty="0"/>
              <a:t> </a:t>
            </a:r>
            <a:r>
              <a:rPr lang="en-US" sz="2000" dirty="0" smtClean="0"/>
              <a:t>to ask a question, and the operator will announce your first name, last name and media outlet to the group.</a:t>
            </a:r>
            <a:endParaRPr lang="en-US" sz="2000" dirty="0"/>
          </a:p>
          <a:p>
            <a:endParaRPr lang="en-US" sz="2800" dirty="0"/>
          </a:p>
          <a:p>
            <a:r>
              <a:rPr lang="en-US" sz="2600" dirty="0"/>
              <a:t>TO </a:t>
            </a:r>
            <a:r>
              <a:rPr lang="en-US" sz="2600" dirty="0" smtClean="0"/>
              <a:t>WITHDRAW A QUESTION: </a:t>
            </a:r>
            <a:r>
              <a:rPr lang="en-US" sz="2600" dirty="0"/>
              <a:t>If your question has been answered, </a:t>
            </a:r>
            <a:r>
              <a:rPr lang="en-US" sz="2600" dirty="0" smtClean="0"/>
              <a:t>press </a:t>
            </a:r>
            <a:r>
              <a:rPr lang="en-US" sz="2600" dirty="0"/>
              <a:t>1 followed by the number 3 to withdraw your </a:t>
            </a:r>
            <a:r>
              <a:rPr lang="en-US" sz="2600" dirty="0" smtClean="0"/>
              <a:t>question. </a:t>
            </a:r>
          </a:p>
          <a:p>
            <a:pPr lvl="1"/>
            <a:r>
              <a:rPr lang="en-US" sz="2000" dirty="0" smtClean="0"/>
              <a:t>You will no longer be in line to ask a question via phone if you press 1 then 3. 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Ask a Question via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endParaRPr lang="en-US" sz="2600" b="1" dirty="0" smtClean="0"/>
          </a:p>
          <a:p>
            <a:pPr marL="800100" lvl="2" indent="0">
              <a:buNone/>
            </a:pPr>
            <a:r>
              <a:rPr lang="en-US" sz="2800" b="1" dirty="0" smtClean="0"/>
              <a:t>Rakesh </a:t>
            </a:r>
            <a:r>
              <a:rPr lang="en-US" sz="2800" b="1" dirty="0"/>
              <a:t>Singh</a:t>
            </a:r>
            <a:r>
              <a:rPr lang="en-US" sz="2800" dirty="0"/>
              <a:t>, </a:t>
            </a:r>
            <a:r>
              <a:rPr lang="en-US" sz="2800" dirty="0" smtClean="0"/>
              <a:t>Vice President </a:t>
            </a:r>
            <a:r>
              <a:rPr lang="en-US" sz="2800" dirty="0"/>
              <a:t>of </a:t>
            </a:r>
            <a:r>
              <a:rPr lang="en-US" sz="2800" dirty="0" smtClean="0"/>
              <a:t>Communications</a:t>
            </a:r>
          </a:p>
          <a:p>
            <a:pPr marL="800100" lvl="2" indent="0">
              <a:buNone/>
            </a:pPr>
            <a:r>
              <a:rPr lang="en-US" sz="2800" dirty="0" smtClean="0"/>
              <a:t>Kaiser </a:t>
            </a:r>
            <a:r>
              <a:rPr lang="en-US" sz="2800" dirty="0"/>
              <a:t>Family </a:t>
            </a:r>
            <a:r>
              <a:rPr lang="en-US" sz="2800" dirty="0" smtClean="0"/>
              <a:t>Foundation | Menlo Park, Calif.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Email</a:t>
            </a:r>
            <a:r>
              <a:rPr lang="en-US" sz="2800" dirty="0"/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RSingh@KFF.org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pPr marL="800100" lvl="2" indent="0">
              <a:buNone/>
            </a:pPr>
            <a:r>
              <a:rPr lang="en-US" sz="2800" b="1" dirty="0" smtClean="0"/>
              <a:t>Craig Palosky</a:t>
            </a:r>
            <a:r>
              <a:rPr lang="en-US" sz="2800" dirty="0" smtClean="0"/>
              <a:t>, Director of Communications</a:t>
            </a:r>
            <a:endParaRPr lang="en-US" sz="2800" dirty="0"/>
          </a:p>
          <a:p>
            <a:pPr marL="800100" lvl="2" indent="0">
              <a:buNone/>
            </a:pPr>
            <a:r>
              <a:rPr lang="en-US" sz="2800" dirty="0" smtClean="0"/>
              <a:t>Kaiser Family Foundation| Washington, D.C.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Email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CPalosky@KFF.org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Contact Our Communication Staff With Follow-Up Questions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Switch or Not to Switch: Are Medicare Beneficiaries Switching Drug Plans To Save Money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Medicare </a:t>
            </a:r>
            <a:r>
              <a:rPr lang="en-US" sz="2800" dirty="0"/>
              <a:t>Part D: A First Look at Plan Offerings in </a:t>
            </a:r>
            <a:r>
              <a:rPr lang="en-US" sz="2800" dirty="0" smtClean="0"/>
              <a:t>2014</a:t>
            </a:r>
          </a:p>
          <a:p>
            <a:endParaRPr lang="en-US" sz="2800" dirty="0" smtClean="0"/>
          </a:p>
          <a:p>
            <a:r>
              <a:rPr lang="en-US" sz="2800" dirty="0" smtClean="0"/>
              <a:t>Interactive: State and Local Data</a:t>
            </a:r>
            <a:r>
              <a:rPr lang="en-US" sz="2800" dirty="0"/>
              <a:t> </a:t>
            </a:r>
            <a:r>
              <a:rPr lang="en-US" sz="2800" dirty="0" smtClean="0"/>
              <a:t>on Medicare </a:t>
            </a:r>
            <a:r>
              <a:rPr lang="en-US" sz="2800" dirty="0"/>
              <a:t>Health and Prescription Drug Plans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kff.org/topic/</a:t>
            </a:r>
            <a:r>
              <a:rPr lang="en-US" sz="3000" b="1" dirty="0" err="1" smtClean="0">
                <a:solidFill>
                  <a:srgbClr val="0070C0"/>
                </a:solidFill>
              </a:rPr>
              <a:t>medicare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Beneficiaries and Prescription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kff.org/interactive/seniors-in-poverty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Poverty Rates under the Official Census Poverty Measure and the Supplemental Poverty Measure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433887" cy="4215148"/>
          </a:xfrm>
        </p:spPr>
      </p:pic>
    </p:spTree>
    <p:extLst>
      <p:ext uri="{BB962C8B-B14F-4D97-AF65-F5344CB8AC3E}">
        <p14:creationId xmlns:p14="http://schemas.microsoft.com/office/powerpoint/2010/main" val="4132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Medicare and the Federal Budget: Comparison of Medicare Provisions in Recent Federal Debt and Deficit Reduction </a:t>
            </a:r>
            <a:r>
              <a:rPr lang="en-US" sz="2400" dirty="0" smtClean="0"/>
              <a:t>Proposals</a:t>
            </a:r>
          </a:p>
          <a:p>
            <a:endParaRPr lang="en-US" sz="2400" dirty="0"/>
          </a:p>
          <a:p>
            <a:r>
              <a:rPr lang="en-US" sz="2400" dirty="0"/>
              <a:t>Policy Options to Sustain Medicare for the </a:t>
            </a:r>
            <a:r>
              <a:rPr lang="en-US" sz="2400" dirty="0" smtClean="0"/>
              <a:t>Future</a:t>
            </a:r>
          </a:p>
          <a:p>
            <a:endParaRPr lang="en-US" sz="2400" dirty="0"/>
          </a:p>
          <a:p>
            <a:r>
              <a:rPr lang="en-US" sz="2400" dirty="0"/>
              <a:t>Public Opinion Polling on Raising the Age of Medicare Eligibility: Historic Trends and Current </a:t>
            </a:r>
            <a:r>
              <a:rPr lang="en-US" sz="2400" dirty="0" smtClean="0"/>
              <a:t>Nuances</a:t>
            </a:r>
          </a:p>
          <a:p>
            <a:endParaRPr lang="en-US" sz="2400" dirty="0" smtClean="0"/>
          </a:p>
          <a:p>
            <a:r>
              <a:rPr lang="en-US" sz="2400" dirty="0"/>
              <a:t>Wide Disparities in the Income and Assets of People on Medicare by Race and Ethnicity: Now and in the Future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kff.org/</a:t>
            </a:r>
            <a:r>
              <a:rPr lang="en-US" sz="3000" b="1" dirty="0" err="1" smtClean="0">
                <a:solidFill>
                  <a:srgbClr val="0070C0"/>
                </a:solidFill>
              </a:rPr>
              <a:t>medicare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Medicare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answers to questions like: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1600" dirty="0" smtClean="0"/>
              <a:t>I am covered by Medicare. Can I keep my Medicare coverage even though these marketplace plans are available, or do I need to make a change?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I am about to turn 65 and go on Medicare, and my income is $100,000. I know that people with higher incomes are required to pay higher premiums for Medicare Part B and Part D. To avoid paying these higher Medicare premiums, can I sign up for health insurance from a marketplace plan instead of enrolling in </a:t>
            </a:r>
            <a:r>
              <a:rPr lang="en-US" sz="1600" dirty="0" smtClean="0"/>
              <a:t>Medicare </a:t>
            </a:r>
            <a:r>
              <a:rPr lang="en-US" sz="1600" dirty="0"/>
              <a:t>when I turn 65</a:t>
            </a:r>
            <a:r>
              <a:rPr lang="en-US" sz="1600" dirty="0" smtClean="0"/>
              <a:t>?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My husband and I are retired. He just turned 65 and is now covered by Medicare, but I am 62 and I don’t have health insurance. Can I enroll in Medicare as his spouse?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kff.org/health-reform/</a:t>
            </a:r>
            <a:r>
              <a:rPr lang="en-US" sz="3000" b="1" dirty="0" err="1" smtClean="0">
                <a:solidFill>
                  <a:srgbClr val="0070C0"/>
                </a:solidFill>
              </a:rPr>
              <a:t>faq</a:t>
            </a:r>
            <a:r>
              <a:rPr lang="en-US" sz="3000" b="1" dirty="0" smtClean="0">
                <a:solidFill>
                  <a:srgbClr val="0070C0"/>
                </a:solidFill>
              </a:rPr>
              <a:t>/health-reform-frequently-asked-questions</a:t>
            </a:r>
            <a:r>
              <a:rPr lang="en-US" sz="3000" b="1" dirty="0">
                <a:solidFill>
                  <a:srgbClr val="0070C0"/>
                </a:solidFill>
              </a:rPr>
              <a:t>/#section-</a:t>
            </a:r>
            <a:r>
              <a:rPr lang="en-US" sz="3000" b="1" dirty="0" err="1">
                <a:solidFill>
                  <a:srgbClr val="0070C0"/>
                </a:solidFill>
              </a:rPr>
              <a:t>medicare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 on Medicare and the Affordable Care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</a:t>
            </a:r>
            <a:r>
              <a:rPr lang="en-US" sz="2400" dirty="0" err="1"/>
              <a:t>Obamacare</a:t>
            </a:r>
            <a:r>
              <a:rPr lang="en-US" sz="2400" dirty="0"/>
              <a:t> and You” fact sheets (in English and Spanish)</a:t>
            </a:r>
          </a:p>
          <a:p>
            <a:pPr lvl="1"/>
            <a:r>
              <a:rPr lang="en-US" sz="2200" dirty="0"/>
              <a:t>Includes specific fact sheet on Medicare beneficiaries </a:t>
            </a:r>
          </a:p>
          <a:p>
            <a:endParaRPr lang="en-US" sz="2400" dirty="0" smtClean="0"/>
          </a:p>
          <a:p>
            <a:r>
              <a:rPr lang="en-US" sz="2400" dirty="0" smtClean="0"/>
              <a:t>Consumer Resource Center in English: </a:t>
            </a:r>
            <a:r>
              <a:rPr lang="en-US" sz="2400" b="1" dirty="0" smtClean="0">
                <a:solidFill>
                  <a:srgbClr val="0070C0"/>
                </a:solidFill>
              </a:rPr>
              <a:t>kff.org/</a:t>
            </a:r>
            <a:r>
              <a:rPr lang="en-US" sz="2400" b="1" dirty="0" err="1" smtClean="0">
                <a:solidFill>
                  <a:srgbClr val="0070C0"/>
                </a:solidFill>
              </a:rPr>
              <a:t>aca</a:t>
            </a:r>
            <a:r>
              <a:rPr lang="en-US" sz="2400" b="1" dirty="0" smtClean="0">
                <a:solidFill>
                  <a:srgbClr val="0070C0"/>
                </a:solidFill>
              </a:rPr>
              <a:t>-consumer-resources</a:t>
            </a:r>
          </a:p>
          <a:p>
            <a:endParaRPr lang="en-US" sz="2400" dirty="0"/>
          </a:p>
          <a:p>
            <a:r>
              <a:rPr lang="en-US" sz="2400" dirty="0" smtClean="0"/>
              <a:t>Consumer Resource Center in Spanish: </a:t>
            </a:r>
            <a:r>
              <a:rPr lang="en-US" sz="2400" b="1" dirty="0" smtClean="0">
                <a:solidFill>
                  <a:srgbClr val="0070C0"/>
                </a:solidFill>
              </a:rPr>
              <a:t>kff.org/</a:t>
            </a:r>
            <a:r>
              <a:rPr lang="en-US" sz="2400" b="1" dirty="0" err="1" smtClean="0">
                <a:solidFill>
                  <a:srgbClr val="0070C0"/>
                </a:solidFill>
              </a:rPr>
              <a:t>cuidado</a:t>
            </a:r>
            <a:r>
              <a:rPr lang="en-US" sz="2400" b="1" dirty="0" smtClean="0">
                <a:solidFill>
                  <a:srgbClr val="0070C0"/>
                </a:solidFill>
              </a:rPr>
              <a:t>-de-</a:t>
            </a:r>
            <a:r>
              <a:rPr lang="en-US" sz="2400" b="1" dirty="0" err="1" smtClean="0">
                <a:solidFill>
                  <a:srgbClr val="0070C0"/>
                </a:solidFill>
              </a:rPr>
              <a:t>salud</a:t>
            </a:r>
            <a:r>
              <a:rPr lang="en-US" sz="2400" b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 err="1" smtClean="0">
                <a:solidFill>
                  <a:srgbClr val="0070C0"/>
                </a:solidFill>
              </a:rPr>
              <a:t>recursos</a:t>
            </a:r>
            <a:r>
              <a:rPr lang="en-US" sz="2400" b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 err="1" smtClean="0">
                <a:solidFill>
                  <a:srgbClr val="0070C0"/>
                </a:solidFill>
              </a:rPr>
              <a:t>para</a:t>
            </a:r>
            <a:r>
              <a:rPr lang="en-US" sz="2400" b="1" dirty="0" smtClean="0">
                <a:solidFill>
                  <a:srgbClr val="0070C0"/>
                </a:solidFill>
              </a:rPr>
              <a:t>-los-</a:t>
            </a:r>
            <a:r>
              <a:rPr lang="en-US" sz="2400" b="1" dirty="0" err="1" smtClean="0">
                <a:solidFill>
                  <a:srgbClr val="0070C0"/>
                </a:solidFill>
              </a:rPr>
              <a:t>consumidores</a:t>
            </a:r>
            <a:endParaRPr lang="en-US" dirty="0"/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Subsidy Calculator (in English and Spanish)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[Video] The Story of Medicare: A Timeline</a:t>
            </a:r>
          </a:p>
          <a:p>
            <a:endParaRPr lang="en-US" sz="2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Facebook: 	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</a:rPr>
              <a:t>KaiserFamilyFoundation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Twitter:	</a:t>
            </a:r>
            <a:r>
              <a:rPr lang="en-US" sz="2400" b="1" dirty="0" smtClean="0">
                <a:solidFill>
                  <a:srgbClr val="0070C0"/>
                </a:solidFill>
              </a:rPr>
              <a:t>@</a:t>
            </a:r>
            <a:r>
              <a:rPr lang="en-US" sz="2400" b="1" dirty="0" err="1" smtClean="0">
                <a:solidFill>
                  <a:srgbClr val="0070C0"/>
                </a:solidFill>
              </a:rPr>
              <a:t>KaiserFamFound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LinkedIn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>
                <a:solidFill>
                  <a:srgbClr val="0070C0"/>
                </a:solidFill>
              </a:rPr>
              <a:t>company/</a:t>
            </a:r>
            <a:r>
              <a:rPr lang="en-US" sz="2400" b="1" dirty="0" err="1">
                <a:solidFill>
                  <a:srgbClr val="0070C0"/>
                </a:solidFill>
              </a:rPr>
              <a:t>kaiser</a:t>
            </a:r>
            <a:r>
              <a:rPr lang="en-US" sz="2400" b="1" dirty="0">
                <a:solidFill>
                  <a:srgbClr val="0070C0"/>
                </a:solidFill>
              </a:rPr>
              <a:t>-family-foundation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Emails:		</a:t>
            </a:r>
            <a:r>
              <a:rPr lang="en-US" sz="2400" b="1" dirty="0" smtClean="0">
                <a:solidFill>
                  <a:srgbClr val="0070C0"/>
                </a:solidFill>
              </a:rPr>
              <a:t>http</a:t>
            </a:r>
            <a:r>
              <a:rPr lang="en-US" sz="2400" b="1" dirty="0">
                <a:solidFill>
                  <a:srgbClr val="0070C0"/>
                </a:solidFill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</a:rPr>
              <a:t>profile.kff.org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</a:t>
            </a:r>
            <a:r>
              <a:rPr lang="en-US" dirty="0"/>
              <a:t>t</a:t>
            </a:r>
            <a:r>
              <a:rPr lang="en-US" dirty="0" smtClean="0"/>
              <a:t>ouch with us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Rakesh Singh</a:t>
            </a:r>
            <a:endParaRPr lang="en-US" dirty="0"/>
          </a:p>
        </p:txBody>
      </p:sp>
      <p:pic>
        <p:nvPicPr>
          <p:cNvPr id="10" name="Picture 4" descr="L:\COMMUNICATIONS\Online Communications\Kff.org Webcasts &amp; Multimedia\Webinars\ACA Series of Webinars for Journalists\5 - Nov. 21 webinar\rak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1676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3657600" y="685800"/>
            <a:ext cx="4434840" cy="3810000"/>
          </a:xfrm>
        </p:spPr>
        <p:txBody>
          <a:bodyPr/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Vice President of Communications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Kaiser Family Foundation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245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r>
              <a:rPr lang="en-US" sz="2500" b="1" dirty="0" smtClean="0">
                <a:solidFill>
                  <a:srgbClr val="0070C0"/>
                </a:solidFill>
              </a:rPr>
              <a:t>kff.org/health-reform/event/how-the-affordable-care-act-affects-baby-boomers-and-medicare-beneficiaries</a:t>
            </a:r>
          </a:p>
          <a:p>
            <a:pPr marL="0" lvl="1" indent="0" algn="ctr">
              <a:buNone/>
            </a:pPr>
            <a:endParaRPr lang="en-US" sz="3000" dirty="0" smtClean="0"/>
          </a:p>
          <a:p>
            <a:r>
              <a:rPr lang="en-US" sz="3000" dirty="0" smtClean="0"/>
              <a:t>The full webinar presentation and PowerPoint slides will be posted by or before tomorrow morning. </a:t>
            </a:r>
          </a:p>
          <a:p>
            <a:endParaRPr lang="en-US" sz="3000" dirty="0" smtClean="0"/>
          </a:p>
          <a:p>
            <a:r>
              <a:rPr lang="en-US" sz="3000" dirty="0"/>
              <a:t>The transcript of today’s webinar will be posted in the coming week. </a:t>
            </a:r>
          </a:p>
          <a:p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Today’s Webinar Will Be Archived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Pollitz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2"/>
          </p:nvPr>
        </p:nvSpPr>
        <p:spPr>
          <a:xfrm>
            <a:off x="3733800" y="304800"/>
            <a:ext cx="4789714" cy="1371600"/>
          </a:xfrm>
        </p:spPr>
        <p:txBody>
          <a:bodyPr/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Senior Fellow, Health Reform and Private Insurance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Kaiser Family Foundation</a:t>
            </a:r>
            <a:endParaRPr lang="en-US" sz="3000" b="1" dirty="0">
              <a:solidFill>
                <a:srgbClr val="0070C0"/>
              </a:solidFill>
            </a:endParaRP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 smtClean="0"/>
          </a:p>
        </p:txBody>
      </p:sp>
      <p:pic>
        <p:nvPicPr>
          <p:cNvPr id="8" name="Picture 3" descr="L:\COMMUNICATIONS\Online Communications\Kff.org Webcasts &amp; Multimedia\Webinars\ACA Series of Webinars for Journalists\1 - Aug 28 webinar\Pollitz_4374 -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1" y="1676400"/>
            <a:ext cx="2902244" cy="22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316102"/>
              </p:ext>
            </p:extLst>
          </p:nvPr>
        </p:nvGraphicFramePr>
        <p:xfrm>
          <a:off x="92075" y="1096963"/>
          <a:ext cx="8959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US Census, 2012.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Population Demographics by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569176"/>
              </p:ext>
            </p:extLst>
          </p:nvPr>
        </p:nvGraphicFramePr>
        <p:xfrm>
          <a:off x="92075" y="1096963"/>
          <a:ext cx="40989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smtClean="0"/>
              <a:t>SOURCE: US Census, 2010 &amp;2012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Force Participation and Health Status, by 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3657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itchFamily="34" charset="0"/>
                <a:cs typeface="Meta Offc Pro"/>
              </a:rPr>
              <a:t>Percent of Civilians Not in Labor Force, 2012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919532225"/>
              </p:ext>
            </p:extLst>
          </p:nvPr>
        </p:nvGraphicFramePr>
        <p:xfrm>
          <a:off x="4038600" y="1096963"/>
          <a:ext cx="50133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62600" y="57882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Meta Offc Pro"/>
              </a:rPr>
              <a:t>Health Status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838200"/>
            <a:ext cx="464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itchFamily="34" charset="0"/>
                <a:cs typeface="Meta Offc Pro"/>
              </a:rPr>
              <a:t>Self-Reported Health Status of Non-Elderly Adults, 2010</a:t>
            </a:r>
          </a:p>
        </p:txBody>
      </p:sp>
    </p:spTree>
    <p:extLst>
      <p:ext uri="{BB962C8B-B14F-4D97-AF65-F5344CB8AC3E}">
        <p14:creationId xmlns:p14="http://schemas.microsoft.com/office/powerpoint/2010/main" val="24063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863970"/>
              </p:ext>
            </p:extLst>
          </p:nvPr>
        </p:nvGraphicFramePr>
        <p:xfrm>
          <a:off x="-32886" y="1447800"/>
          <a:ext cx="9144000" cy="44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66799"/>
          </a:xfrm>
          <a:ln/>
        </p:spPr>
        <p:txBody>
          <a:bodyPr/>
          <a:lstStyle/>
          <a:p>
            <a:pPr eaLnBrk="1" hangingPunct="1"/>
            <a:r>
              <a:rPr lang="en-US" sz="2200" dirty="0" smtClean="0">
                <a:latin typeface="Calibri" pitchFamily="34" charset="0"/>
              </a:rPr>
              <a:t>Among </a:t>
            </a:r>
            <a:r>
              <a:rPr lang="en-US" sz="2200" dirty="0">
                <a:latin typeface="Calibri" pitchFamily="34" charset="0"/>
              </a:rPr>
              <a:t>All Large Firms </a:t>
            </a:r>
            <a:r>
              <a:rPr lang="en-US" sz="2200" dirty="0" smtClean="0">
                <a:latin typeface="Calibri" pitchFamily="34" charset="0"/>
              </a:rPr>
              <a:t>(</a:t>
            </a:r>
            <a:r>
              <a:rPr lang="en-US" sz="2200" u="sng" dirty="0" smtClean="0">
                <a:latin typeface="Calibri" pitchFamily="34" charset="0"/>
              </a:rPr>
              <a:t>&gt;</a:t>
            </a:r>
            <a:r>
              <a:rPr lang="en-US" sz="2200" dirty="0" smtClean="0">
                <a:latin typeface="Calibri" pitchFamily="34" charset="0"/>
              </a:rPr>
              <a:t> 200 Workers</a:t>
            </a:r>
            <a:r>
              <a:rPr lang="en-US" sz="2200" dirty="0">
                <a:latin typeface="Calibri" pitchFamily="34" charset="0"/>
              </a:rPr>
              <a:t>) Offering Health Benefits to Active Workers, Percentage of Firms Offering Retiree Health Benefits, </a:t>
            </a:r>
            <a:r>
              <a:rPr lang="en-US" sz="2200" dirty="0" smtClean="0">
                <a:latin typeface="Calibri" pitchFamily="34" charset="0"/>
              </a:rPr>
              <a:t>1988-2013</a:t>
            </a:r>
            <a:endParaRPr sz="2200" dirty="0" smtClean="0">
              <a:latin typeface="Calibri" pitchFamily="34" charset="0"/>
              <a:cs typeface="Meta Offc Pro" pitchFamily="34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0" y="6013471"/>
            <a:ext cx="845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400"/>
              </a:spcBef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</a:rPr>
              <a:t>NOTE: Tests found no statistical difference from estimate for the previous year shown (p&lt;.05).  No statistical tests are conducted for years prior to 1999. </a:t>
            </a:r>
          </a:p>
          <a:p>
            <a:pPr eaLnBrk="0" hangingPunct="0">
              <a:spcBef>
                <a:spcPts val="400"/>
              </a:spcBef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</a:rPr>
              <a:t>SOURCE: Kaiser/HRET Survey of Employer-Sponsored Health Benefits, 1999-2013; KPMG Survey of Employer-Sponsored Health Benefits, 1991, 1993, 1995, 1998; The Health Insurance Association of America (</a:t>
            </a:r>
            <a:r>
              <a:rPr lang="en-US" sz="1100" dirty="0" err="1" smtClean="0">
                <a:solidFill>
                  <a:srgbClr val="000000"/>
                </a:solidFill>
                <a:latin typeface="Calibri" pitchFamily="34" charset="0"/>
              </a:rPr>
              <a:t>HIAA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</a:rPr>
              <a:t>), 1988.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is medically underwritten; </a:t>
            </a:r>
          </a:p>
          <a:p>
            <a:pPr lvl="1"/>
            <a:r>
              <a:rPr lang="en-US" sz="2000" dirty="0" smtClean="0"/>
              <a:t>Applicants with pre-existing conditions can be turned down or charged more </a:t>
            </a:r>
          </a:p>
          <a:p>
            <a:pPr lvl="1"/>
            <a:r>
              <a:rPr lang="en-US" sz="2000" dirty="0" smtClean="0"/>
              <a:t>Premiums tend to increase over time as health status declines</a:t>
            </a:r>
          </a:p>
          <a:p>
            <a:endParaRPr lang="en-US" dirty="0" smtClean="0"/>
          </a:p>
          <a:p>
            <a:r>
              <a:rPr lang="en-US" dirty="0" smtClean="0"/>
              <a:t>Age rating means older participants pay 4-6x premium for young adults</a:t>
            </a:r>
          </a:p>
          <a:p>
            <a:endParaRPr lang="en-US" dirty="0" smtClean="0"/>
          </a:p>
          <a:p>
            <a:r>
              <a:rPr lang="en-US" dirty="0" smtClean="0"/>
              <a:t>Plans can exclude or limit coverage for key benefits</a:t>
            </a:r>
          </a:p>
          <a:p>
            <a:pPr lvl="1"/>
            <a:r>
              <a:rPr lang="en-US" sz="2000" dirty="0" smtClean="0"/>
              <a:t>Mental health care</a:t>
            </a:r>
          </a:p>
          <a:p>
            <a:pPr lvl="1"/>
            <a:r>
              <a:rPr lang="en-US" sz="2000" dirty="0" smtClean="0"/>
              <a:t>Prescription drugs</a:t>
            </a:r>
          </a:p>
          <a:p>
            <a:pPr lvl="1"/>
            <a:r>
              <a:rPr lang="en-US" sz="2000" dirty="0" smtClean="0"/>
              <a:t>Rehab services</a:t>
            </a:r>
          </a:p>
          <a:p>
            <a:endParaRPr lang="en-US" dirty="0" smtClean="0"/>
          </a:p>
          <a:p>
            <a:r>
              <a:rPr lang="en-US" dirty="0" smtClean="0"/>
              <a:t>Cost sharing can be high</a:t>
            </a:r>
          </a:p>
          <a:p>
            <a:endParaRPr lang="en-US" dirty="0" smtClean="0"/>
          </a:p>
          <a:p>
            <a:r>
              <a:rPr lang="en-US" dirty="0" smtClean="0"/>
              <a:t>Coverage is unsubsidized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“Boomers” Rely Disproportionately on Non-Group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ustom 2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1536</Words>
  <Application>Microsoft Office PowerPoint</Application>
  <PresentationFormat>On-screen Show (4:3)</PresentationFormat>
  <Paragraphs>266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blank</vt:lpstr>
      <vt:lpstr>Default with exhibit #</vt:lpstr>
      <vt:lpstr>Default with figure #</vt:lpstr>
      <vt:lpstr>Title page</vt:lpstr>
      <vt:lpstr>How the Affordable Care Act Affects Baby Boomers and Medicare Beneficiaries</vt:lpstr>
      <vt:lpstr>Today’s Speakers from the Kaiser Family Foundation</vt:lpstr>
      <vt:lpstr>Rakesh Singh</vt:lpstr>
      <vt:lpstr>Today’s Webinar Will Be Archived</vt:lpstr>
      <vt:lpstr>Karen Pollitz</vt:lpstr>
      <vt:lpstr>U.S. Population Demographics by Age</vt:lpstr>
      <vt:lpstr>Labor Force Participation and Health Status, by Age</vt:lpstr>
      <vt:lpstr>Among All Large Firms (&gt; 200 Workers) Offering Health Benefits to Active Workers, Percentage of Firms Offering Retiree Health Benefits, 1988-2013</vt:lpstr>
      <vt:lpstr>“Boomers” Rely Disproportionately on Non-Group Coverage</vt:lpstr>
      <vt:lpstr>Key Changes to Non-group Market in 2014</vt:lpstr>
      <vt:lpstr>Premiums as a Percent of Income, Benchmark Silver Plan </vt:lpstr>
      <vt:lpstr>Juliette Cubanski</vt:lpstr>
      <vt:lpstr>How Does the ACA Affect People on Medicare? </vt:lpstr>
      <vt:lpstr>More Answers to Key Questions about Medicare and the New Marketplaces</vt:lpstr>
      <vt:lpstr>The ACA Gradually Closes the Medicare Part D “Donut Hole”</vt:lpstr>
      <vt:lpstr>The ACA Included Other Medicare Benefit Improvements and Delivery System Reforms</vt:lpstr>
      <vt:lpstr>The ACA Included New Revenues and Medicare Savings that Helped Improve the Program’s Financial Outlook</vt:lpstr>
      <vt:lpstr>Projected Medicare spending has declined since the enactment of the ACA</vt:lpstr>
      <vt:lpstr>Q&amp;A – You can Ask Questions Via Chat or Phone</vt:lpstr>
      <vt:lpstr>How to Ask a Question via Phone</vt:lpstr>
      <vt:lpstr>Contact Our Communication Staff With Follow-Up Questions</vt:lpstr>
      <vt:lpstr>Medicare Beneficiaries and Prescription Drugs</vt:lpstr>
      <vt:lpstr>Compare Poverty Rates under the Official Census Poverty Measure and the Supplemental Poverty Measure </vt:lpstr>
      <vt:lpstr>The Future of Medicare</vt:lpstr>
      <vt:lpstr>FAQs on Medicare and the Affordable Care Act</vt:lpstr>
      <vt:lpstr>Resources for Consumers</vt:lpstr>
      <vt:lpstr>Keep in touch with us online</vt:lpstr>
    </vt:vector>
  </TitlesOfParts>
  <Company>Kaiser Family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Huang</dc:creator>
  <cp:lastModifiedBy>Amanda Keammerer</cp:lastModifiedBy>
  <cp:revision>165</cp:revision>
  <dcterms:created xsi:type="dcterms:W3CDTF">2013-04-16T19:45:49Z</dcterms:created>
  <dcterms:modified xsi:type="dcterms:W3CDTF">2013-11-21T16:38:40Z</dcterms:modified>
</cp:coreProperties>
</file>