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98992254251023"/>
          <c:y val="5.2959034265533521E-2"/>
          <c:w val="0.42633700573206246"/>
          <c:h val="0.805033064024783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030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tx2"/>
              </a:solidFill>
              <a:ln w="1030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4"/>
              </a:solidFill>
              <a:ln w="1030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accent2"/>
              </a:solidFill>
              <a:ln w="1030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chemeClr val="accent6"/>
              </a:solidFill>
              <a:ln w="1030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4645324657974787"/>
                  <c:y val="-2.8692530473747115E-2"/>
                </c:manualLayout>
              </c:layout>
              <c:numFmt formatCode="0%" sourceLinked="0"/>
              <c:spPr>
                <a:noFill/>
                <a:ln w="20601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5989892093265329E-2"/>
                  <c:y val="-0.16954677098123327"/>
                </c:manualLayout>
              </c:layout>
              <c:numFmt formatCode="0%" sourceLinked="0"/>
              <c:spPr>
                <a:noFill/>
                <a:ln w="20601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bg1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730583547522886E-2"/>
                  <c:y val="-3.6230224592476725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sz="1400" dirty="0" smtClean="0">
                        <a:solidFill>
                          <a:schemeClr val="accent1"/>
                        </a:solidFill>
                      </a:rPr>
                      <a:t>Individual/Private</a:t>
                    </a:r>
                    <a:r>
                      <a:rPr lang="en-US" sz="1400" dirty="0">
                        <a:solidFill>
                          <a:schemeClr val="accent1"/>
                        </a:solidFill>
                      </a:rPr>
                      <a:t>
7%</a:t>
                    </a:r>
                  </a:p>
                </c:rich>
              </c:tx>
              <c:spPr>
                <a:noFill/>
                <a:ln w="20601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8237645682890669"/>
                  <c:y val="0.15650450628822377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  <a:latin typeface="+mn-lt"/>
                      </a:rPr>
                      <a:t>Employer-Based</a:t>
                    </a:r>
                    <a:r>
                      <a:rPr lang="en-US" dirty="0">
                        <a:solidFill>
                          <a:schemeClr val="bg1"/>
                        </a:solidFill>
                        <a:latin typeface="+mn-lt"/>
                      </a:rPr>
                      <a:t>
</a:t>
                    </a:r>
                    <a:r>
                      <a:rPr lang="en-US" dirty="0" smtClean="0">
                        <a:solidFill>
                          <a:schemeClr val="bg1"/>
                        </a:solidFill>
                        <a:latin typeface="+mn-lt"/>
                      </a:rPr>
                      <a:t>58%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 w="20601">
                  <a:noFill/>
                </a:ln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2107189969129405E-2"/>
                  <c:y val="-7.3035532114992766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accent1"/>
                        </a:solidFill>
                      </a:rPr>
                      <a:t>Other</a:t>
                    </a:r>
                    <a:r>
                      <a:rPr lang="en-US" sz="1400" baseline="0" dirty="0" smtClean="0">
                        <a:solidFill>
                          <a:schemeClr val="accent1"/>
                        </a:solidFill>
                      </a:rPr>
                      <a:t> </a:t>
                    </a:r>
                    <a:br>
                      <a:rPr lang="en-US" sz="1400" baseline="0" dirty="0" smtClean="0">
                        <a:solidFill>
                          <a:schemeClr val="accent1"/>
                        </a:solidFill>
                      </a:rPr>
                    </a:br>
                    <a:r>
                      <a:rPr lang="en-US" sz="1400" dirty="0" smtClean="0">
                        <a:solidFill>
                          <a:schemeClr val="accent1"/>
                        </a:solidFill>
                      </a:rPr>
                      <a:t>Government</a:t>
                    </a:r>
                    <a:r>
                      <a:rPr lang="en-US" sz="1400" baseline="0" dirty="0" smtClean="0">
                        <a:solidFill>
                          <a:schemeClr val="accent1"/>
                        </a:solidFill>
                      </a:rPr>
                      <a:t> </a:t>
                    </a:r>
                    <a:r>
                      <a:rPr lang="en-US" sz="1400" dirty="0" smtClean="0">
                        <a:solidFill>
                          <a:schemeClr val="accent1"/>
                        </a:solidFill>
                      </a:rPr>
                      <a:t>4</a:t>
                    </a:r>
                    <a:r>
                      <a:rPr lang="en-US" sz="1400" dirty="0">
                        <a:solidFill>
                          <a:schemeClr val="accent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noFill/>
              <a:ln w="2060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5"/>
                <c:pt idx="0">
                  <c:v>Uninsured</c:v>
                </c:pt>
                <c:pt idx="1">
                  <c:v>Medicaid</c:v>
                </c:pt>
                <c:pt idx="2">
                  <c:v>Individual</c:v>
                </c:pt>
                <c:pt idx="3">
                  <c:v>Employer</c:v>
                </c:pt>
                <c:pt idx="4">
                  <c:v>Other        Government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5"/>
                <c:pt idx="0">
                  <c:v>0.19</c:v>
                </c:pt>
                <c:pt idx="1">
                  <c:v>0.12</c:v>
                </c:pt>
                <c:pt idx="2">
                  <c:v>7.0000000000000007E-2</c:v>
                </c:pt>
                <c:pt idx="3">
                  <c:v>0.57999999999999996</c:v>
                </c:pt>
                <c:pt idx="4">
                  <c:v>0.04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60"/>
      </c:pieChart>
      <c:spPr>
        <a:noFill/>
        <a:ln w="20601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46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98476245387397E-2"/>
          <c:y val="0"/>
          <c:w val="0.61762505379386168"/>
          <c:h val="0.872864467014885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&lt;100% FPL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1"/>
                <c:pt idx="0">
                  <c:v>19 million uninsured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100% - 138% FPL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1"/>
                <c:pt idx="0">
                  <c:v>19 million uninsured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139% - 399% FPL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1"/>
                <c:pt idx="0">
                  <c:v>19 million uninsured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0.37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&gt;400% FPL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1"/>
                <c:pt idx="0">
                  <c:v>19 million uninsured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3800448"/>
        <c:axId val="94994432"/>
      </c:barChart>
      <c:catAx>
        <c:axId val="93800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4994432"/>
        <c:crosses val="autoZero"/>
        <c:auto val="1"/>
        <c:lblAlgn val="ctr"/>
        <c:lblOffset val="100"/>
        <c:noMultiLvlLbl val="0"/>
      </c:catAx>
      <c:valAx>
        <c:axId val="94994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800448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35355779114531677"/>
          <c:y val="0.11617582128072713"/>
          <c:w val="0.39533502560746481"/>
          <c:h val="0.65184026156967745"/>
        </c:manualLayout>
      </c:layout>
      <c:overlay val="1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0.69637</cdr:x>
      <cdr:y>0.1326</cdr:y>
    </cdr:from>
    <cdr:to>
      <cdr:x>0.91192</cdr:x>
      <cdr:y>0.2578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6400800" y="645597"/>
          <a:ext cx="1981200" cy="609600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0.67979</cdr:x>
      <cdr:y>0.69601</cdr:y>
    </cdr:from>
    <cdr:to>
      <cdr:x>0.91192</cdr:x>
      <cdr:y>0.86817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6248400" y="3388779"/>
          <a:ext cx="2133600" cy="838218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232ED-94B3-4E8E-BDC5-CFBC2FA74BA9}" type="datetimeFigureOut">
              <a:rPr lang="en-US" smtClean="0"/>
              <a:t>11/12/2013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A9FAC-F872-4241-AF5E-7FD5DDC232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1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208CA-160D-4F22-87FC-39818378DA9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89616" tIns="44808" rIns="89616" bIns="44808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55153-423C-4059-B6CC-31277B585A58}" type="datetimeFigureOut">
              <a:rPr lang="en-US" smtClean="0"/>
              <a:t>11/12/2013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32D337-216B-4B8D-9ACF-02445394F3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1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41592471"/>
              </p:ext>
            </p:extLst>
          </p:nvPr>
        </p:nvGraphicFramePr>
        <p:xfrm>
          <a:off x="-2286000" y="1030803"/>
          <a:ext cx="9191625" cy="486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52533850"/>
              </p:ext>
            </p:extLst>
          </p:nvPr>
        </p:nvGraphicFramePr>
        <p:xfrm>
          <a:off x="5715000" y="938565"/>
          <a:ext cx="4096657" cy="531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501062" cy="685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Four in Ten Uninsured Women Live Below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the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Poverty Line, 2012</a:t>
            </a:r>
            <a:endParaRPr lang="en-US" sz="2400" b="1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8262" y="6172199"/>
            <a:ext cx="823753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 dirty="0" smtClean="0">
                <a:cs typeface="Arial" pitchFamily="34" charset="0"/>
              </a:rPr>
              <a:t>NOTE: </a:t>
            </a:r>
            <a:r>
              <a:rPr lang="en-US" sz="1100" i="1" dirty="0" smtClean="0">
                <a:cs typeface="Arial" pitchFamily="34" charset="0"/>
              </a:rPr>
              <a:t>Other</a:t>
            </a:r>
            <a:r>
              <a:rPr lang="en-US" sz="1100" dirty="0" smtClean="0">
                <a:cs typeface="Arial" pitchFamily="34" charset="0"/>
              </a:rPr>
              <a:t> includes </a:t>
            </a:r>
            <a:r>
              <a:rPr lang="en-US" sz="1100" dirty="0">
                <a:cs typeface="Arial" pitchFamily="34" charset="0"/>
              </a:rPr>
              <a:t>programs such as Medicare and military-related coverage. </a:t>
            </a:r>
            <a:r>
              <a:rPr lang="en-US" sz="1100" dirty="0" smtClean="0">
                <a:cs typeface="Arial" pitchFamily="34" charset="0"/>
              </a:rPr>
              <a:t>The </a:t>
            </a:r>
            <a:r>
              <a:rPr lang="en-US" sz="1100" dirty="0">
                <a:cs typeface="Arial" pitchFamily="34" charset="0"/>
              </a:rPr>
              <a:t>F</a:t>
            </a:r>
            <a:r>
              <a:rPr lang="en-US" sz="1100" dirty="0" smtClean="0">
                <a:cs typeface="Arial" pitchFamily="34" charset="0"/>
              </a:rPr>
              <a:t>ederal </a:t>
            </a:r>
            <a:r>
              <a:rPr lang="en-US" sz="1100" dirty="0">
                <a:cs typeface="Arial" pitchFamily="34" charset="0"/>
              </a:rPr>
              <a:t>P</a:t>
            </a:r>
            <a:r>
              <a:rPr lang="en-US" sz="1100" dirty="0" smtClean="0">
                <a:cs typeface="Arial" pitchFamily="34" charset="0"/>
              </a:rPr>
              <a:t>overty </a:t>
            </a:r>
            <a:r>
              <a:rPr lang="en-US" sz="1100" dirty="0">
                <a:cs typeface="Arial" pitchFamily="34" charset="0"/>
              </a:rPr>
              <a:t>L</a:t>
            </a:r>
            <a:r>
              <a:rPr lang="en-US" sz="1100" dirty="0" smtClean="0">
                <a:cs typeface="Arial" pitchFamily="34" charset="0"/>
              </a:rPr>
              <a:t>evel (FPL) for </a:t>
            </a:r>
            <a:r>
              <a:rPr lang="en-US" sz="1100" dirty="0">
                <a:cs typeface="Arial" pitchFamily="34" charset="0"/>
              </a:rPr>
              <a:t>a family of </a:t>
            </a:r>
            <a:r>
              <a:rPr lang="en-US" sz="1100" dirty="0" smtClean="0">
                <a:cs typeface="Arial" pitchFamily="34" charset="0"/>
              </a:rPr>
              <a:t>three in 2012 was $19,090.   </a:t>
            </a:r>
          </a:p>
          <a:p>
            <a:r>
              <a:rPr lang="en-US" sz="1100" b="1" dirty="0" smtClean="0">
                <a:cs typeface="Arial" pitchFamily="34" charset="0"/>
              </a:rPr>
              <a:t>SOURCE: </a:t>
            </a:r>
            <a:r>
              <a:rPr lang="en-US" sz="1100" dirty="0" smtClean="0"/>
              <a:t>Kaiser </a:t>
            </a:r>
            <a:r>
              <a:rPr lang="en-US" sz="1100" dirty="0"/>
              <a:t>Family Foundation and Urban Institute analysis of March 2013 Current Population Survey, U.S. Bureau of the </a:t>
            </a:r>
            <a:r>
              <a:rPr lang="en-US" sz="1100" dirty="0" smtClean="0"/>
              <a:t>Census</a:t>
            </a:r>
            <a:r>
              <a:rPr lang="en-US" sz="1100" dirty="0" smtClean="0">
                <a:cs typeface="Arial" pitchFamily="34" charset="0"/>
              </a:rPr>
              <a:t>. </a:t>
            </a:r>
            <a:endParaRPr lang="en-US" sz="1100" dirty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660016" y="5791200"/>
            <a:ext cx="31522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 dirty="0" smtClean="0">
                <a:cs typeface="Arial" pitchFamily="34" charset="0"/>
              </a:rPr>
              <a:t>98.4 </a:t>
            </a:r>
            <a:r>
              <a:rPr lang="en-US" sz="1800" b="1" dirty="0">
                <a:cs typeface="Arial" pitchFamily="34" charset="0"/>
              </a:rPr>
              <a:t>million women ages </a:t>
            </a:r>
            <a:r>
              <a:rPr lang="en-US" sz="1800" b="1" dirty="0" smtClean="0">
                <a:cs typeface="Arial" pitchFamily="34" charset="0"/>
              </a:rPr>
              <a:t>18-64</a:t>
            </a:r>
            <a:endParaRPr lang="en-US" sz="1800" b="1" dirty="0">
              <a:cs typeface="Arial" pitchFamily="34" charset="0"/>
            </a:endParaRP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5638800" y="1205592"/>
            <a:ext cx="3505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b="1" u="sng" dirty="0" smtClean="0">
                <a:cs typeface="Arial" pitchFamily="34" charset="0"/>
              </a:rPr>
              <a:t>Income Levels of Uninsured Women</a:t>
            </a:r>
            <a:endParaRPr lang="en-US" sz="1400" b="1" u="sng" dirty="0"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0016" y="8382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Health Insurance Coverage</a:t>
            </a:r>
          </a:p>
        </p:txBody>
      </p:sp>
    </p:spTree>
    <p:extLst>
      <p:ext uri="{BB962C8B-B14F-4D97-AF65-F5344CB8AC3E}">
        <p14:creationId xmlns:p14="http://schemas.microsoft.com/office/powerpoint/2010/main" val="23796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88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Four in Ten Uninsured Women Live Below the Poverty Line,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half of uninsured women are poor or  very low income</dc:title>
  <dc:creator>Adara Beamesderfer</dc:creator>
  <cp:lastModifiedBy>Nisha Kurani</cp:lastModifiedBy>
  <cp:revision>21</cp:revision>
  <dcterms:created xsi:type="dcterms:W3CDTF">2013-09-04T18:00:20Z</dcterms:created>
  <dcterms:modified xsi:type="dcterms:W3CDTF">2013-11-12T18:05:24Z</dcterms:modified>
</cp:coreProperties>
</file>