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73" r:id="rId2"/>
    <p:sldMasterId id="2147483666" r:id="rId3"/>
  </p:sldMasterIdLst>
  <p:notesMasterIdLst>
    <p:notesMasterId r:id="rId15"/>
  </p:notesMasterIdLst>
  <p:sldIdLst>
    <p:sldId id="277" r:id="rId4"/>
    <p:sldId id="291" r:id="rId5"/>
    <p:sldId id="278" r:id="rId6"/>
    <p:sldId id="279" r:id="rId7"/>
    <p:sldId id="280" r:id="rId8"/>
    <p:sldId id="281" r:id="rId9"/>
    <p:sldId id="282" r:id="rId10"/>
    <p:sldId id="283" r:id="rId11"/>
    <p:sldId id="287" r:id="rId12"/>
    <p:sldId id="285" r:id="rId13"/>
    <p:sldId id="286"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p:scale>
          <a:sx n="90" d="100"/>
          <a:sy n="90" d="100"/>
        </p:scale>
        <p:origin x="-2160" y="-402"/>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59177888022679E-2"/>
          <c:y val="2.7777777777777776E-2"/>
          <c:w val="0.81653063388337976"/>
          <c:h val="0.89166249105225481"/>
        </c:manualLayout>
      </c:layout>
      <c:barChart>
        <c:barDir val="col"/>
        <c:grouping val="stacked"/>
        <c:varyColors val="0"/>
        <c:ser>
          <c:idx val="0"/>
          <c:order val="0"/>
          <c:tx>
            <c:strRef>
              <c:f>Sheet1!$A$2</c:f>
              <c:strCache>
                <c:ptCount val="1"/>
                <c:pt idx="0">
                  <c:v>HMO</c:v>
                </c:pt>
              </c:strCache>
            </c:strRef>
          </c:tx>
          <c:spPr>
            <a:solidFill>
              <a:schemeClr val="accent1"/>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Sheet1!$C$1:$J$1</c:f>
              <c:strCache>
                <c:ptCount val="8"/>
                <c:pt idx="0">
                  <c:v>2007</c:v>
                </c:pt>
                <c:pt idx="1">
                  <c:v>2008</c:v>
                </c:pt>
                <c:pt idx="2">
                  <c:v>2009</c:v>
                </c:pt>
                <c:pt idx="3">
                  <c:v>2010</c:v>
                </c:pt>
                <c:pt idx="4">
                  <c:v>2011</c:v>
                </c:pt>
                <c:pt idx="5">
                  <c:v>2012</c:v>
                </c:pt>
                <c:pt idx="6">
                  <c:v>2013</c:v>
                </c:pt>
                <c:pt idx="7">
                  <c:v>2014</c:v>
                </c:pt>
              </c:strCache>
            </c:strRef>
          </c:cat>
          <c:val>
            <c:numRef>
              <c:f>Sheet1!$C$2:$J$2</c:f>
              <c:numCache>
                <c:formatCode>_(* #,##0_);_(* \(#,##0\);_(* "-"??_);_(@_)</c:formatCode>
                <c:ptCount val="8"/>
                <c:pt idx="0">
                  <c:v>1165</c:v>
                </c:pt>
                <c:pt idx="1">
                  <c:v>1249</c:v>
                </c:pt>
                <c:pt idx="2">
                  <c:v>1451</c:v>
                </c:pt>
                <c:pt idx="3">
                  <c:v>1218</c:v>
                </c:pt>
                <c:pt idx="4">
                  <c:v>1104</c:v>
                </c:pt>
                <c:pt idx="5">
                  <c:v>1114</c:v>
                </c:pt>
                <c:pt idx="6">
                  <c:v>1195</c:v>
                </c:pt>
                <c:pt idx="7">
                  <c:v>1242</c:v>
                </c:pt>
              </c:numCache>
            </c:numRef>
          </c:val>
        </c:ser>
        <c:ser>
          <c:idx val="1"/>
          <c:order val="1"/>
          <c:tx>
            <c:strRef>
              <c:f>Sheet1!$A$3</c:f>
              <c:strCache>
                <c:ptCount val="1"/>
                <c:pt idx="0">
                  <c:v>Local PPOs</c:v>
                </c:pt>
              </c:strCache>
            </c:strRef>
          </c:tx>
          <c:spPr>
            <a:solidFill>
              <a:schemeClr val="accent2"/>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Sheet1!$C$1:$J$1</c:f>
              <c:strCache>
                <c:ptCount val="8"/>
                <c:pt idx="0">
                  <c:v>2007</c:v>
                </c:pt>
                <c:pt idx="1">
                  <c:v>2008</c:v>
                </c:pt>
                <c:pt idx="2">
                  <c:v>2009</c:v>
                </c:pt>
                <c:pt idx="3">
                  <c:v>2010</c:v>
                </c:pt>
                <c:pt idx="4">
                  <c:v>2011</c:v>
                </c:pt>
                <c:pt idx="5">
                  <c:v>2012</c:v>
                </c:pt>
                <c:pt idx="6">
                  <c:v>2013</c:v>
                </c:pt>
                <c:pt idx="7">
                  <c:v>2014</c:v>
                </c:pt>
              </c:strCache>
            </c:strRef>
          </c:cat>
          <c:val>
            <c:numRef>
              <c:f>Sheet1!$C$3:$J$3</c:f>
              <c:numCache>
                <c:formatCode>_(* #,##0_);_(* \(#,##0\);_(* "-"??_);_(@_)</c:formatCode>
                <c:ptCount val="8"/>
                <c:pt idx="0">
                  <c:v>335</c:v>
                </c:pt>
                <c:pt idx="1">
                  <c:v>412</c:v>
                </c:pt>
                <c:pt idx="2">
                  <c:v>525</c:v>
                </c:pt>
                <c:pt idx="3">
                  <c:v>522</c:v>
                </c:pt>
                <c:pt idx="4">
                  <c:v>512</c:v>
                </c:pt>
                <c:pt idx="5">
                  <c:v>504</c:v>
                </c:pt>
                <c:pt idx="6">
                  <c:v>548</c:v>
                </c:pt>
                <c:pt idx="7">
                  <c:v>511</c:v>
                </c:pt>
              </c:numCache>
            </c:numRef>
          </c:val>
        </c:ser>
        <c:ser>
          <c:idx val="3"/>
          <c:order val="2"/>
          <c:tx>
            <c:strRef>
              <c:f>Sheet1!$A$5</c:f>
              <c:strCache>
                <c:ptCount val="1"/>
                <c:pt idx="0">
                  <c:v>PFFS</c:v>
                </c:pt>
              </c:strCache>
            </c:strRef>
          </c:tx>
          <c:spPr>
            <a:solidFill>
              <a:schemeClr val="accent3"/>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Sheet1!$C$1:$J$1</c:f>
              <c:strCache>
                <c:ptCount val="8"/>
                <c:pt idx="0">
                  <c:v>2007</c:v>
                </c:pt>
                <c:pt idx="1">
                  <c:v>2008</c:v>
                </c:pt>
                <c:pt idx="2">
                  <c:v>2009</c:v>
                </c:pt>
                <c:pt idx="3">
                  <c:v>2010</c:v>
                </c:pt>
                <c:pt idx="4">
                  <c:v>2011</c:v>
                </c:pt>
                <c:pt idx="5">
                  <c:v>2012</c:v>
                </c:pt>
                <c:pt idx="6">
                  <c:v>2013</c:v>
                </c:pt>
                <c:pt idx="7">
                  <c:v>2014</c:v>
                </c:pt>
              </c:strCache>
            </c:strRef>
          </c:cat>
          <c:val>
            <c:numRef>
              <c:f>Sheet1!$C$5:$J$5</c:f>
              <c:numCache>
                <c:formatCode>_(* #,##0_);_(* \(#,##0\);_(* "-"??_);_(@_)</c:formatCode>
                <c:ptCount val="8"/>
                <c:pt idx="0">
                  <c:v>452</c:v>
                </c:pt>
                <c:pt idx="1">
                  <c:v>801</c:v>
                </c:pt>
                <c:pt idx="2">
                  <c:v>696</c:v>
                </c:pt>
                <c:pt idx="3">
                  <c:v>413</c:v>
                </c:pt>
                <c:pt idx="4">
                  <c:v>220</c:v>
                </c:pt>
                <c:pt idx="5">
                  <c:v>201</c:v>
                </c:pt>
                <c:pt idx="6">
                  <c:v>180</c:v>
                </c:pt>
                <c:pt idx="7">
                  <c:v>120</c:v>
                </c:pt>
              </c:numCache>
            </c:numRef>
          </c:val>
        </c:ser>
        <c:ser>
          <c:idx val="2"/>
          <c:order val="3"/>
          <c:tx>
            <c:strRef>
              <c:f>Sheet1!$A$4</c:f>
              <c:strCache>
                <c:ptCount val="1"/>
                <c:pt idx="0">
                  <c:v>Regional PPOs</c:v>
                </c:pt>
              </c:strCache>
            </c:strRef>
          </c:tx>
          <c:spPr>
            <a:solidFill>
              <a:schemeClr val="accent4"/>
            </a:solidFill>
            <a:ln>
              <a:solidFill>
                <a:schemeClr val="tx1"/>
              </a:solidFill>
            </a:ln>
          </c:spPr>
          <c:invertIfNegative val="0"/>
          <c:dLbls>
            <c:dLbl>
              <c:idx val="0"/>
              <c:layout>
                <c:manualLayout>
                  <c:x val="4.3940467753366422E-2"/>
                  <c:y val="-5.0505050505050509E-3"/>
                </c:manualLayout>
              </c:layout>
              <c:showLegendKey val="0"/>
              <c:showVal val="1"/>
              <c:showCatName val="0"/>
              <c:showSerName val="0"/>
              <c:showPercent val="0"/>
              <c:showBubbleSize val="0"/>
            </c:dLbl>
            <c:dLbl>
              <c:idx val="1"/>
              <c:layout>
                <c:manualLayout>
                  <c:x val="4.3940467753366408E-2"/>
                  <c:y val="-5.0505050505050509E-3"/>
                </c:manualLayout>
              </c:layout>
              <c:showLegendKey val="0"/>
              <c:showVal val="1"/>
              <c:showCatName val="0"/>
              <c:showSerName val="0"/>
              <c:showPercent val="0"/>
              <c:showBubbleSize val="0"/>
            </c:dLbl>
            <c:dLbl>
              <c:idx val="2"/>
              <c:layout>
                <c:manualLayout>
                  <c:x val="4.3940467753366408E-2"/>
                  <c:y val="-2.5252525252525255E-3"/>
                </c:manualLayout>
              </c:layout>
              <c:showLegendKey val="0"/>
              <c:showVal val="1"/>
              <c:showCatName val="0"/>
              <c:showSerName val="0"/>
              <c:showPercent val="0"/>
              <c:showBubbleSize val="0"/>
            </c:dLbl>
            <c:dLbl>
              <c:idx val="3"/>
              <c:layout>
                <c:manualLayout>
                  <c:x val="4.3940467753366408E-2"/>
                  <c:y val="-5.0505050505050509E-3"/>
                </c:manualLayout>
              </c:layout>
              <c:showLegendKey val="0"/>
              <c:showVal val="1"/>
              <c:showCatName val="0"/>
              <c:showSerName val="0"/>
              <c:showPercent val="0"/>
              <c:showBubbleSize val="0"/>
            </c:dLbl>
            <c:dLbl>
              <c:idx val="4"/>
              <c:layout>
                <c:manualLayout>
                  <c:x val="4.3940467753366408E-2"/>
                  <c:y val="5.0505050505050509E-3"/>
                </c:manualLayout>
              </c:layout>
              <c:showLegendKey val="0"/>
              <c:showVal val="1"/>
              <c:showCatName val="0"/>
              <c:showSerName val="0"/>
              <c:showPercent val="0"/>
              <c:showBubbleSize val="0"/>
            </c:dLbl>
            <c:dLbl>
              <c:idx val="5"/>
              <c:layout>
                <c:manualLayout>
                  <c:x val="4.3940467753366408E-2"/>
                  <c:y val="0"/>
                </c:manualLayout>
              </c:layout>
              <c:showLegendKey val="0"/>
              <c:showVal val="1"/>
              <c:showCatName val="0"/>
              <c:showSerName val="0"/>
              <c:showPercent val="0"/>
              <c:showBubbleSize val="0"/>
            </c:dLbl>
            <c:dLbl>
              <c:idx val="6"/>
              <c:layout>
                <c:manualLayout>
                  <c:x val="4.3940467753366408E-2"/>
                  <c:y val="0"/>
                </c:manualLayout>
              </c:layout>
              <c:showLegendKey val="0"/>
              <c:showVal val="1"/>
              <c:showCatName val="0"/>
              <c:showSerName val="0"/>
              <c:showPercent val="0"/>
              <c:showBubbleSize val="0"/>
            </c:dLbl>
            <c:dLbl>
              <c:idx val="7"/>
              <c:layout>
                <c:manualLayout>
                  <c:x val="4.3940356144355097E-2"/>
                  <c:y val="0"/>
                </c:manualLayout>
              </c:layout>
              <c:showLegendKey val="0"/>
              <c:showVal val="1"/>
              <c:showCatName val="0"/>
              <c:showSerName val="0"/>
              <c:showPercent val="0"/>
              <c:showBubbleSize val="0"/>
            </c:dLbl>
            <c:txPr>
              <a:bodyPr/>
              <a:lstStyle/>
              <a:p>
                <a:pPr>
                  <a:defRPr sz="1500"/>
                </a:pPr>
                <a:endParaRPr lang="en-US"/>
              </a:p>
            </c:txPr>
            <c:showLegendKey val="0"/>
            <c:showVal val="1"/>
            <c:showCatName val="0"/>
            <c:showSerName val="0"/>
            <c:showPercent val="0"/>
            <c:showBubbleSize val="0"/>
            <c:showLeaderLines val="0"/>
          </c:dLbls>
          <c:cat>
            <c:strRef>
              <c:f>Sheet1!$C$1:$J$1</c:f>
              <c:strCache>
                <c:ptCount val="8"/>
                <c:pt idx="0">
                  <c:v>2007</c:v>
                </c:pt>
                <c:pt idx="1">
                  <c:v>2008</c:v>
                </c:pt>
                <c:pt idx="2">
                  <c:v>2009</c:v>
                </c:pt>
                <c:pt idx="3">
                  <c:v>2010</c:v>
                </c:pt>
                <c:pt idx="4">
                  <c:v>2011</c:v>
                </c:pt>
                <c:pt idx="5">
                  <c:v>2012</c:v>
                </c:pt>
                <c:pt idx="6">
                  <c:v>2013</c:v>
                </c:pt>
                <c:pt idx="7">
                  <c:v>2014</c:v>
                </c:pt>
              </c:strCache>
            </c:strRef>
          </c:cat>
          <c:val>
            <c:numRef>
              <c:f>Sheet1!$C$4:$J$4</c:f>
              <c:numCache>
                <c:formatCode>_(* #,##0_);_(* \(#,##0\);_(* "-"??_);_(@_)</c:formatCode>
                <c:ptCount val="8"/>
                <c:pt idx="0">
                  <c:v>42</c:v>
                </c:pt>
                <c:pt idx="1">
                  <c:v>43</c:v>
                </c:pt>
                <c:pt idx="2">
                  <c:v>51</c:v>
                </c:pt>
                <c:pt idx="3">
                  <c:v>59</c:v>
                </c:pt>
                <c:pt idx="4">
                  <c:v>59</c:v>
                </c:pt>
                <c:pt idx="5">
                  <c:v>54</c:v>
                </c:pt>
                <c:pt idx="6">
                  <c:v>51</c:v>
                </c:pt>
                <c:pt idx="7">
                  <c:v>48</c:v>
                </c:pt>
              </c:numCache>
            </c:numRef>
          </c:val>
        </c:ser>
        <c:ser>
          <c:idx val="4"/>
          <c:order val="4"/>
          <c:tx>
            <c:strRef>
              <c:f>Sheet1!$A$8</c:f>
              <c:strCache>
                <c:ptCount val="1"/>
                <c:pt idx="0">
                  <c:v>Other</c:v>
                </c:pt>
              </c:strCache>
            </c:strRef>
          </c:tx>
          <c:spPr>
            <a:solidFill>
              <a:schemeClr val="accent6"/>
            </a:solidFill>
            <a:ln>
              <a:solidFill>
                <a:schemeClr val="tx1"/>
              </a:solidFill>
            </a:ln>
          </c:spPr>
          <c:invertIfNegative val="0"/>
          <c:dLbls>
            <c:txPr>
              <a:bodyPr/>
              <a:lstStyle/>
              <a:p>
                <a:pPr>
                  <a:defRPr sz="1600"/>
                </a:pPr>
                <a:endParaRPr lang="en-US"/>
              </a:p>
            </c:txPr>
            <c:showLegendKey val="0"/>
            <c:showVal val="1"/>
            <c:showCatName val="0"/>
            <c:showSerName val="0"/>
            <c:showPercent val="0"/>
            <c:showBubbleSize val="0"/>
            <c:showLeaderLines val="0"/>
          </c:dLbls>
          <c:cat>
            <c:strRef>
              <c:f>Sheet1!$C$1:$J$1</c:f>
              <c:strCache>
                <c:ptCount val="8"/>
                <c:pt idx="0">
                  <c:v>2007</c:v>
                </c:pt>
                <c:pt idx="1">
                  <c:v>2008</c:v>
                </c:pt>
                <c:pt idx="2">
                  <c:v>2009</c:v>
                </c:pt>
                <c:pt idx="3">
                  <c:v>2010</c:v>
                </c:pt>
                <c:pt idx="4">
                  <c:v>2011</c:v>
                </c:pt>
                <c:pt idx="5">
                  <c:v>2012</c:v>
                </c:pt>
                <c:pt idx="6">
                  <c:v>2013</c:v>
                </c:pt>
                <c:pt idx="7">
                  <c:v>2014</c:v>
                </c:pt>
              </c:strCache>
            </c:strRef>
          </c:cat>
          <c:val>
            <c:numRef>
              <c:f>Sheet1!$C$8:$J$8</c:f>
              <c:numCache>
                <c:formatCode>_(* #,##0_);_(* \(#,##0\);_(* "-"??_);_(@_)</c:formatCode>
                <c:ptCount val="8"/>
                <c:pt idx="0">
                  <c:v>104</c:v>
                </c:pt>
                <c:pt idx="1">
                  <c:v>118</c:v>
                </c:pt>
                <c:pt idx="2">
                  <c:v>107</c:v>
                </c:pt>
                <c:pt idx="3">
                  <c:v>102</c:v>
                </c:pt>
                <c:pt idx="4">
                  <c:v>116</c:v>
                </c:pt>
                <c:pt idx="5">
                  <c:v>101</c:v>
                </c:pt>
                <c:pt idx="6">
                  <c:v>100</c:v>
                </c:pt>
                <c:pt idx="7">
                  <c:v>93</c:v>
                </c:pt>
              </c:numCache>
            </c:numRef>
          </c:val>
        </c:ser>
        <c:dLbls>
          <c:showLegendKey val="0"/>
          <c:showVal val="0"/>
          <c:showCatName val="0"/>
          <c:showSerName val="0"/>
          <c:showPercent val="0"/>
          <c:showBubbleSize val="0"/>
        </c:dLbls>
        <c:gapWidth val="50"/>
        <c:overlap val="100"/>
        <c:axId val="164568064"/>
        <c:axId val="164590336"/>
      </c:barChart>
      <c:lineChart>
        <c:grouping val="standard"/>
        <c:varyColors val="0"/>
        <c:ser>
          <c:idx val="6"/>
          <c:order val="5"/>
          <c:spPr>
            <a:ln>
              <a:noFill/>
            </a:ln>
          </c:spPr>
          <c:marker>
            <c:symbol val="none"/>
          </c:marker>
          <c:dLbls>
            <c:numFmt formatCode="#,##0" sourceLinked="0"/>
            <c:txPr>
              <a:bodyPr/>
              <a:lstStyle/>
              <a:p>
                <a:pPr>
                  <a:defRPr b="1"/>
                </a:pPr>
                <a:endParaRPr lang="en-US"/>
              </a:p>
            </c:txPr>
            <c:dLblPos val="t"/>
            <c:showLegendKey val="0"/>
            <c:showVal val="1"/>
            <c:showCatName val="0"/>
            <c:showSerName val="0"/>
            <c:showPercent val="0"/>
            <c:showBubbleSize val="0"/>
            <c:showLeaderLines val="0"/>
          </c:dLbls>
          <c:cat>
            <c:strRef>
              <c:f>Sheet1!$C$1:$I$1</c:f>
              <c:strCache>
                <c:ptCount val="7"/>
                <c:pt idx="0">
                  <c:v>2007</c:v>
                </c:pt>
                <c:pt idx="1">
                  <c:v>2008</c:v>
                </c:pt>
                <c:pt idx="2">
                  <c:v>2009</c:v>
                </c:pt>
                <c:pt idx="3">
                  <c:v>2010</c:v>
                </c:pt>
                <c:pt idx="4">
                  <c:v>2011</c:v>
                </c:pt>
                <c:pt idx="5">
                  <c:v>2012</c:v>
                </c:pt>
                <c:pt idx="6">
                  <c:v>2013</c:v>
                </c:pt>
              </c:strCache>
            </c:strRef>
          </c:cat>
          <c:val>
            <c:numRef>
              <c:f>Sheet1!$C$9:$J$9</c:f>
              <c:numCache>
                <c:formatCode>_(* #,##0_);_(* \(#,##0\);_(* "-"??_);_(@_)</c:formatCode>
                <c:ptCount val="8"/>
                <c:pt idx="0">
                  <c:v>2098</c:v>
                </c:pt>
                <c:pt idx="1">
                  <c:v>2623</c:v>
                </c:pt>
                <c:pt idx="2">
                  <c:v>2830</c:v>
                </c:pt>
                <c:pt idx="3">
                  <c:v>2314</c:v>
                </c:pt>
                <c:pt idx="4">
                  <c:v>2011</c:v>
                </c:pt>
                <c:pt idx="5">
                  <c:v>1974</c:v>
                </c:pt>
                <c:pt idx="6">
                  <c:v>2074</c:v>
                </c:pt>
                <c:pt idx="7">
                  <c:v>2014</c:v>
                </c:pt>
              </c:numCache>
            </c:numRef>
          </c:val>
          <c:smooth val="0"/>
        </c:ser>
        <c:dLbls>
          <c:showLegendKey val="0"/>
          <c:showVal val="0"/>
          <c:showCatName val="0"/>
          <c:showSerName val="0"/>
          <c:showPercent val="0"/>
          <c:showBubbleSize val="0"/>
        </c:dLbls>
        <c:marker val="1"/>
        <c:smooth val="0"/>
        <c:axId val="164568064"/>
        <c:axId val="164590336"/>
      </c:lineChart>
      <c:catAx>
        <c:axId val="164568064"/>
        <c:scaling>
          <c:orientation val="minMax"/>
        </c:scaling>
        <c:delete val="0"/>
        <c:axPos val="b"/>
        <c:majorTickMark val="none"/>
        <c:minorTickMark val="none"/>
        <c:tickLblPos val="nextTo"/>
        <c:crossAx val="164590336"/>
        <c:crosses val="autoZero"/>
        <c:auto val="1"/>
        <c:lblAlgn val="ctr"/>
        <c:lblOffset val="0"/>
        <c:noMultiLvlLbl val="0"/>
      </c:catAx>
      <c:valAx>
        <c:axId val="164590336"/>
        <c:scaling>
          <c:orientation val="minMax"/>
        </c:scaling>
        <c:delete val="1"/>
        <c:axPos val="l"/>
        <c:numFmt formatCode="_(* #,##0_);_(* \(#,##0\);_(* &quot;-&quot;??_);_(@_)" sourceLinked="1"/>
        <c:majorTickMark val="out"/>
        <c:minorTickMark val="none"/>
        <c:tickLblPos val="nextTo"/>
        <c:crossAx val="164568064"/>
        <c:crosses val="autoZero"/>
        <c:crossBetween val="between"/>
      </c:valAx>
    </c:plotArea>
    <c:legend>
      <c:legendPos val="r"/>
      <c:legendEntry>
        <c:idx val="5"/>
        <c:delete val="1"/>
      </c:legendEntry>
      <c:layout>
        <c:manualLayout>
          <c:xMode val="edge"/>
          <c:yMode val="edge"/>
          <c:x val="0.82195996584764242"/>
          <c:y val="9.250974310029407E-3"/>
          <c:w val="0.16244825527213066"/>
          <c:h val="0.27986988499258503"/>
        </c:manualLayout>
      </c:layout>
      <c:overlay val="0"/>
      <c:spPr>
        <a:ln>
          <a:solidFill>
            <a:schemeClr val="tx1"/>
          </a:solidFill>
        </a:ln>
      </c:spPr>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59177888022679E-2"/>
          <c:y val="1.0101010101010102E-2"/>
          <c:w val="0.79909663666244402"/>
          <c:h val="0.83364471486518721"/>
        </c:manualLayout>
      </c:layout>
      <c:barChart>
        <c:barDir val="col"/>
        <c:grouping val="stacked"/>
        <c:varyColors val="0"/>
        <c:ser>
          <c:idx val="0"/>
          <c:order val="0"/>
          <c:tx>
            <c:strRef>
              <c:f>Sheet1!$B$1</c:f>
              <c:strCache>
                <c:ptCount val="1"/>
                <c:pt idx="0">
                  <c:v>No additional gap coverage (beyond ACA requirements)</c:v>
                </c:pt>
              </c:strCache>
            </c:strRef>
          </c:tx>
          <c:spPr>
            <a:solidFill>
              <a:schemeClr val="accent1"/>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All Plans</c:v>
                </c:pt>
                <c:pt idx="1">
                  <c:v>HMOs</c:v>
                </c:pt>
                <c:pt idx="2">
                  <c:v>Local PPOs</c:v>
                </c:pt>
                <c:pt idx="3">
                  <c:v>PFFS</c:v>
                </c:pt>
                <c:pt idx="4">
                  <c:v>Regional PPOs</c:v>
                </c:pt>
              </c:strCache>
            </c:strRef>
          </c:cat>
          <c:val>
            <c:numRef>
              <c:f>Sheet1!$B$2:$B$6</c:f>
              <c:numCache>
                <c:formatCode>0%</c:formatCode>
                <c:ptCount val="5"/>
                <c:pt idx="0">
                  <c:v>0.49702380952380953</c:v>
                </c:pt>
                <c:pt idx="1">
                  <c:v>0.46629732225300091</c:v>
                </c:pt>
                <c:pt idx="2">
                  <c:v>0.54195011337868482</c:v>
                </c:pt>
                <c:pt idx="3">
                  <c:v>0.46987951807228917</c:v>
                </c:pt>
                <c:pt idx="4">
                  <c:v>0.73333333333333328</c:v>
                </c:pt>
              </c:numCache>
            </c:numRef>
          </c:val>
        </c:ser>
        <c:ser>
          <c:idx val="1"/>
          <c:order val="1"/>
          <c:tx>
            <c:strRef>
              <c:f>Sheet1!$C$1</c:f>
              <c:strCache>
                <c:ptCount val="1"/>
                <c:pt idx="0">
                  <c:v>Generics only</c:v>
                </c:pt>
              </c:strCache>
            </c:strRef>
          </c:tx>
          <c:spPr>
            <a:solidFill>
              <a:schemeClr val="accent3"/>
            </a:solidFill>
            <a:ln>
              <a:solidFill>
                <a:schemeClr val="tx1"/>
              </a:solidFill>
            </a:ln>
          </c:spPr>
          <c:invertIfNegative val="0"/>
          <c:dLbls>
            <c:dLbl>
              <c:idx val="3"/>
              <c:delete val="1"/>
            </c:dLbl>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All Plans</c:v>
                </c:pt>
                <c:pt idx="1">
                  <c:v>HMOs</c:v>
                </c:pt>
                <c:pt idx="2">
                  <c:v>Local PPOs</c:v>
                </c:pt>
                <c:pt idx="3">
                  <c:v>PFFS</c:v>
                </c:pt>
                <c:pt idx="4">
                  <c:v>Regional PPOs</c:v>
                </c:pt>
              </c:strCache>
            </c:strRef>
          </c:cat>
          <c:val>
            <c:numRef>
              <c:f>Sheet1!$C$2:$C$6</c:f>
              <c:numCache>
                <c:formatCode>0%</c:formatCode>
                <c:ptCount val="5"/>
                <c:pt idx="0">
                  <c:v>0.25416666666666665</c:v>
                </c:pt>
                <c:pt idx="1">
                  <c:v>0.30747922437673131</c:v>
                </c:pt>
                <c:pt idx="2">
                  <c:v>0.19727891156462585</c:v>
                </c:pt>
                <c:pt idx="3">
                  <c:v>0</c:v>
                </c:pt>
                <c:pt idx="4">
                  <c:v>3.3333333333333333E-2</c:v>
                </c:pt>
              </c:numCache>
            </c:numRef>
          </c:val>
        </c:ser>
        <c:ser>
          <c:idx val="2"/>
          <c:order val="2"/>
          <c:tx>
            <c:strRef>
              <c:f>Sheet1!$D$1</c:f>
              <c:strCache>
                <c:ptCount val="1"/>
                <c:pt idx="0">
                  <c:v>Some brands and generics</c:v>
                </c:pt>
              </c:strCache>
            </c:strRef>
          </c:tx>
          <c:spPr>
            <a:solidFill>
              <a:schemeClr val="accent5"/>
            </a:solidFill>
            <a:ln>
              <a:solidFill>
                <a:schemeClr val="tx1"/>
              </a:solidFill>
            </a:ln>
          </c:spPr>
          <c:invertIfNegative val="0"/>
          <c:dLbls>
            <c:dLbl>
              <c:idx val="0"/>
              <c:layout/>
              <c:showLegendKey val="0"/>
              <c:showVal val="1"/>
              <c:showCatName val="0"/>
              <c:showSerName val="0"/>
              <c:showPercent val="0"/>
              <c:showBubbleSize val="0"/>
            </c:dLbl>
            <c:dLbl>
              <c:idx val="1"/>
              <c:layout/>
              <c:showLegendKey val="0"/>
              <c:showVal val="1"/>
              <c:showCatName val="0"/>
              <c:showSerName val="0"/>
              <c:showPercent val="0"/>
              <c:showBubbleSize val="0"/>
            </c:dLbl>
            <c:dLbl>
              <c:idx val="2"/>
              <c:layout/>
              <c:showLegendKey val="0"/>
              <c:showVal val="1"/>
              <c:showCatName val="0"/>
              <c:showSerName val="0"/>
              <c:showPercent val="0"/>
              <c:showBubbleSize val="0"/>
            </c:dLbl>
            <c:dLbl>
              <c:idx val="3"/>
              <c:layout/>
              <c:showLegendKey val="0"/>
              <c:showVal val="1"/>
              <c:showCatName val="0"/>
              <c:showSerName val="0"/>
              <c:showPercent val="0"/>
              <c:showBubbleSize val="0"/>
            </c:dLbl>
            <c:dLbl>
              <c:idx val="4"/>
              <c:layout/>
              <c:showLegendKey val="0"/>
              <c:showVal val="1"/>
              <c:showCatName val="0"/>
              <c:showSerName val="0"/>
              <c:showPercent val="0"/>
              <c:showBubbleSize val="0"/>
            </c:dLbl>
            <c:showLegendKey val="0"/>
            <c:showVal val="0"/>
            <c:showCatName val="0"/>
            <c:showSerName val="0"/>
            <c:showPercent val="0"/>
            <c:showBubbleSize val="0"/>
          </c:dLbls>
          <c:cat>
            <c:strRef>
              <c:f>Sheet1!$A$2:$A$6</c:f>
              <c:strCache>
                <c:ptCount val="5"/>
                <c:pt idx="0">
                  <c:v>All Plans</c:v>
                </c:pt>
                <c:pt idx="1">
                  <c:v>HMOs</c:v>
                </c:pt>
                <c:pt idx="2">
                  <c:v>Local PPOs</c:v>
                </c:pt>
                <c:pt idx="3">
                  <c:v>PFFS</c:v>
                </c:pt>
                <c:pt idx="4">
                  <c:v>Regional PPOs</c:v>
                </c:pt>
              </c:strCache>
            </c:strRef>
          </c:cat>
          <c:val>
            <c:numRef>
              <c:f>Sheet1!$D$2:$D$6</c:f>
              <c:numCache>
                <c:formatCode>0%</c:formatCode>
                <c:ptCount val="5"/>
                <c:pt idx="0">
                  <c:v>0.24702380952380953</c:v>
                </c:pt>
                <c:pt idx="1">
                  <c:v>0.22622345337026778</c:v>
                </c:pt>
                <c:pt idx="2">
                  <c:v>0.26077097505668934</c:v>
                </c:pt>
                <c:pt idx="3">
                  <c:v>0.53012048192771088</c:v>
                </c:pt>
                <c:pt idx="4">
                  <c:v>0.23333333333333334</c:v>
                </c:pt>
              </c:numCache>
            </c:numRef>
          </c:val>
        </c:ser>
        <c:dLbls>
          <c:showLegendKey val="0"/>
          <c:showVal val="0"/>
          <c:showCatName val="0"/>
          <c:showSerName val="0"/>
          <c:showPercent val="0"/>
          <c:showBubbleSize val="0"/>
        </c:dLbls>
        <c:gapWidth val="50"/>
        <c:overlap val="100"/>
        <c:axId val="183106944"/>
        <c:axId val="183129984"/>
      </c:barChart>
      <c:catAx>
        <c:axId val="183106944"/>
        <c:scaling>
          <c:orientation val="minMax"/>
        </c:scaling>
        <c:delete val="0"/>
        <c:axPos val="b"/>
        <c:majorTickMark val="none"/>
        <c:minorTickMark val="none"/>
        <c:tickLblPos val="nextTo"/>
        <c:crossAx val="183129984"/>
        <c:crosses val="autoZero"/>
        <c:auto val="1"/>
        <c:lblAlgn val="ctr"/>
        <c:lblOffset val="0"/>
        <c:noMultiLvlLbl val="0"/>
      </c:catAx>
      <c:valAx>
        <c:axId val="183129984"/>
        <c:scaling>
          <c:orientation val="minMax"/>
          <c:max val="1.01"/>
          <c:min val="0"/>
        </c:scaling>
        <c:delete val="1"/>
        <c:axPos val="l"/>
        <c:numFmt formatCode="0%" sourceLinked="1"/>
        <c:majorTickMark val="out"/>
        <c:minorTickMark val="none"/>
        <c:tickLblPos val="nextTo"/>
        <c:crossAx val="183106944"/>
        <c:crosses val="autoZero"/>
        <c:crossBetween val="between"/>
      </c:valAx>
    </c:plotArea>
    <c:legend>
      <c:legendPos val="r"/>
      <c:layout>
        <c:manualLayout>
          <c:xMode val="edge"/>
          <c:yMode val="edge"/>
          <c:x val="0.8302801944228978"/>
          <c:y val="6.365001368159387E-2"/>
          <c:w val="0.16121519891516042"/>
          <c:h val="0.73171414491720899"/>
        </c:manualLayout>
      </c:layout>
      <c:overlay val="0"/>
      <c:spPr>
        <a:ln>
          <a:solidFill>
            <a:schemeClr val="tx1"/>
          </a:solidFill>
        </a:ln>
      </c:spPr>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59177888022679E-2"/>
          <c:y val="2.7777777777777776E-2"/>
          <c:w val="0.96925283347377467"/>
          <c:h val="0.8462079455977094"/>
        </c:manualLayout>
      </c:layout>
      <c:barChart>
        <c:barDir val="col"/>
        <c:grouping val="clustered"/>
        <c:varyColors val="0"/>
        <c:ser>
          <c:idx val="0"/>
          <c:order val="0"/>
          <c:tx>
            <c:strRef>
              <c:f>Sheet1!$B$1</c:f>
              <c:strCache>
                <c:ptCount val="1"/>
                <c:pt idx="0">
                  <c:v>Nationally</c:v>
                </c:pt>
              </c:strCache>
            </c:strRef>
          </c:tx>
          <c:spPr>
            <a:solidFill>
              <a:schemeClr val="accent1"/>
            </a:solidFill>
            <a:ln>
              <a:solidFill>
                <a:schemeClr val="tx1"/>
              </a:solidFill>
            </a:ln>
          </c:spPr>
          <c:invertIfNegative val="0"/>
          <c:dLbls>
            <c:txPr>
              <a:bodyPr/>
              <a:lstStyle/>
              <a:p>
                <a:pPr>
                  <a:defRPr sz="1800"/>
                </a:pPr>
                <a:endParaRPr lang="en-US"/>
              </a:p>
            </c:txPr>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Sheet1!$B$2:$B$6</c:f>
              <c:numCache>
                <c:formatCode>0%</c:formatCode>
                <c:ptCount val="5"/>
                <c:pt idx="0">
                  <c:v>0.99284458024409472</c:v>
                </c:pt>
                <c:pt idx="1">
                  <c:v>0.88874934917509862</c:v>
                </c:pt>
                <c:pt idx="2">
                  <c:v>0.83330691440683236</c:v>
                </c:pt>
                <c:pt idx="3">
                  <c:v>0.5148660793138613</c:v>
                </c:pt>
                <c:pt idx="4">
                  <c:v>0.70535318097978839</c:v>
                </c:pt>
              </c:numCache>
            </c:numRef>
          </c:val>
        </c:ser>
        <c:ser>
          <c:idx val="1"/>
          <c:order val="1"/>
          <c:tx>
            <c:strRef>
              <c:f>Sheet1!$C$1</c:f>
              <c:strCache>
                <c:ptCount val="1"/>
                <c:pt idx="0">
                  <c:v>Metro</c:v>
                </c:pt>
              </c:strCache>
            </c:strRef>
          </c:tx>
          <c:spPr>
            <a:solidFill>
              <a:schemeClr val="accent3"/>
            </a:solidFill>
            <a:ln>
              <a:solidFill>
                <a:schemeClr val="tx1"/>
              </a:solidFill>
            </a:ln>
          </c:spPr>
          <c:invertIfNegative val="0"/>
          <c:dLbls>
            <c:txPr>
              <a:bodyPr/>
              <a:lstStyle/>
              <a:p>
                <a:pPr>
                  <a:defRPr sz="1800"/>
                </a:pPr>
                <a:endParaRPr lang="en-US"/>
              </a:p>
            </c:txPr>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Sheet1!$C$2:$C$6</c:f>
              <c:numCache>
                <c:formatCode>0%</c:formatCode>
                <c:ptCount val="5"/>
                <c:pt idx="0">
                  <c:v>0.99710532658425499</c:v>
                </c:pt>
                <c:pt idx="1">
                  <c:v>0.95570243320597359</c:v>
                </c:pt>
                <c:pt idx="2">
                  <c:v>0.87316397854872352</c:v>
                </c:pt>
                <c:pt idx="3">
                  <c:v>0.49663609315068441</c:v>
                </c:pt>
                <c:pt idx="4">
                  <c:v>0.69096820969967998</c:v>
                </c:pt>
              </c:numCache>
            </c:numRef>
          </c:val>
        </c:ser>
        <c:ser>
          <c:idx val="2"/>
          <c:order val="2"/>
          <c:tx>
            <c:strRef>
              <c:f>Sheet1!$D$1</c:f>
              <c:strCache>
                <c:ptCount val="1"/>
                <c:pt idx="0">
                  <c:v>Non-metro</c:v>
                </c:pt>
              </c:strCache>
            </c:strRef>
          </c:tx>
          <c:spPr>
            <a:solidFill>
              <a:schemeClr val="accent5"/>
            </a:solidFill>
            <a:ln>
              <a:solidFill>
                <a:schemeClr val="tx1"/>
              </a:solidFill>
            </a:ln>
          </c:spPr>
          <c:invertIfNegative val="0"/>
          <c:dLbls>
            <c:txPr>
              <a:bodyPr/>
              <a:lstStyle/>
              <a:p>
                <a:pPr>
                  <a:defRPr sz="1800"/>
                </a:pPr>
                <a:endParaRPr lang="en-US"/>
              </a:p>
            </c:txPr>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Sheet1!$D$2:$D$6</c:f>
              <c:numCache>
                <c:formatCode>0%</c:formatCode>
                <c:ptCount val="5"/>
                <c:pt idx="0">
                  <c:v>0.97591641113829519</c:v>
                </c:pt>
                <c:pt idx="1">
                  <c:v>0.6227412280282264</c:v>
                </c:pt>
                <c:pt idx="2">
                  <c:v>0.67495270413735986</c:v>
                </c:pt>
                <c:pt idx="3">
                  <c:v>0.5872947723007883</c:v>
                </c:pt>
                <c:pt idx="4">
                  <c:v>0.76250542778605623</c:v>
                </c:pt>
              </c:numCache>
            </c:numRef>
          </c:val>
        </c:ser>
        <c:dLbls>
          <c:showLegendKey val="0"/>
          <c:showVal val="0"/>
          <c:showCatName val="0"/>
          <c:showSerName val="0"/>
          <c:showPercent val="0"/>
          <c:showBubbleSize val="0"/>
        </c:dLbls>
        <c:gapWidth val="50"/>
        <c:axId val="235207680"/>
        <c:axId val="241447680"/>
      </c:barChart>
      <c:catAx>
        <c:axId val="235207680"/>
        <c:scaling>
          <c:orientation val="minMax"/>
        </c:scaling>
        <c:delete val="0"/>
        <c:axPos val="b"/>
        <c:majorTickMark val="none"/>
        <c:minorTickMark val="none"/>
        <c:tickLblPos val="nextTo"/>
        <c:crossAx val="241447680"/>
        <c:crosses val="autoZero"/>
        <c:auto val="1"/>
        <c:lblAlgn val="ctr"/>
        <c:lblOffset val="0"/>
        <c:noMultiLvlLbl val="0"/>
      </c:catAx>
      <c:valAx>
        <c:axId val="241447680"/>
        <c:scaling>
          <c:orientation val="minMax"/>
        </c:scaling>
        <c:delete val="1"/>
        <c:axPos val="l"/>
        <c:numFmt formatCode="0%" sourceLinked="1"/>
        <c:majorTickMark val="out"/>
        <c:minorTickMark val="none"/>
        <c:tickLblPos val="nextTo"/>
        <c:crossAx val="235207680"/>
        <c:crosses val="autoZero"/>
        <c:crossBetween val="between"/>
      </c:valAx>
    </c:plotArea>
    <c:legend>
      <c:legendPos val="r"/>
      <c:layout>
        <c:manualLayout>
          <c:xMode val="edge"/>
          <c:yMode val="edge"/>
          <c:x val="0.25203100498334235"/>
          <c:y val="2.5247554282987354E-2"/>
          <c:w val="0.45881236851063356"/>
          <c:h val="7.5767517696651548E-2"/>
        </c:manualLayout>
      </c:layout>
      <c:overlay val="0"/>
      <c:spPr>
        <a:ln>
          <a:solidFill>
            <a:schemeClr val="tx1"/>
          </a:solidFill>
        </a:ln>
      </c:spPr>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3495259407244541E-2"/>
          <c:y val="0.19619821704827267"/>
          <c:w val="0.9528583625841951"/>
          <c:h val="0.70303988861838917"/>
        </c:manualLayout>
      </c:layout>
      <c:barChart>
        <c:barDir val="col"/>
        <c:grouping val="stacked"/>
        <c:varyColors val="0"/>
        <c:ser>
          <c:idx val="0"/>
          <c:order val="0"/>
          <c:tx>
            <c:strRef>
              <c:f>Sheet1!$A$2</c:f>
              <c:strCache>
                <c:ptCount val="1"/>
                <c:pt idx="0">
                  <c:v>Dual Eligibles</c:v>
                </c:pt>
              </c:strCache>
            </c:strRef>
          </c:tx>
          <c:spPr>
            <a:solidFill>
              <a:schemeClr val="accent1"/>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Sheet1!$C$1:$J$1</c:f>
              <c:strCache>
                <c:ptCount val="8"/>
                <c:pt idx="0">
                  <c:v>2007</c:v>
                </c:pt>
                <c:pt idx="1">
                  <c:v>2008</c:v>
                </c:pt>
                <c:pt idx="2">
                  <c:v>2009</c:v>
                </c:pt>
                <c:pt idx="3">
                  <c:v>2010</c:v>
                </c:pt>
                <c:pt idx="4">
                  <c:v>2011</c:v>
                </c:pt>
                <c:pt idx="5">
                  <c:v>2012</c:v>
                </c:pt>
                <c:pt idx="6">
                  <c:v>2013</c:v>
                </c:pt>
                <c:pt idx="7">
                  <c:v>2014</c:v>
                </c:pt>
              </c:strCache>
            </c:strRef>
          </c:cat>
          <c:val>
            <c:numRef>
              <c:f>Sheet1!$C$2:$J$2</c:f>
              <c:numCache>
                <c:formatCode>General</c:formatCode>
                <c:ptCount val="8"/>
                <c:pt idx="0">
                  <c:v>309</c:v>
                </c:pt>
                <c:pt idx="1">
                  <c:v>440</c:v>
                </c:pt>
                <c:pt idx="2">
                  <c:v>408</c:v>
                </c:pt>
                <c:pt idx="3">
                  <c:v>210</c:v>
                </c:pt>
                <c:pt idx="4">
                  <c:v>256</c:v>
                </c:pt>
                <c:pt idx="5">
                  <c:v>321</c:v>
                </c:pt>
                <c:pt idx="6">
                  <c:v>362</c:v>
                </c:pt>
                <c:pt idx="7">
                  <c:v>347</c:v>
                </c:pt>
              </c:numCache>
            </c:numRef>
          </c:val>
        </c:ser>
        <c:ser>
          <c:idx val="1"/>
          <c:order val="1"/>
          <c:tx>
            <c:strRef>
              <c:f>Sheet1!$A$3</c:f>
              <c:strCache>
                <c:ptCount val="1"/>
                <c:pt idx="0">
                  <c:v>Chronic or Disabling Condition</c:v>
                </c:pt>
              </c:strCache>
            </c:strRef>
          </c:tx>
          <c:spPr>
            <a:solidFill>
              <a:schemeClr val="accent3"/>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Sheet1!$C$1:$J$1</c:f>
              <c:strCache>
                <c:ptCount val="8"/>
                <c:pt idx="0">
                  <c:v>2007</c:v>
                </c:pt>
                <c:pt idx="1">
                  <c:v>2008</c:v>
                </c:pt>
                <c:pt idx="2">
                  <c:v>2009</c:v>
                </c:pt>
                <c:pt idx="3">
                  <c:v>2010</c:v>
                </c:pt>
                <c:pt idx="4">
                  <c:v>2011</c:v>
                </c:pt>
                <c:pt idx="5">
                  <c:v>2012</c:v>
                </c:pt>
                <c:pt idx="6">
                  <c:v>2013</c:v>
                </c:pt>
                <c:pt idx="7">
                  <c:v>2014</c:v>
                </c:pt>
              </c:strCache>
            </c:strRef>
          </c:cat>
          <c:val>
            <c:numRef>
              <c:f>Sheet1!$C$3:$J$3</c:f>
              <c:numCache>
                <c:formatCode>General</c:formatCode>
                <c:ptCount val="8"/>
                <c:pt idx="0">
                  <c:v>60</c:v>
                </c:pt>
                <c:pt idx="1">
                  <c:v>230</c:v>
                </c:pt>
                <c:pt idx="2">
                  <c:v>197</c:v>
                </c:pt>
                <c:pt idx="3">
                  <c:v>140</c:v>
                </c:pt>
                <c:pt idx="4">
                  <c:v>92</c:v>
                </c:pt>
                <c:pt idx="5">
                  <c:v>113</c:v>
                </c:pt>
                <c:pt idx="6">
                  <c:v>214</c:v>
                </c:pt>
                <c:pt idx="7">
                  <c:v>152</c:v>
                </c:pt>
              </c:numCache>
            </c:numRef>
          </c:val>
        </c:ser>
        <c:ser>
          <c:idx val="2"/>
          <c:order val="2"/>
          <c:tx>
            <c:strRef>
              <c:f>Sheet1!$A$4</c:f>
              <c:strCache>
                <c:ptCount val="1"/>
                <c:pt idx="0">
                  <c:v>Institutional</c:v>
                </c:pt>
              </c:strCache>
            </c:strRef>
          </c:tx>
          <c:spPr>
            <a:solidFill>
              <a:schemeClr val="accent5"/>
            </a:solidFill>
            <a:ln>
              <a:solidFill>
                <a:schemeClr val="tx1"/>
              </a:solidFill>
            </a:ln>
          </c:spPr>
          <c:invertIfNegative val="0"/>
          <c:dLbls>
            <c:showLegendKey val="0"/>
            <c:showVal val="1"/>
            <c:showCatName val="0"/>
            <c:showSerName val="0"/>
            <c:showPercent val="0"/>
            <c:showBubbleSize val="0"/>
            <c:showLeaderLines val="0"/>
          </c:dLbls>
          <c:cat>
            <c:strRef>
              <c:f>Sheet1!$C$1:$J$1</c:f>
              <c:strCache>
                <c:ptCount val="8"/>
                <c:pt idx="0">
                  <c:v>2007</c:v>
                </c:pt>
                <c:pt idx="1">
                  <c:v>2008</c:v>
                </c:pt>
                <c:pt idx="2">
                  <c:v>2009</c:v>
                </c:pt>
                <c:pt idx="3">
                  <c:v>2010</c:v>
                </c:pt>
                <c:pt idx="4">
                  <c:v>2011</c:v>
                </c:pt>
                <c:pt idx="5">
                  <c:v>2012</c:v>
                </c:pt>
                <c:pt idx="6">
                  <c:v>2013</c:v>
                </c:pt>
                <c:pt idx="7">
                  <c:v>2014</c:v>
                </c:pt>
              </c:strCache>
            </c:strRef>
          </c:cat>
          <c:val>
            <c:numRef>
              <c:f>Sheet1!$C$4:$J$4</c:f>
              <c:numCache>
                <c:formatCode>General</c:formatCode>
                <c:ptCount val="8"/>
                <c:pt idx="0">
                  <c:v>70</c:v>
                </c:pt>
                <c:pt idx="1">
                  <c:v>83</c:v>
                </c:pt>
                <c:pt idx="2">
                  <c:v>81</c:v>
                </c:pt>
                <c:pt idx="3">
                  <c:v>68</c:v>
                </c:pt>
                <c:pt idx="4">
                  <c:v>61</c:v>
                </c:pt>
                <c:pt idx="5">
                  <c:v>66</c:v>
                </c:pt>
                <c:pt idx="6">
                  <c:v>68</c:v>
                </c:pt>
                <c:pt idx="7">
                  <c:v>61</c:v>
                </c:pt>
              </c:numCache>
            </c:numRef>
          </c:val>
        </c:ser>
        <c:dLbls>
          <c:showLegendKey val="0"/>
          <c:showVal val="0"/>
          <c:showCatName val="0"/>
          <c:showSerName val="0"/>
          <c:showPercent val="0"/>
          <c:showBubbleSize val="0"/>
        </c:dLbls>
        <c:gapWidth val="50"/>
        <c:overlap val="100"/>
        <c:axId val="241407872"/>
        <c:axId val="241409408"/>
      </c:barChart>
      <c:lineChart>
        <c:grouping val="standard"/>
        <c:varyColors val="0"/>
        <c:ser>
          <c:idx val="3"/>
          <c:order val="3"/>
          <c:spPr>
            <a:ln>
              <a:noFill/>
            </a:ln>
          </c:spPr>
          <c:marker>
            <c:symbol val="none"/>
          </c:marker>
          <c:dLbls>
            <c:dLblPos val="t"/>
            <c:showLegendKey val="0"/>
            <c:showVal val="1"/>
            <c:showCatName val="0"/>
            <c:showSerName val="0"/>
            <c:showPercent val="0"/>
            <c:showBubbleSize val="0"/>
            <c:showLeaderLines val="0"/>
          </c:dLbls>
          <c:cat>
            <c:strRef>
              <c:f>Sheet1!$C$1:$J$1</c:f>
              <c:strCache>
                <c:ptCount val="8"/>
                <c:pt idx="0">
                  <c:v>2007</c:v>
                </c:pt>
                <c:pt idx="1">
                  <c:v>2008</c:v>
                </c:pt>
                <c:pt idx="2">
                  <c:v>2009</c:v>
                </c:pt>
                <c:pt idx="3">
                  <c:v>2010</c:v>
                </c:pt>
                <c:pt idx="4">
                  <c:v>2011</c:v>
                </c:pt>
                <c:pt idx="5">
                  <c:v>2012</c:v>
                </c:pt>
                <c:pt idx="6">
                  <c:v>2013</c:v>
                </c:pt>
                <c:pt idx="7">
                  <c:v>2014</c:v>
                </c:pt>
              </c:strCache>
            </c:strRef>
          </c:cat>
          <c:val>
            <c:numRef>
              <c:f>Sheet1!$C$5:$J$5</c:f>
              <c:numCache>
                <c:formatCode>General</c:formatCode>
                <c:ptCount val="8"/>
                <c:pt idx="0">
                  <c:v>439</c:v>
                </c:pt>
                <c:pt idx="1">
                  <c:v>753</c:v>
                </c:pt>
                <c:pt idx="2">
                  <c:v>686</c:v>
                </c:pt>
                <c:pt idx="3">
                  <c:v>418</c:v>
                </c:pt>
                <c:pt idx="4">
                  <c:v>409</c:v>
                </c:pt>
                <c:pt idx="5">
                  <c:v>500</c:v>
                </c:pt>
                <c:pt idx="6">
                  <c:v>644</c:v>
                </c:pt>
                <c:pt idx="7">
                  <c:v>560</c:v>
                </c:pt>
              </c:numCache>
            </c:numRef>
          </c:val>
          <c:smooth val="0"/>
        </c:ser>
        <c:dLbls>
          <c:showLegendKey val="0"/>
          <c:showVal val="0"/>
          <c:showCatName val="0"/>
          <c:showSerName val="0"/>
          <c:showPercent val="0"/>
          <c:showBubbleSize val="0"/>
        </c:dLbls>
        <c:marker val="1"/>
        <c:smooth val="0"/>
        <c:axId val="241407872"/>
        <c:axId val="241409408"/>
      </c:lineChart>
      <c:catAx>
        <c:axId val="241407872"/>
        <c:scaling>
          <c:orientation val="minMax"/>
        </c:scaling>
        <c:delete val="0"/>
        <c:axPos val="b"/>
        <c:majorTickMark val="none"/>
        <c:minorTickMark val="none"/>
        <c:tickLblPos val="nextTo"/>
        <c:crossAx val="241409408"/>
        <c:crosses val="autoZero"/>
        <c:auto val="1"/>
        <c:lblAlgn val="ctr"/>
        <c:lblOffset val="0"/>
        <c:noMultiLvlLbl val="0"/>
      </c:catAx>
      <c:valAx>
        <c:axId val="241409408"/>
        <c:scaling>
          <c:orientation val="minMax"/>
        </c:scaling>
        <c:delete val="1"/>
        <c:axPos val="l"/>
        <c:numFmt formatCode="General" sourceLinked="1"/>
        <c:majorTickMark val="out"/>
        <c:minorTickMark val="none"/>
        <c:tickLblPos val="nextTo"/>
        <c:crossAx val="241407872"/>
        <c:crosses val="autoZero"/>
        <c:crossBetween val="between"/>
      </c:valAx>
    </c:plotArea>
    <c:legend>
      <c:legendPos val="r"/>
      <c:legendEntry>
        <c:idx val="3"/>
        <c:delete val="1"/>
      </c:legendEntry>
      <c:layout>
        <c:manualLayout>
          <c:xMode val="edge"/>
          <c:yMode val="edge"/>
          <c:x val="0.33000351568385633"/>
          <c:y val="4.9552398401281599E-4"/>
          <c:w val="0.31280300451458448"/>
          <c:h val="0.19078488734649007"/>
        </c:manualLayout>
      </c:layout>
      <c:overlay val="0"/>
      <c:spPr>
        <a:ln>
          <a:solidFill>
            <a:schemeClr val="tx1"/>
          </a:solidFill>
        </a:ln>
      </c:spPr>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59177888022679E-2"/>
          <c:y val="2.5252525252525252E-2"/>
          <c:w val="0.96881644223954644"/>
          <c:h val="0.81384633738964451"/>
        </c:manualLayout>
      </c:layout>
      <c:barChart>
        <c:barDir val="col"/>
        <c:grouping val="stacked"/>
        <c:varyColors val="0"/>
        <c:ser>
          <c:idx val="0"/>
          <c:order val="0"/>
          <c:tx>
            <c:strRef>
              <c:f>Sheet1!$B$1</c:f>
              <c:strCache>
                <c:ptCount val="1"/>
                <c:pt idx="0">
                  <c:v>Total</c:v>
                </c:pt>
              </c:strCache>
            </c:strRef>
          </c:tx>
          <c:spPr>
            <a:ln>
              <a:solidFill>
                <a:schemeClr val="tx1"/>
              </a:solidFill>
            </a:ln>
          </c:spPr>
          <c:invertIfNegative val="0"/>
          <c:cat>
            <c:strRef>
              <c:f>Sheet1!$A$2:$A$9</c:f>
              <c:strCache>
                <c:ptCount val="8"/>
                <c:pt idx="0">
                  <c:v>Humana</c:v>
                </c:pt>
                <c:pt idx="1">
                  <c:v>BCBS Affiliates</c:v>
                </c:pt>
                <c:pt idx="2">
                  <c:v>United Healthcare</c:v>
                </c:pt>
                <c:pt idx="3">
                  <c:v>Aetna</c:v>
                </c:pt>
                <c:pt idx="4">
                  <c:v>Wellcare</c:v>
                </c:pt>
                <c:pt idx="5">
                  <c:v>Coventry</c:v>
                </c:pt>
                <c:pt idx="6">
                  <c:v>Cigna</c:v>
                </c:pt>
                <c:pt idx="7">
                  <c:v>Kaiser Permanente</c:v>
                </c:pt>
              </c:strCache>
            </c:strRef>
          </c:cat>
          <c:val>
            <c:numRef>
              <c:f>Sheet1!$B$2:$B$9</c:f>
              <c:numCache>
                <c:formatCode>General</c:formatCode>
                <c:ptCount val="8"/>
                <c:pt idx="0">
                  <c:v>0.83251561595114909</c:v>
                </c:pt>
                <c:pt idx="1">
                  <c:v>0.59339712366165476</c:v>
                </c:pt>
                <c:pt idx="2">
                  <c:v>0.67678204474105785</c:v>
                </c:pt>
                <c:pt idx="3">
                  <c:v>0.33207294347024147</c:v>
                </c:pt>
                <c:pt idx="4">
                  <c:v>0.29633696359257805</c:v>
                </c:pt>
                <c:pt idx="5">
                  <c:v>0.19282576324990261</c:v>
                </c:pt>
                <c:pt idx="6">
                  <c:v>0.17779995873493179</c:v>
                </c:pt>
                <c:pt idx="7">
                  <c:v>0.15621997820121228</c:v>
                </c:pt>
              </c:numCache>
            </c:numRef>
          </c:val>
        </c:ser>
        <c:ser>
          <c:idx val="1"/>
          <c:order val="1"/>
          <c:tx>
            <c:strRef>
              <c:f>Sheet1!$C$1</c:f>
              <c:strCache>
                <c:ptCount val="1"/>
                <c:pt idx="0">
                  <c:v>Wellpoint</c:v>
                </c:pt>
              </c:strCache>
            </c:strRef>
          </c:tx>
          <c:spPr>
            <a:solidFill>
              <a:schemeClr val="accent2"/>
            </a:solidFill>
            <a:ln>
              <a:solidFill>
                <a:schemeClr val="tx1"/>
              </a:solidFill>
            </a:ln>
          </c:spPr>
          <c:invertIfNegative val="0"/>
          <c:dPt>
            <c:idx val="1"/>
            <c:invertIfNegative val="0"/>
            <c:bubble3D val="0"/>
            <c:spPr>
              <a:solidFill>
                <a:schemeClr val="accent3"/>
              </a:solidFill>
              <a:ln>
                <a:solidFill>
                  <a:schemeClr val="tx1"/>
                </a:solidFill>
              </a:ln>
            </c:spPr>
          </c:dPt>
          <c:cat>
            <c:strRef>
              <c:f>Sheet1!$A$2:$A$9</c:f>
              <c:strCache>
                <c:ptCount val="8"/>
                <c:pt idx="0">
                  <c:v>Humana</c:v>
                </c:pt>
                <c:pt idx="1">
                  <c:v>BCBS Affiliates</c:v>
                </c:pt>
                <c:pt idx="2">
                  <c:v>United Healthcare</c:v>
                </c:pt>
                <c:pt idx="3">
                  <c:v>Aetna</c:v>
                </c:pt>
                <c:pt idx="4">
                  <c:v>Wellcare</c:v>
                </c:pt>
                <c:pt idx="5">
                  <c:v>Coventry</c:v>
                </c:pt>
                <c:pt idx="6">
                  <c:v>Cigna</c:v>
                </c:pt>
                <c:pt idx="7">
                  <c:v>Kaiser Permanente</c:v>
                </c:pt>
              </c:strCache>
            </c:strRef>
          </c:cat>
          <c:val>
            <c:numRef>
              <c:f>Sheet1!$C$2:$C$9</c:f>
              <c:numCache>
                <c:formatCode>General</c:formatCode>
                <c:ptCount val="8"/>
                <c:pt idx="1">
                  <c:v>0.20379502846705042</c:v>
                </c:pt>
              </c:numCache>
            </c:numRef>
          </c:val>
        </c:ser>
        <c:dLbls>
          <c:showLegendKey val="0"/>
          <c:showVal val="0"/>
          <c:showCatName val="0"/>
          <c:showSerName val="0"/>
          <c:showPercent val="0"/>
          <c:showBubbleSize val="0"/>
        </c:dLbls>
        <c:gapWidth val="50"/>
        <c:overlap val="100"/>
        <c:axId val="242220416"/>
        <c:axId val="242222208"/>
      </c:barChart>
      <c:lineChart>
        <c:grouping val="standard"/>
        <c:varyColors val="0"/>
        <c:ser>
          <c:idx val="2"/>
          <c:order val="2"/>
          <c:tx>
            <c:strRef>
              <c:f>Sheet1!$D$1</c:f>
              <c:strCache>
                <c:ptCount val="1"/>
                <c:pt idx="0">
                  <c:v>Other</c:v>
                </c:pt>
              </c:strCache>
            </c:strRef>
          </c:tx>
          <c:spPr>
            <a:ln>
              <a:noFill/>
            </a:ln>
          </c:spPr>
          <c:marker>
            <c:symbol val="none"/>
          </c:marker>
          <c:dLbls>
            <c:dLbl>
              <c:idx val="1"/>
              <c:layout>
                <c:manualLayout>
                  <c:x val="-3.2682578391379322E-2"/>
                  <c:y val="-0.11215352494014696"/>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Sheet1!$A$2:$A$9</c:f>
              <c:strCache>
                <c:ptCount val="8"/>
                <c:pt idx="0">
                  <c:v>Humana</c:v>
                </c:pt>
                <c:pt idx="1">
                  <c:v>BCBS Affiliates</c:v>
                </c:pt>
                <c:pt idx="2">
                  <c:v>United Healthcare</c:v>
                </c:pt>
                <c:pt idx="3">
                  <c:v>Aetna</c:v>
                </c:pt>
                <c:pt idx="4">
                  <c:v>Wellcare</c:v>
                </c:pt>
                <c:pt idx="5">
                  <c:v>Coventry</c:v>
                </c:pt>
                <c:pt idx="6">
                  <c:v>Cigna</c:v>
                </c:pt>
                <c:pt idx="7">
                  <c:v>Kaiser Permanente</c:v>
                </c:pt>
              </c:strCache>
            </c:strRef>
          </c:cat>
          <c:val>
            <c:numRef>
              <c:f>Sheet1!$D$2:$D$9</c:f>
              <c:numCache>
                <c:formatCode>0%</c:formatCode>
                <c:ptCount val="8"/>
                <c:pt idx="0">
                  <c:v>0.83251561595114909</c:v>
                </c:pt>
                <c:pt idx="1">
                  <c:v>0.73</c:v>
                </c:pt>
                <c:pt idx="2">
                  <c:v>0.67678204474105785</c:v>
                </c:pt>
                <c:pt idx="3">
                  <c:v>0.33207294347024147</c:v>
                </c:pt>
                <c:pt idx="4">
                  <c:v>0.29633696359257805</c:v>
                </c:pt>
                <c:pt idx="5">
                  <c:v>0.19282576324990261</c:v>
                </c:pt>
                <c:pt idx="6">
                  <c:v>0.17779995873493179</c:v>
                </c:pt>
                <c:pt idx="7">
                  <c:v>0.15621997820121228</c:v>
                </c:pt>
              </c:numCache>
            </c:numRef>
          </c:val>
          <c:smooth val="0"/>
        </c:ser>
        <c:dLbls>
          <c:showLegendKey val="0"/>
          <c:showVal val="0"/>
          <c:showCatName val="0"/>
          <c:showSerName val="0"/>
          <c:showPercent val="0"/>
          <c:showBubbleSize val="0"/>
        </c:dLbls>
        <c:marker val="1"/>
        <c:smooth val="0"/>
        <c:axId val="242220416"/>
        <c:axId val="242222208"/>
      </c:lineChart>
      <c:catAx>
        <c:axId val="242220416"/>
        <c:scaling>
          <c:orientation val="minMax"/>
        </c:scaling>
        <c:delete val="0"/>
        <c:axPos val="b"/>
        <c:majorTickMark val="none"/>
        <c:minorTickMark val="none"/>
        <c:tickLblPos val="nextTo"/>
        <c:txPr>
          <a:bodyPr/>
          <a:lstStyle/>
          <a:p>
            <a:pPr>
              <a:defRPr sz="1600"/>
            </a:pPr>
            <a:endParaRPr lang="en-US"/>
          </a:p>
        </c:txPr>
        <c:crossAx val="242222208"/>
        <c:crosses val="autoZero"/>
        <c:auto val="1"/>
        <c:lblAlgn val="ctr"/>
        <c:lblOffset val="0"/>
        <c:noMultiLvlLbl val="0"/>
      </c:catAx>
      <c:valAx>
        <c:axId val="242222208"/>
        <c:scaling>
          <c:orientation val="minMax"/>
        </c:scaling>
        <c:delete val="1"/>
        <c:axPos val="l"/>
        <c:numFmt formatCode="General" sourceLinked="1"/>
        <c:majorTickMark val="out"/>
        <c:minorTickMark val="none"/>
        <c:tickLblPos val="nextTo"/>
        <c:crossAx val="2422204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59177888022679E-2"/>
          <c:y val="0.13131313131313133"/>
          <c:w val="0.96133573664737693"/>
          <c:h val="0.74267259206235581"/>
        </c:manualLayout>
      </c:layout>
      <c:barChart>
        <c:barDir val="col"/>
        <c:grouping val="clustered"/>
        <c:varyColors val="0"/>
        <c:ser>
          <c:idx val="2"/>
          <c:order val="0"/>
          <c:tx>
            <c:strRef>
              <c:f>Sheet1!$D$1</c:f>
              <c:strCache>
                <c:ptCount val="1"/>
                <c:pt idx="0">
                  <c:v>2011</c:v>
                </c:pt>
              </c:strCache>
            </c:strRef>
          </c:tx>
          <c:spPr>
            <a:solidFill>
              <a:schemeClr val="accent6"/>
            </a:solidFill>
            <a:ln>
              <a:solidFill>
                <a:schemeClr val="tx1"/>
              </a:solidFill>
            </a:ln>
          </c:spPr>
          <c:invertIfNegative val="0"/>
          <c:dLbls>
            <c:txPr>
              <a:bodyPr/>
              <a:lstStyle/>
              <a:p>
                <a:pPr>
                  <a:defRPr sz="1600"/>
                </a:pPr>
                <a:endParaRPr lang="en-US"/>
              </a:p>
            </c:txPr>
            <c:dLblPos val="outEnd"/>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Sheet1!$D$2:$D$6</c:f>
              <c:numCache>
                <c:formatCode>_("$"* #,##0_);_("$"* \(#,##0\);_("$"* "-"??_);_(@_)</c:formatCode>
                <c:ptCount val="5"/>
                <c:pt idx="0">
                  <c:v>50.614460000000001</c:v>
                </c:pt>
                <c:pt idx="1">
                  <c:v>36.235689999999998</c:v>
                </c:pt>
                <c:pt idx="2">
                  <c:v>65.715812999999997</c:v>
                </c:pt>
                <c:pt idx="3">
                  <c:v>65.789609999999996</c:v>
                </c:pt>
                <c:pt idx="4">
                  <c:v>53.384619999999998</c:v>
                </c:pt>
              </c:numCache>
            </c:numRef>
          </c:val>
        </c:ser>
        <c:ser>
          <c:idx val="3"/>
          <c:order val="1"/>
          <c:tx>
            <c:strRef>
              <c:f>Sheet1!$E$1</c:f>
              <c:strCache>
                <c:ptCount val="1"/>
                <c:pt idx="0">
                  <c:v>2012</c:v>
                </c:pt>
              </c:strCache>
            </c:strRef>
          </c:tx>
          <c:spPr>
            <a:solidFill>
              <a:schemeClr val="accent4"/>
            </a:solidFill>
            <a:ln>
              <a:solidFill>
                <a:schemeClr val="tx1"/>
              </a:solidFill>
            </a:ln>
          </c:spPr>
          <c:invertIfNegative val="0"/>
          <c:dLbls>
            <c:txPr>
              <a:bodyPr/>
              <a:lstStyle/>
              <a:p>
                <a:pPr>
                  <a:defRPr sz="1600"/>
                </a:pPr>
                <a:endParaRPr lang="en-US"/>
              </a:p>
            </c:txPr>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Sheet1!$E$2:$E$6</c:f>
              <c:numCache>
                <c:formatCode>_("$"* #,##0_);_("$"* \(#,##0\);_("$"* "-"??_);_(@_)</c:formatCode>
                <c:ptCount val="5"/>
                <c:pt idx="0">
                  <c:v>49.801600000000001</c:v>
                </c:pt>
                <c:pt idx="1">
                  <c:v>33.200400000000002</c:v>
                </c:pt>
                <c:pt idx="2">
                  <c:v>69.137339999999995</c:v>
                </c:pt>
                <c:pt idx="3">
                  <c:v>70.956440000000001</c:v>
                </c:pt>
                <c:pt idx="4">
                  <c:v>55.64</c:v>
                </c:pt>
              </c:numCache>
            </c:numRef>
          </c:val>
        </c:ser>
        <c:ser>
          <c:idx val="4"/>
          <c:order val="2"/>
          <c:tx>
            <c:strRef>
              <c:f>Sheet1!$F$1</c:f>
              <c:strCache>
                <c:ptCount val="1"/>
                <c:pt idx="0">
                  <c:v>2013</c:v>
                </c:pt>
              </c:strCache>
            </c:strRef>
          </c:tx>
          <c:spPr>
            <a:solidFill>
              <a:schemeClr val="accent3"/>
            </a:solidFill>
            <a:ln>
              <a:solidFill>
                <a:schemeClr val="tx1"/>
              </a:solidFill>
            </a:ln>
          </c:spPr>
          <c:invertIfNegative val="0"/>
          <c:dLbls>
            <c:txPr>
              <a:bodyPr/>
              <a:lstStyle/>
              <a:p>
                <a:pPr>
                  <a:defRPr sz="1600"/>
                </a:pPr>
                <a:endParaRPr lang="en-US"/>
              </a:p>
            </c:txPr>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Sheet1!$F$2:$F$6</c:f>
              <c:numCache>
                <c:formatCode>_("$"* #,##0_);_("$"* \(#,##0\);_("$"* "-"??_);_(@_)</c:formatCode>
                <c:ptCount val="5"/>
                <c:pt idx="0">
                  <c:v>51.399545970488099</c:v>
                </c:pt>
                <c:pt idx="1">
                  <c:v>34.118317757009301</c:v>
                </c:pt>
                <c:pt idx="2">
                  <c:v>72.569841269841305</c:v>
                </c:pt>
                <c:pt idx="3">
                  <c:v>83.286607142857207</c:v>
                </c:pt>
                <c:pt idx="4">
                  <c:v>56.893749999999997</c:v>
                </c:pt>
              </c:numCache>
            </c:numRef>
          </c:val>
        </c:ser>
        <c:ser>
          <c:idx val="5"/>
          <c:order val="3"/>
          <c:tx>
            <c:strRef>
              <c:f>Sheet1!$G$1</c:f>
              <c:strCache>
                <c:ptCount val="1"/>
                <c:pt idx="0">
                  <c:v>2014</c:v>
                </c:pt>
              </c:strCache>
            </c:strRef>
          </c:tx>
          <c:spPr>
            <a:solidFill>
              <a:schemeClr val="accent1"/>
            </a:solidFill>
            <a:ln>
              <a:solidFill>
                <a:schemeClr val="tx1"/>
              </a:solidFill>
            </a:ln>
          </c:spPr>
          <c:invertIfNegative val="0"/>
          <c:dLbls>
            <c:txPr>
              <a:bodyPr/>
              <a:lstStyle/>
              <a:p>
                <a:pPr>
                  <a:defRPr sz="1600"/>
                </a:pPr>
                <a:endParaRPr lang="en-US"/>
              </a:p>
            </c:txPr>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Sheet1!$G$2:$G$6</c:f>
              <c:numCache>
                <c:formatCode>_("$"* #,##0_);_("$"* \(#,##0\);_("$"* "-"??_);_(@_)</c:formatCode>
                <c:ptCount val="5"/>
                <c:pt idx="0">
                  <c:v>48.77127761767526</c:v>
                </c:pt>
                <c:pt idx="1">
                  <c:v>34.552725856697819</c:v>
                </c:pt>
                <c:pt idx="2">
                  <c:v>70.389365671641784</c:v>
                </c:pt>
                <c:pt idx="3">
                  <c:v>69.785000000000011</c:v>
                </c:pt>
                <c:pt idx="4">
                  <c:v>38.4375</c:v>
                </c:pt>
              </c:numCache>
            </c:numRef>
          </c:val>
        </c:ser>
        <c:dLbls>
          <c:showLegendKey val="0"/>
          <c:showVal val="0"/>
          <c:showCatName val="0"/>
          <c:showSerName val="0"/>
          <c:showPercent val="0"/>
          <c:showBubbleSize val="0"/>
        </c:dLbls>
        <c:gapWidth val="75"/>
        <c:axId val="242075904"/>
        <c:axId val="242081792"/>
      </c:barChart>
      <c:catAx>
        <c:axId val="242075904"/>
        <c:scaling>
          <c:orientation val="minMax"/>
        </c:scaling>
        <c:delete val="0"/>
        <c:axPos val="b"/>
        <c:majorTickMark val="none"/>
        <c:minorTickMark val="none"/>
        <c:tickLblPos val="nextTo"/>
        <c:crossAx val="242081792"/>
        <c:crosses val="autoZero"/>
        <c:auto val="1"/>
        <c:lblAlgn val="ctr"/>
        <c:lblOffset val="0"/>
        <c:noMultiLvlLbl val="0"/>
      </c:catAx>
      <c:valAx>
        <c:axId val="242081792"/>
        <c:scaling>
          <c:orientation val="minMax"/>
        </c:scaling>
        <c:delete val="1"/>
        <c:axPos val="l"/>
        <c:numFmt formatCode="_(&quot;$&quot;* #,##0_);_(&quot;$&quot;* \(#,##0\);_(&quot;$&quot;* &quot;-&quot;??_);_(@_)" sourceLinked="1"/>
        <c:majorTickMark val="out"/>
        <c:minorTickMark val="none"/>
        <c:tickLblPos val="nextTo"/>
        <c:crossAx val="242075904"/>
        <c:crosses val="autoZero"/>
        <c:crossBetween val="between"/>
      </c:valAx>
    </c:plotArea>
    <c:legend>
      <c:legendPos val="r"/>
      <c:layout>
        <c:manualLayout>
          <c:xMode val="edge"/>
          <c:yMode val="edge"/>
          <c:x val="0.27813233480471211"/>
          <c:y val="1.1337389644476257E-2"/>
          <c:w val="0.3660916198373857"/>
          <c:h val="8.8436331822158584E-2"/>
        </c:manualLayout>
      </c:layout>
      <c:overlay val="0"/>
      <c:spPr>
        <a:ln>
          <a:solidFill>
            <a:schemeClr val="tx1"/>
          </a:solidFill>
        </a:ln>
      </c:spPr>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225946862949721E-2"/>
          <c:y val="0.14643303109838543"/>
          <c:w val="0.90186532140605047"/>
          <c:h val="0.59405810431945638"/>
        </c:manualLayout>
      </c:layout>
      <c:barChart>
        <c:barDir val="col"/>
        <c:grouping val="clustered"/>
        <c:varyColors val="0"/>
        <c:ser>
          <c:idx val="0"/>
          <c:order val="0"/>
          <c:tx>
            <c:strRef>
              <c:f>Sheet1!$B$1</c:f>
              <c:strCache>
                <c:ptCount val="1"/>
                <c:pt idx="0">
                  <c:v>2013</c:v>
                </c:pt>
              </c:strCache>
            </c:strRef>
          </c:tx>
          <c:spPr>
            <a:solidFill>
              <a:schemeClr val="accent3"/>
            </a:solidFill>
            <a:ln>
              <a:solidFill>
                <a:schemeClr val="tx1"/>
              </a:solidFill>
            </a:ln>
          </c:spPr>
          <c:invertIfNegative val="0"/>
          <c:dLbls>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Sheet1!$B$2:$B$6</c:f>
              <c:numCache>
                <c:formatCode>_("$"* #,##0_);_("$"* \(#,##0\);_("$"* "-"??_);_(@_)</c:formatCode>
                <c:ptCount val="5"/>
                <c:pt idx="0">
                  <c:v>34.606229999999996</c:v>
                </c:pt>
                <c:pt idx="1">
                  <c:v>27.093859999999999</c:v>
                </c:pt>
                <c:pt idx="2">
                  <c:v>55.731999999999999</c:v>
                </c:pt>
                <c:pt idx="3">
                  <c:v>55.563459999999999</c:v>
                </c:pt>
                <c:pt idx="4">
                  <c:v>28.483260000000001</c:v>
                </c:pt>
              </c:numCache>
            </c:numRef>
          </c:val>
        </c:ser>
        <c:ser>
          <c:idx val="1"/>
          <c:order val="1"/>
          <c:tx>
            <c:strRef>
              <c:f>Sheet1!$C$1</c:f>
              <c:strCache>
                <c:ptCount val="1"/>
                <c:pt idx="0">
                  <c:v>2014 (Weighted by 2013 enrollment)</c:v>
                </c:pt>
              </c:strCache>
            </c:strRef>
          </c:tx>
          <c:spPr>
            <a:solidFill>
              <a:schemeClr val="accent1"/>
            </a:solidFill>
            <a:ln>
              <a:solidFill>
                <a:schemeClr val="tx1"/>
              </a:solidFill>
            </a:ln>
          </c:spPr>
          <c:invertIfNegative val="0"/>
          <c:dLbls>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Sheet1!$C$2:$C$6</c:f>
              <c:numCache>
                <c:formatCode>_("$"* #,##0_);_("$"* \(#,##0\);_("$"* "-"??_);_(@_)</c:formatCode>
                <c:ptCount val="5"/>
                <c:pt idx="0">
                  <c:v>39.460790000000003</c:v>
                </c:pt>
                <c:pt idx="1">
                  <c:v>30.513940000000002</c:v>
                </c:pt>
                <c:pt idx="2">
                  <c:v>63.962730000000001</c:v>
                </c:pt>
                <c:pt idx="3">
                  <c:v>66.215959999999995</c:v>
                </c:pt>
                <c:pt idx="4">
                  <c:v>36.14376</c:v>
                </c:pt>
              </c:numCache>
            </c:numRef>
          </c:val>
        </c:ser>
        <c:dLbls>
          <c:showLegendKey val="0"/>
          <c:showVal val="0"/>
          <c:showCatName val="0"/>
          <c:showSerName val="0"/>
          <c:showPercent val="0"/>
          <c:showBubbleSize val="0"/>
        </c:dLbls>
        <c:gapWidth val="150"/>
        <c:axId val="241326336"/>
        <c:axId val="179183616"/>
      </c:barChart>
      <c:catAx>
        <c:axId val="241326336"/>
        <c:scaling>
          <c:orientation val="minMax"/>
        </c:scaling>
        <c:delete val="0"/>
        <c:axPos val="b"/>
        <c:majorTickMark val="none"/>
        <c:minorTickMark val="none"/>
        <c:tickLblPos val="nextTo"/>
        <c:crossAx val="179183616"/>
        <c:crosses val="autoZero"/>
        <c:auto val="1"/>
        <c:lblAlgn val="ctr"/>
        <c:lblOffset val="0"/>
        <c:noMultiLvlLbl val="0"/>
      </c:catAx>
      <c:valAx>
        <c:axId val="179183616"/>
        <c:scaling>
          <c:orientation val="minMax"/>
        </c:scaling>
        <c:delete val="1"/>
        <c:axPos val="l"/>
        <c:numFmt formatCode="_(&quot;$&quot;* #,##0_);_(&quot;$&quot;* \(#,##0\);_(&quot;$&quot;* &quot;-&quot;??_);_(@_)" sourceLinked="1"/>
        <c:majorTickMark val="out"/>
        <c:minorTickMark val="none"/>
        <c:tickLblPos val="nextTo"/>
        <c:crossAx val="241326336"/>
        <c:crosses val="autoZero"/>
        <c:crossBetween val="between"/>
      </c:valAx>
    </c:plotArea>
    <c:legend>
      <c:legendPos val="t"/>
      <c:layout>
        <c:manualLayout>
          <c:xMode val="edge"/>
          <c:yMode val="edge"/>
          <c:x val="0.23437598067936605"/>
          <c:y val="1.5773905695642697E-2"/>
          <c:w val="0.52749383000708805"/>
          <c:h val="6.5570102234335625E-2"/>
        </c:manualLayout>
      </c:layout>
      <c:overlay val="0"/>
      <c:spPr>
        <a:ln>
          <a:solidFill>
            <a:schemeClr val="tx1"/>
          </a:solidFill>
        </a:ln>
      </c:spPr>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4096385542168676E-2"/>
          <c:y val="7.0707070707070704E-2"/>
          <c:w val="0.95283112998543507"/>
          <c:h val="0.80327865266841647"/>
        </c:manualLayout>
      </c:layout>
      <c:barChart>
        <c:barDir val="col"/>
        <c:grouping val="clustered"/>
        <c:varyColors val="0"/>
        <c:ser>
          <c:idx val="2"/>
          <c:order val="0"/>
          <c:tx>
            <c:strRef>
              <c:f>Sheet1!$D$1</c:f>
              <c:strCache>
                <c:ptCount val="1"/>
                <c:pt idx="0">
                  <c:v>2011</c:v>
                </c:pt>
              </c:strCache>
            </c:strRef>
          </c:tx>
          <c:spPr>
            <a:solidFill>
              <a:schemeClr val="accent6"/>
            </a:solidFill>
            <a:ln>
              <a:solidFill>
                <a:schemeClr val="tx1"/>
              </a:solidFill>
            </a:ln>
          </c:spPr>
          <c:invertIfNegative val="0"/>
          <c:dLbls>
            <c:txPr>
              <a:bodyPr/>
              <a:lstStyle/>
              <a:p>
                <a:pPr>
                  <a:defRPr sz="1600"/>
                </a:pPr>
                <a:endParaRPr lang="en-US"/>
              </a:p>
            </c:txPr>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Sheet1!$D$2:$D$6</c:f>
              <c:numCache>
                <c:formatCode>0%</c:formatCode>
                <c:ptCount val="5"/>
                <c:pt idx="0">
                  <c:v>0.89908319999999997</c:v>
                </c:pt>
                <c:pt idx="1">
                  <c:v>0.72434989999999999</c:v>
                </c:pt>
                <c:pt idx="2">
                  <c:v>0.401536</c:v>
                </c:pt>
                <c:pt idx="3">
                  <c:v>0.25540790000000002</c:v>
                </c:pt>
                <c:pt idx="4">
                  <c:v>0.37076360000000003</c:v>
                </c:pt>
              </c:numCache>
            </c:numRef>
          </c:val>
        </c:ser>
        <c:ser>
          <c:idx val="3"/>
          <c:order val="1"/>
          <c:tx>
            <c:strRef>
              <c:f>Sheet1!$E$1</c:f>
              <c:strCache>
                <c:ptCount val="1"/>
                <c:pt idx="0">
                  <c:v>2012</c:v>
                </c:pt>
              </c:strCache>
            </c:strRef>
          </c:tx>
          <c:spPr>
            <a:solidFill>
              <a:schemeClr val="accent4"/>
            </a:solidFill>
            <a:ln>
              <a:solidFill>
                <a:schemeClr val="tx1"/>
              </a:solidFill>
            </a:ln>
          </c:spPr>
          <c:invertIfNegative val="0"/>
          <c:dLbls>
            <c:txPr>
              <a:bodyPr/>
              <a:lstStyle/>
              <a:p>
                <a:pPr>
                  <a:defRPr sz="1600"/>
                </a:pPr>
                <a:endParaRPr lang="en-US"/>
              </a:p>
            </c:txPr>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Sheet1!$E$2:$E$6</c:f>
              <c:numCache>
                <c:formatCode>0%</c:formatCode>
                <c:ptCount val="5"/>
                <c:pt idx="0">
                  <c:v>0.87740019999999996</c:v>
                </c:pt>
                <c:pt idx="1">
                  <c:v>0.75284410000000002</c:v>
                </c:pt>
                <c:pt idx="2">
                  <c:v>0.45530039999999999</c:v>
                </c:pt>
                <c:pt idx="3">
                  <c:v>0.30114079999999999</c:v>
                </c:pt>
                <c:pt idx="4">
                  <c:v>0.2266774</c:v>
                </c:pt>
              </c:numCache>
            </c:numRef>
          </c:val>
        </c:ser>
        <c:ser>
          <c:idx val="4"/>
          <c:order val="2"/>
          <c:tx>
            <c:strRef>
              <c:f>Sheet1!$F$1</c:f>
              <c:strCache>
                <c:ptCount val="1"/>
                <c:pt idx="0">
                  <c:v>2013</c:v>
                </c:pt>
              </c:strCache>
            </c:strRef>
          </c:tx>
          <c:spPr>
            <a:solidFill>
              <a:schemeClr val="accent3"/>
            </a:solidFill>
            <a:ln>
              <a:solidFill>
                <a:schemeClr val="tx1"/>
              </a:solidFill>
            </a:ln>
          </c:spPr>
          <c:invertIfNegative val="0"/>
          <c:dLbls>
            <c:txPr>
              <a:bodyPr/>
              <a:lstStyle/>
              <a:p>
                <a:pPr>
                  <a:defRPr sz="1600"/>
                </a:pPr>
                <a:endParaRPr lang="en-US"/>
              </a:p>
            </c:txPr>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Sheet1!$F$2:$F$6</c:f>
              <c:numCache>
                <c:formatCode>0%</c:formatCode>
                <c:ptCount val="5"/>
                <c:pt idx="0">
                  <c:v>0.86821737989925596</c:v>
                </c:pt>
                <c:pt idx="1">
                  <c:v>0.78006164250810595</c:v>
                </c:pt>
                <c:pt idx="2">
                  <c:v>0.37252931323283101</c:v>
                </c:pt>
                <c:pt idx="3">
                  <c:v>2.46724158842484E-2</c:v>
                </c:pt>
                <c:pt idx="4">
                  <c:v>0.28238798434478501</c:v>
                </c:pt>
              </c:numCache>
            </c:numRef>
          </c:val>
        </c:ser>
        <c:ser>
          <c:idx val="5"/>
          <c:order val="3"/>
          <c:tx>
            <c:strRef>
              <c:f>Sheet1!$G$1</c:f>
              <c:strCache>
                <c:ptCount val="1"/>
                <c:pt idx="0">
                  <c:v>2014</c:v>
                </c:pt>
              </c:strCache>
            </c:strRef>
          </c:tx>
          <c:spPr>
            <a:solidFill>
              <a:schemeClr val="accent1"/>
            </a:solidFill>
            <a:ln>
              <a:solidFill>
                <a:schemeClr val="tx1"/>
              </a:solidFill>
            </a:ln>
          </c:spPr>
          <c:invertIfNegative val="0"/>
          <c:dLbls>
            <c:txPr>
              <a:bodyPr/>
              <a:lstStyle/>
              <a:p>
                <a:pPr>
                  <a:defRPr sz="1600"/>
                </a:pPr>
                <a:endParaRPr lang="en-US"/>
              </a:p>
            </c:txPr>
            <c:showLegendKey val="0"/>
            <c:showVal val="1"/>
            <c:showCatName val="0"/>
            <c:showSerName val="0"/>
            <c:showPercent val="0"/>
            <c:showBubbleSize val="0"/>
            <c:showLeaderLines val="0"/>
          </c:dLbls>
          <c:cat>
            <c:strRef>
              <c:f>Sheet1!$A$2:$A$6</c:f>
              <c:strCache>
                <c:ptCount val="5"/>
                <c:pt idx="0">
                  <c:v>Total</c:v>
                </c:pt>
                <c:pt idx="1">
                  <c:v>HMOs</c:v>
                </c:pt>
                <c:pt idx="2">
                  <c:v>Local PPOs</c:v>
                </c:pt>
                <c:pt idx="3">
                  <c:v>PFFS</c:v>
                </c:pt>
                <c:pt idx="4">
                  <c:v>Regional PPOs</c:v>
                </c:pt>
              </c:strCache>
            </c:strRef>
          </c:cat>
          <c:val>
            <c:numRef>
              <c:f>Sheet1!$G$2:$G$6</c:f>
              <c:numCache>
                <c:formatCode>0%</c:formatCode>
                <c:ptCount val="5"/>
                <c:pt idx="0">
                  <c:v>0.83793304099999999</c:v>
                </c:pt>
                <c:pt idx="1">
                  <c:v>0.77064491999999996</c:v>
                </c:pt>
                <c:pt idx="2">
                  <c:v>0.32801627</c:v>
                </c:pt>
                <c:pt idx="3">
                  <c:v>1.576104E-2</c:v>
                </c:pt>
                <c:pt idx="4">
                  <c:v>0.27884202499999999</c:v>
                </c:pt>
              </c:numCache>
            </c:numRef>
          </c:val>
        </c:ser>
        <c:dLbls>
          <c:showLegendKey val="0"/>
          <c:showVal val="0"/>
          <c:showCatName val="0"/>
          <c:showSerName val="0"/>
          <c:showPercent val="0"/>
          <c:showBubbleSize val="0"/>
        </c:dLbls>
        <c:gapWidth val="75"/>
        <c:axId val="179801088"/>
        <c:axId val="179827456"/>
      </c:barChart>
      <c:catAx>
        <c:axId val="179801088"/>
        <c:scaling>
          <c:orientation val="minMax"/>
        </c:scaling>
        <c:delete val="0"/>
        <c:axPos val="b"/>
        <c:majorTickMark val="none"/>
        <c:minorTickMark val="none"/>
        <c:tickLblPos val="nextTo"/>
        <c:crossAx val="179827456"/>
        <c:crosses val="autoZero"/>
        <c:auto val="1"/>
        <c:lblAlgn val="ctr"/>
        <c:lblOffset val="0"/>
        <c:noMultiLvlLbl val="0"/>
      </c:catAx>
      <c:valAx>
        <c:axId val="179827456"/>
        <c:scaling>
          <c:orientation val="minMax"/>
        </c:scaling>
        <c:delete val="1"/>
        <c:axPos val="l"/>
        <c:numFmt formatCode="0%" sourceLinked="1"/>
        <c:majorTickMark val="out"/>
        <c:minorTickMark val="none"/>
        <c:tickLblPos val="nextTo"/>
        <c:crossAx val="179801088"/>
        <c:crosses val="autoZero"/>
        <c:crossBetween val="between"/>
      </c:valAx>
    </c:plotArea>
    <c:legend>
      <c:legendPos val="r"/>
      <c:layout>
        <c:manualLayout>
          <c:xMode val="edge"/>
          <c:yMode val="edge"/>
          <c:x val="0.31073332700882267"/>
          <c:y val="8.1023429492889265E-2"/>
          <c:w val="0.39018800537955439"/>
          <c:h val="8.0422953697321914E-2"/>
        </c:manualLayout>
      </c:layout>
      <c:overlay val="0"/>
      <c:spPr>
        <a:ln>
          <a:solidFill>
            <a:schemeClr val="tx1"/>
          </a:solidFill>
        </a:ln>
      </c:sp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50953419979129E-2"/>
          <c:y val="0.12280704581826353"/>
          <c:w val="0.95819305010686562"/>
          <c:h val="0.80027991902194573"/>
        </c:manualLayout>
      </c:layout>
      <c:barChart>
        <c:barDir val="col"/>
        <c:grouping val="percentStacked"/>
        <c:varyColors val="0"/>
        <c:ser>
          <c:idx val="0"/>
          <c:order val="0"/>
          <c:tx>
            <c:strRef>
              <c:f>Sheet1!$B$1</c:f>
              <c:strCache>
                <c:ptCount val="1"/>
                <c:pt idx="0">
                  <c:v>$2500 or less</c:v>
                </c:pt>
              </c:strCache>
            </c:strRef>
          </c:tx>
          <c:spPr>
            <a:solidFill>
              <a:schemeClr val="accent1"/>
            </a:solidFill>
            <a:ln>
              <a:solidFill>
                <a:schemeClr val="tx1"/>
              </a:solidFill>
            </a:ln>
          </c:spPr>
          <c:invertIfNegative val="0"/>
          <c:dLbls>
            <c:dLbl>
              <c:idx val="9"/>
              <c:delete val="1"/>
            </c:dLbl>
            <c:dLbl>
              <c:idx val="14"/>
              <c:delete val="1"/>
            </c:dLbl>
            <c:dLbl>
              <c:idx val="15"/>
              <c:delete val="1"/>
            </c:dLbl>
            <c:dLbl>
              <c:idx val="16"/>
              <c:delete val="1"/>
            </c:dLbl>
            <c:dLbl>
              <c:idx val="17"/>
              <c:delete val="1"/>
            </c:dLbl>
            <c:dLbl>
              <c:idx val="18"/>
              <c:delete val="1"/>
            </c:dLbl>
            <c:txPr>
              <a:bodyPr/>
              <a:lstStyle/>
              <a:p>
                <a:pPr>
                  <a:defRPr sz="1500">
                    <a:solidFill>
                      <a:schemeClr val="bg1"/>
                    </a:solidFill>
                  </a:defRPr>
                </a:pPr>
                <a:endParaRPr lang="en-US"/>
              </a:p>
            </c:txPr>
            <c:showLegendKey val="0"/>
            <c:showVal val="1"/>
            <c:showCatName val="0"/>
            <c:showSerName val="0"/>
            <c:showPercent val="0"/>
            <c:showBubbleSize val="0"/>
            <c:showLeaderLines val="0"/>
          </c:dLbls>
          <c:cat>
            <c:numRef>
              <c:f>Sheet1!$A$2:$A$20</c:f>
              <c:numCache>
                <c:formatCode>General</c:formatCode>
                <c:ptCount val="19"/>
                <c:pt idx="0">
                  <c:v>2011</c:v>
                </c:pt>
                <c:pt idx="1">
                  <c:v>2012</c:v>
                </c:pt>
                <c:pt idx="2">
                  <c:v>2013</c:v>
                </c:pt>
                <c:pt idx="3">
                  <c:v>2014</c:v>
                </c:pt>
                <c:pt idx="5">
                  <c:v>2011</c:v>
                </c:pt>
                <c:pt idx="6">
                  <c:v>2012</c:v>
                </c:pt>
                <c:pt idx="7">
                  <c:v>2013</c:v>
                </c:pt>
                <c:pt idx="8">
                  <c:v>2014</c:v>
                </c:pt>
                <c:pt idx="10">
                  <c:v>2011</c:v>
                </c:pt>
                <c:pt idx="11">
                  <c:v>2012</c:v>
                </c:pt>
                <c:pt idx="12">
                  <c:v>2013</c:v>
                </c:pt>
                <c:pt idx="13">
                  <c:v>2014</c:v>
                </c:pt>
                <c:pt idx="15">
                  <c:v>2011</c:v>
                </c:pt>
                <c:pt idx="16">
                  <c:v>2012</c:v>
                </c:pt>
                <c:pt idx="17">
                  <c:v>2013</c:v>
                </c:pt>
                <c:pt idx="18">
                  <c:v>2014</c:v>
                </c:pt>
              </c:numCache>
            </c:numRef>
          </c:cat>
          <c:val>
            <c:numRef>
              <c:f>Sheet1!$B$2:$B$20</c:f>
              <c:numCache>
                <c:formatCode>0%</c:formatCode>
                <c:ptCount val="19"/>
                <c:pt idx="0">
                  <c:v>5.4933330000000002E-2</c:v>
                </c:pt>
                <c:pt idx="1">
                  <c:v>4.540918E-2</c:v>
                </c:pt>
                <c:pt idx="2">
                  <c:v>3.9042821158690198E-2</c:v>
                </c:pt>
                <c:pt idx="3">
                  <c:v>0.03</c:v>
                </c:pt>
                <c:pt idx="5">
                  <c:v>6.0690939999999999E-2</c:v>
                </c:pt>
                <c:pt idx="6">
                  <c:v>4.8442909999999999E-2</c:v>
                </c:pt>
                <c:pt idx="7">
                  <c:v>3.4782608695652202E-2</c:v>
                </c:pt>
                <c:pt idx="8">
                  <c:v>0.03</c:v>
                </c:pt>
                <c:pt idx="10">
                  <c:v>7.4509800000000001E-2</c:v>
                </c:pt>
                <c:pt idx="11">
                  <c:v>6.6287879999999993E-2</c:v>
                </c:pt>
                <c:pt idx="12">
                  <c:v>5.2410901467505197E-2</c:v>
                </c:pt>
                <c:pt idx="13">
                  <c:v>0.04</c:v>
                </c:pt>
                <c:pt idx="15">
                  <c:v>0</c:v>
                </c:pt>
                <c:pt idx="16">
                  <c:v>0</c:v>
                </c:pt>
                <c:pt idx="17">
                  <c:v>0</c:v>
                </c:pt>
                <c:pt idx="18">
                  <c:v>0</c:v>
                </c:pt>
              </c:numCache>
            </c:numRef>
          </c:val>
        </c:ser>
        <c:ser>
          <c:idx val="1"/>
          <c:order val="1"/>
          <c:tx>
            <c:strRef>
              <c:f>Sheet1!$C$1</c:f>
              <c:strCache>
                <c:ptCount val="1"/>
                <c:pt idx="0">
                  <c:v>$2501-3400</c:v>
                </c:pt>
              </c:strCache>
            </c:strRef>
          </c:tx>
          <c:spPr>
            <a:solidFill>
              <a:schemeClr val="accent3"/>
            </a:solidFill>
            <a:ln>
              <a:solidFill>
                <a:schemeClr val="tx1"/>
              </a:solidFill>
            </a:ln>
          </c:spPr>
          <c:invertIfNegative val="0"/>
          <c:dLbls>
            <c:dLbl>
              <c:idx val="10"/>
              <c:layout>
                <c:manualLayout>
                  <c:x val="1.4174344436569809E-3"/>
                  <c:y val="3.709306927592883E-3"/>
                </c:manualLayout>
              </c:layout>
              <c:showLegendKey val="0"/>
              <c:showVal val="1"/>
              <c:showCatName val="0"/>
              <c:showSerName val="0"/>
              <c:showPercent val="0"/>
              <c:showBubbleSize val="0"/>
            </c:dLbl>
            <c:dLbl>
              <c:idx val="14"/>
              <c:delete val="1"/>
            </c:dLbl>
            <c:txPr>
              <a:bodyPr/>
              <a:lstStyle/>
              <a:p>
                <a:pPr>
                  <a:defRPr sz="1500">
                    <a:solidFill>
                      <a:schemeClr val="bg1"/>
                    </a:solidFill>
                  </a:defRPr>
                </a:pPr>
                <a:endParaRPr lang="en-US"/>
              </a:p>
            </c:txPr>
            <c:showLegendKey val="0"/>
            <c:showVal val="1"/>
            <c:showCatName val="0"/>
            <c:showSerName val="0"/>
            <c:showPercent val="0"/>
            <c:showBubbleSize val="0"/>
            <c:showLeaderLines val="0"/>
          </c:dLbls>
          <c:cat>
            <c:numRef>
              <c:f>Sheet1!$A$2:$A$20</c:f>
              <c:numCache>
                <c:formatCode>General</c:formatCode>
                <c:ptCount val="19"/>
                <c:pt idx="0">
                  <c:v>2011</c:v>
                </c:pt>
                <c:pt idx="1">
                  <c:v>2012</c:v>
                </c:pt>
                <c:pt idx="2">
                  <c:v>2013</c:v>
                </c:pt>
                <c:pt idx="3">
                  <c:v>2014</c:v>
                </c:pt>
                <c:pt idx="5">
                  <c:v>2011</c:v>
                </c:pt>
                <c:pt idx="6">
                  <c:v>2012</c:v>
                </c:pt>
                <c:pt idx="7">
                  <c:v>2013</c:v>
                </c:pt>
                <c:pt idx="8">
                  <c:v>2014</c:v>
                </c:pt>
                <c:pt idx="10">
                  <c:v>2011</c:v>
                </c:pt>
                <c:pt idx="11">
                  <c:v>2012</c:v>
                </c:pt>
                <c:pt idx="12">
                  <c:v>2013</c:v>
                </c:pt>
                <c:pt idx="13">
                  <c:v>2014</c:v>
                </c:pt>
                <c:pt idx="15">
                  <c:v>2011</c:v>
                </c:pt>
                <c:pt idx="16">
                  <c:v>2012</c:v>
                </c:pt>
                <c:pt idx="17">
                  <c:v>2013</c:v>
                </c:pt>
                <c:pt idx="18">
                  <c:v>2014</c:v>
                </c:pt>
              </c:numCache>
            </c:numRef>
          </c:cat>
          <c:val>
            <c:numRef>
              <c:f>Sheet1!$C$2:$C$20</c:f>
              <c:numCache>
                <c:formatCode>0%</c:formatCode>
                <c:ptCount val="19"/>
                <c:pt idx="0">
                  <c:v>0.45973333</c:v>
                </c:pt>
                <c:pt idx="1">
                  <c:v>0.44510978000000001</c:v>
                </c:pt>
                <c:pt idx="2">
                  <c:v>0.43702770780856398</c:v>
                </c:pt>
                <c:pt idx="3">
                  <c:v>0.34</c:v>
                </c:pt>
                <c:pt idx="5">
                  <c:v>0.52941176000000001</c:v>
                </c:pt>
                <c:pt idx="6">
                  <c:v>0.53287196999999997</c:v>
                </c:pt>
                <c:pt idx="7">
                  <c:v>0.49661835748792299</c:v>
                </c:pt>
                <c:pt idx="8">
                  <c:v>0.37</c:v>
                </c:pt>
                <c:pt idx="10">
                  <c:v>0.42549019999999999</c:v>
                </c:pt>
                <c:pt idx="11">
                  <c:v>0.38825757999999999</c:v>
                </c:pt>
                <c:pt idx="12">
                  <c:v>0.30398322851152998</c:v>
                </c:pt>
                <c:pt idx="13">
                  <c:v>0.26</c:v>
                </c:pt>
                <c:pt idx="15">
                  <c:v>0.40677970000000002</c:v>
                </c:pt>
                <c:pt idx="16">
                  <c:v>0.31481480000000001</c:v>
                </c:pt>
                <c:pt idx="17">
                  <c:v>0.125</c:v>
                </c:pt>
                <c:pt idx="18">
                  <c:v>0.1</c:v>
                </c:pt>
              </c:numCache>
            </c:numRef>
          </c:val>
        </c:ser>
        <c:ser>
          <c:idx val="2"/>
          <c:order val="2"/>
          <c:tx>
            <c:strRef>
              <c:f>Sheet1!$D$1</c:f>
              <c:strCache>
                <c:ptCount val="1"/>
                <c:pt idx="0">
                  <c:v>$3401-$5000</c:v>
                </c:pt>
              </c:strCache>
            </c:strRef>
          </c:tx>
          <c:spPr>
            <a:solidFill>
              <a:schemeClr val="accent4"/>
            </a:solidFill>
            <a:ln>
              <a:solidFill>
                <a:schemeClr val="tx1"/>
              </a:solidFill>
            </a:ln>
          </c:spPr>
          <c:invertIfNegative val="0"/>
          <c:dLbls>
            <c:dLbl>
              <c:idx val="18"/>
              <c:delete val="1"/>
            </c:dLbl>
            <c:txPr>
              <a:bodyPr/>
              <a:lstStyle/>
              <a:p>
                <a:pPr>
                  <a:defRPr sz="1500"/>
                </a:pPr>
                <a:endParaRPr lang="en-US"/>
              </a:p>
            </c:txPr>
            <c:showLegendKey val="0"/>
            <c:showVal val="1"/>
            <c:showCatName val="0"/>
            <c:showSerName val="0"/>
            <c:showPercent val="0"/>
            <c:showBubbleSize val="0"/>
            <c:showLeaderLines val="0"/>
          </c:dLbls>
          <c:cat>
            <c:numRef>
              <c:f>Sheet1!$A$2:$A$20</c:f>
              <c:numCache>
                <c:formatCode>General</c:formatCode>
                <c:ptCount val="19"/>
                <c:pt idx="0">
                  <c:v>2011</c:v>
                </c:pt>
                <c:pt idx="1">
                  <c:v>2012</c:v>
                </c:pt>
                <c:pt idx="2">
                  <c:v>2013</c:v>
                </c:pt>
                <c:pt idx="3">
                  <c:v>2014</c:v>
                </c:pt>
                <c:pt idx="5">
                  <c:v>2011</c:v>
                </c:pt>
                <c:pt idx="6">
                  <c:v>2012</c:v>
                </c:pt>
                <c:pt idx="7">
                  <c:v>2013</c:v>
                </c:pt>
                <c:pt idx="8">
                  <c:v>2014</c:v>
                </c:pt>
                <c:pt idx="10">
                  <c:v>2011</c:v>
                </c:pt>
                <c:pt idx="11">
                  <c:v>2012</c:v>
                </c:pt>
                <c:pt idx="12">
                  <c:v>2013</c:v>
                </c:pt>
                <c:pt idx="13">
                  <c:v>2014</c:v>
                </c:pt>
                <c:pt idx="15">
                  <c:v>2011</c:v>
                </c:pt>
                <c:pt idx="16">
                  <c:v>2012</c:v>
                </c:pt>
                <c:pt idx="17">
                  <c:v>2013</c:v>
                </c:pt>
                <c:pt idx="18">
                  <c:v>2014</c:v>
                </c:pt>
              </c:numCache>
            </c:numRef>
          </c:cat>
          <c:val>
            <c:numRef>
              <c:f>Sheet1!$D$2:$D$20</c:f>
              <c:numCache>
                <c:formatCode>0%</c:formatCode>
                <c:ptCount val="19"/>
                <c:pt idx="0">
                  <c:v>0.24906666999999999</c:v>
                </c:pt>
                <c:pt idx="1">
                  <c:v>0.2744511</c:v>
                </c:pt>
                <c:pt idx="2">
                  <c:v>0.26889168765743099</c:v>
                </c:pt>
                <c:pt idx="3">
                  <c:v>0.23</c:v>
                </c:pt>
                <c:pt idx="5">
                  <c:v>0.18954248000000001</c:v>
                </c:pt>
                <c:pt idx="6">
                  <c:v>0.21193772</c:v>
                </c:pt>
                <c:pt idx="7">
                  <c:v>0.23671497584541101</c:v>
                </c:pt>
                <c:pt idx="8">
                  <c:v>0.22</c:v>
                </c:pt>
                <c:pt idx="10">
                  <c:v>0.33137250000000001</c:v>
                </c:pt>
                <c:pt idx="11">
                  <c:v>0.35984848000000003</c:v>
                </c:pt>
                <c:pt idx="12">
                  <c:v>0.36477987421383601</c:v>
                </c:pt>
                <c:pt idx="13">
                  <c:v>0.24</c:v>
                </c:pt>
                <c:pt idx="15">
                  <c:v>0.35593219999999998</c:v>
                </c:pt>
                <c:pt idx="16">
                  <c:v>0.37037039999999999</c:v>
                </c:pt>
                <c:pt idx="17">
                  <c:v>0.15625</c:v>
                </c:pt>
                <c:pt idx="18">
                  <c:v>0</c:v>
                </c:pt>
              </c:numCache>
            </c:numRef>
          </c:val>
        </c:ser>
        <c:ser>
          <c:idx val="3"/>
          <c:order val="3"/>
          <c:tx>
            <c:strRef>
              <c:f>Sheet1!$E$1</c:f>
              <c:strCache>
                <c:ptCount val="1"/>
                <c:pt idx="0">
                  <c:v>$5001-$6700</c:v>
                </c:pt>
              </c:strCache>
            </c:strRef>
          </c:tx>
          <c:spPr>
            <a:solidFill>
              <a:schemeClr val="accent6"/>
            </a:solidFill>
            <a:ln>
              <a:solidFill>
                <a:schemeClr val="tx1"/>
              </a:solidFill>
            </a:ln>
          </c:spPr>
          <c:invertIfNegative val="0"/>
          <c:dLbls>
            <c:dLbl>
              <c:idx val="14"/>
              <c:delete val="1"/>
            </c:dLbl>
            <c:txPr>
              <a:bodyPr/>
              <a:lstStyle/>
              <a:p>
                <a:pPr>
                  <a:defRPr sz="1500"/>
                </a:pPr>
                <a:endParaRPr lang="en-US"/>
              </a:p>
            </c:txPr>
            <c:showLegendKey val="0"/>
            <c:showVal val="1"/>
            <c:showCatName val="0"/>
            <c:showSerName val="0"/>
            <c:showPercent val="0"/>
            <c:showBubbleSize val="0"/>
            <c:showLeaderLines val="0"/>
          </c:dLbls>
          <c:cat>
            <c:numRef>
              <c:f>Sheet1!$A$2:$A$20</c:f>
              <c:numCache>
                <c:formatCode>General</c:formatCode>
                <c:ptCount val="19"/>
                <c:pt idx="0">
                  <c:v>2011</c:v>
                </c:pt>
                <c:pt idx="1">
                  <c:v>2012</c:v>
                </c:pt>
                <c:pt idx="2">
                  <c:v>2013</c:v>
                </c:pt>
                <c:pt idx="3">
                  <c:v>2014</c:v>
                </c:pt>
                <c:pt idx="5">
                  <c:v>2011</c:v>
                </c:pt>
                <c:pt idx="6">
                  <c:v>2012</c:v>
                </c:pt>
                <c:pt idx="7">
                  <c:v>2013</c:v>
                </c:pt>
                <c:pt idx="8">
                  <c:v>2014</c:v>
                </c:pt>
                <c:pt idx="10">
                  <c:v>2011</c:v>
                </c:pt>
                <c:pt idx="11">
                  <c:v>2012</c:v>
                </c:pt>
                <c:pt idx="12">
                  <c:v>2013</c:v>
                </c:pt>
                <c:pt idx="13">
                  <c:v>2014</c:v>
                </c:pt>
                <c:pt idx="15">
                  <c:v>2011</c:v>
                </c:pt>
                <c:pt idx="16">
                  <c:v>2012</c:v>
                </c:pt>
                <c:pt idx="17">
                  <c:v>2013</c:v>
                </c:pt>
                <c:pt idx="18">
                  <c:v>2014</c:v>
                </c:pt>
              </c:numCache>
            </c:numRef>
          </c:cat>
          <c:val>
            <c:numRef>
              <c:f>Sheet1!$E$2:$E$20</c:f>
              <c:numCache>
                <c:formatCode>0%</c:formatCode>
                <c:ptCount val="19"/>
                <c:pt idx="0">
                  <c:v>0.23626667000000001</c:v>
                </c:pt>
                <c:pt idx="1">
                  <c:v>0.23502993999999999</c:v>
                </c:pt>
                <c:pt idx="2">
                  <c:v>0.253148614609572</c:v>
                </c:pt>
                <c:pt idx="3">
                  <c:v>0.41</c:v>
                </c:pt>
                <c:pt idx="5">
                  <c:v>0.22035481000000001</c:v>
                </c:pt>
                <c:pt idx="6">
                  <c:v>0.2067474</c:v>
                </c:pt>
                <c:pt idx="7">
                  <c:v>0.231884057971014</c:v>
                </c:pt>
                <c:pt idx="8">
                  <c:v>0.38</c:v>
                </c:pt>
                <c:pt idx="10">
                  <c:v>0.16862750000000001</c:v>
                </c:pt>
                <c:pt idx="11">
                  <c:v>0.18560605999999999</c:v>
                </c:pt>
                <c:pt idx="12">
                  <c:v>0.27882599580712802</c:v>
                </c:pt>
                <c:pt idx="13">
                  <c:v>0.45</c:v>
                </c:pt>
                <c:pt idx="15">
                  <c:v>0.2372881</c:v>
                </c:pt>
                <c:pt idx="16">
                  <c:v>0.31481480000000001</c:v>
                </c:pt>
                <c:pt idx="17">
                  <c:v>0.71875</c:v>
                </c:pt>
                <c:pt idx="18">
                  <c:v>0.9</c:v>
                </c:pt>
              </c:numCache>
            </c:numRef>
          </c:val>
        </c:ser>
        <c:dLbls>
          <c:showLegendKey val="0"/>
          <c:showVal val="0"/>
          <c:showCatName val="0"/>
          <c:showSerName val="0"/>
          <c:showPercent val="0"/>
          <c:showBubbleSize val="0"/>
        </c:dLbls>
        <c:gapWidth val="10"/>
        <c:overlap val="100"/>
        <c:axId val="182186368"/>
        <c:axId val="182188672"/>
      </c:barChart>
      <c:catAx>
        <c:axId val="182186368"/>
        <c:scaling>
          <c:orientation val="minMax"/>
        </c:scaling>
        <c:delete val="0"/>
        <c:axPos val="b"/>
        <c:numFmt formatCode="General" sourceLinked="1"/>
        <c:majorTickMark val="none"/>
        <c:minorTickMark val="none"/>
        <c:tickLblPos val="nextTo"/>
        <c:txPr>
          <a:bodyPr/>
          <a:lstStyle/>
          <a:p>
            <a:pPr>
              <a:defRPr sz="1600"/>
            </a:pPr>
            <a:endParaRPr lang="en-US"/>
          </a:p>
        </c:txPr>
        <c:crossAx val="182188672"/>
        <c:crosses val="autoZero"/>
        <c:auto val="1"/>
        <c:lblAlgn val="ctr"/>
        <c:lblOffset val="0"/>
        <c:noMultiLvlLbl val="0"/>
      </c:catAx>
      <c:valAx>
        <c:axId val="182188672"/>
        <c:scaling>
          <c:orientation val="minMax"/>
        </c:scaling>
        <c:delete val="1"/>
        <c:axPos val="l"/>
        <c:numFmt formatCode="0%" sourceLinked="1"/>
        <c:majorTickMark val="out"/>
        <c:minorTickMark val="none"/>
        <c:tickLblPos val="nextTo"/>
        <c:crossAx val="182186368"/>
        <c:crosses val="autoZero"/>
        <c:crossBetween val="between"/>
      </c:valAx>
    </c:plotArea>
    <c:legend>
      <c:legendPos val="r"/>
      <c:layout>
        <c:manualLayout>
          <c:xMode val="edge"/>
          <c:yMode val="edge"/>
          <c:x val="0.11470303632315274"/>
          <c:y val="1.8510618066633986E-2"/>
          <c:w val="0.74780582264212014"/>
          <c:h val="6.8241485527808982E-2"/>
        </c:manualLayout>
      </c:layout>
      <c:overlay val="0"/>
      <c:spPr>
        <a:ln>
          <a:solidFill>
            <a:schemeClr val="accent1"/>
          </a:solidFill>
        </a:ln>
      </c:spPr>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473423104181432"/>
          <c:y val="2.7777777777777776E-2"/>
          <c:w val="0.66444036451503108"/>
          <c:h val="0.72499582438558818"/>
        </c:manualLayout>
      </c:layout>
      <c:barChart>
        <c:barDir val="col"/>
        <c:grouping val="percentStacked"/>
        <c:varyColors val="0"/>
        <c:ser>
          <c:idx val="0"/>
          <c:order val="0"/>
          <c:tx>
            <c:strRef>
              <c:f>Sheet1!$B$1</c:f>
              <c:strCache>
                <c:ptCount val="1"/>
                <c:pt idx="0">
                  <c:v>No additional gap coverage (beyond ACA requirements)</c:v>
                </c:pt>
              </c:strCache>
            </c:strRef>
          </c:tx>
          <c:spPr>
            <a:solidFill>
              <a:schemeClr val="accent1"/>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numRef>
              <c:f>Sheet1!$A$2:$A$9</c:f>
              <c:numCache>
                <c:formatCode>General</c:formatCode>
                <c:ptCount val="8"/>
                <c:pt idx="0">
                  <c:v>2007</c:v>
                </c:pt>
                <c:pt idx="1">
                  <c:v>2008</c:v>
                </c:pt>
                <c:pt idx="2">
                  <c:v>2009</c:v>
                </c:pt>
                <c:pt idx="3">
                  <c:v>2010</c:v>
                </c:pt>
                <c:pt idx="4">
                  <c:v>2011</c:v>
                </c:pt>
                <c:pt idx="5">
                  <c:v>2012</c:v>
                </c:pt>
                <c:pt idx="6">
                  <c:v>2013</c:v>
                </c:pt>
                <c:pt idx="7">
                  <c:v>2014</c:v>
                </c:pt>
              </c:numCache>
            </c:numRef>
          </c:cat>
          <c:val>
            <c:numRef>
              <c:f>Sheet1!$B$2:$B$9</c:f>
              <c:numCache>
                <c:formatCode>0%</c:formatCode>
                <c:ptCount val="8"/>
                <c:pt idx="0">
                  <c:v>0.67016319999999996</c:v>
                </c:pt>
                <c:pt idx="1">
                  <c:v>0.48941410000000002</c:v>
                </c:pt>
                <c:pt idx="2">
                  <c:v>0.47860839999999999</c:v>
                </c:pt>
                <c:pt idx="3">
                  <c:v>0.47112300000000001</c:v>
                </c:pt>
                <c:pt idx="4">
                  <c:v>0.4736165</c:v>
                </c:pt>
                <c:pt idx="5">
                  <c:v>0.51803670000000002</c:v>
                </c:pt>
                <c:pt idx="6">
                  <c:v>0.511918274687855</c:v>
                </c:pt>
                <c:pt idx="7">
                  <c:v>0.49702380952380953</c:v>
                </c:pt>
              </c:numCache>
            </c:numRef>
          </c:val>
        </c:ser>
        <c:ser>
          <c:idx val="1"/>
          <c:order val="1"/>
          <c:tx>
            <c:strRef>
              <c:f>Sheet1!$C$1</c:f>
              <c:strCache>
                <c:ptCount val="1"/>
                <c:pt idx="0">
                  <c:v>Generics only</c:v>
                </c:pt>
              </c:strCache>
            </c:strRef>
          </c:tx>
          <c:spPr>
            <a:solidFill>
              <a:schemeClr val="accent3"/>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numRef>
              <c:f>Sheet1!$A$2:$A$9</c:f>
              <c:numCache>
                <c:formatCode>General</c:formatCode>
                <c:ptCount val="8"/>
                <c:pt idx="0">
                  <c:v>2007</c:v>
                </c:pt>
                <c:pt idx="1">
                  <c:v>2008</c:v>
                </c:pt>
                <c:pt idx="2">
                  <c:v>2009</c:v>
                </c:pt>
                <c:pt idx="3">
                  <c:v>2010</c:v>
                </c:pt>
                <c:pt idx="4">
                  <c:v>2011</c:v>
                </c:pt>
                <c:pt idx="5">
                  <c:v>2012</c:v>
                </c:pt>
                <c:pt idx="6">
                  <c:v>2013</c:v>
                </c:pt>
                <c:pt idx="7">
                  <c:v>2014</c:v>
                </c:pt>
              </c:numCache>
            </c:numRef>
          </c:cat>
          <c:val>
            <c:numRef>
              <c:f>Sheet1!$C$2:$C$9</c:f>
              <c:numCache>
                <c:formatCode>0%</c:formatCode>
                <c:ptCount val="8"/>
                <c:pt idx="0">
                  <c:v>0.27331001999999999</c:v>
                </c:pt>
                <c:pt idx="1">
                  <c:v>0.34515020000000002</c:v>
                </c:pt>
                <c:pt idx="2">
                  <c:v>0.35213919999999999</c:v>
                </c:pt>
                <c:pt idx="3">
                  <c:v>0.3080214</c:v>
                </c:pt>
                <c:pt idx="4">
                  <c:v>0.29858430000000002</c:v>
                </c:pt>
                <c:pt idx="5">
                  <c:v>0.24423418</c:v>
                </c:pt>
                <c:pt idx="6">
                  <c:v>0.23041997729852401</c:v>
                </c:pt>
                <c:pt idx="7">
                  <c:v>0.25416666666666665</c:v>
                </c:pt>
              </c:numCache>
            </c:numRef>
          </c:val>
        </c:ser>
        <c:ser>
          <c:idx val="2"/>
          <c:order val="2"/>
          <c:tx>
            <c:strRef>
              <c:f>Sheet1!$D$1</c:f>
              <c:strCache>
                <c:ptCount val="1"/>
                <c:pt idx="0">
                  <c:v>Some brands and generics</c:v>
                </c:pt>
              </c:strCache>
            </c:strRef>
          </c:tx>
          <c:spPr>
            <a:solidFill>
              <a:schemeClr val="accent5"/>
            </a:solidFill>
            <a:ln>
              <a:solidFill>
                <a:schemeClr val="tx1"/>
              </a:solidFill>
            </a:ln>
          </c:spPr>
          <c:invertIfNegative val="0"/>
          <c:dLbls>
            <c:showLegendKey val="0"/>
            <c:showVal val="1"/>
            <c:showCatName val="0"/>
            <c:showSerName val="0"/>
            <c:showPercent val="0"/>
            <c:showBubbleSize val="0"/>
            <c:showLeaderLines val="0"/>
          </c:dLbls>
          <c:cat>
            <c:numRef>
              <c:f>Sheet1!$A$2:$A$9</c:f>
              <c:numCache>
                <c:formatCode>General</c:formatCode>
                <c:ptCount val="8"/>
                <c:pt idx="0">
                  <c:v>2007</c:v>
                </c:pt>
                <c:pt idx="1">
                  <c:v>2008</c:v>
                </c:pt>
                <c:pt idx="2">
                  <c:v>2009</c:v>
                </c:pt>
                <c:pt idx="3">
                  <c:v>2010</c:v>
                </c:pt>
                <c:pt idx="4">
                  <c:v>2011</c:v>
                </c:pt>
                <c:pt idx="5">
                  <c:v>2012</c:v>
                </c:pt>
                <c:pt idx="6">
                  <c:v>2013</c:v>
                </c:pt>
                <c:pt idx="7">
                  <c:v>2014</c:v>
                </c:pt>
              </c:numCache>
            </c:numRef>
          </c:cat>
          <c:val>
            <c:numRef>
              <c:f>Sheet1!$D$2:$D$9</c:f>
              <c:numCache>
                <c:formatCode>0%</c:formatCode>
                <c:ptCount val="8"/>
                <c:pt idx="0">
                  <c:v>0.06</c:v>
                </c:pt>
                <c:pt idx="1">
                  <c:v>0.17</c:v>
                </c:pt>
                <c:pt idx="2">
                  <c:v>0.17</c:v>
                </c:pt>
                <c:pt idx="3">
                  <c:v>0.21818182</c:v>
                </c:pt>
                <c:pt idx="4">
                  <c:v>0.22651223000000001</c:v>
                </c:pt>
                <c:pt idx="5">
                  <c:v>0.23536368999999999</c:v>
                </c:pt>
                <c:pt idx="6">
                  <c:v>0.25766174801362102</c:v>
                </c:pt>
                <c:pt idx="7">
                  <c:v>0.24702380952380953</c:v>
                </c:pt>
              </c:numCache>
            </c:numRef>
          </c:val>
        </c:ser>
        <c:dLbls>
          <c:showLegendKey val="0"/>
          <c:showVal val="0"/>
          <c:showCatName val="0"/>
          <c:showSerName val="0"/>
          <c:showPercent val="0"/>
          <c:showBubbleSize val="0"/>
        </c:dLbls>
        <c:gapWidth val="50"/>
        <c:overlap val="100"/>
        <c:axId val="182420608"/>
        <c:axId val="182436224"/>
      </c:barChart>
      <c:catAx>
        <c:axId val="182420608"/>
        <c:scaling>
          <c:orientation val="minMax"/>
        </c:scaling>
        <c:delete val="0"/>
        <c:axPos val="b"/>
        <c:numFmt formatCode="General" sourceLinked="1"/>
        <c:majorTickMark val="none"/>
        <c:minorTickMark val="none"/>
        <c:tickLblPos val="nextTo"/>
        <c:crossAx val="182436224"/>
        <c:crosses val="autoZero"/>
        <c:auto val="1"/>
        <c:lblAlgn val="ctr"/>
        <c:lblOffset val="0"/>
        <c:noMultiLvlLbl val="0"/>
      </c:catAx>
      <c:valAx>
        <c:axId val="182436224"/>
        <c:scaling>
          <c:orientation val="minMax"/>
        </c:scaling>
        <c:delete val="1"/>
        <c:axPos val="l"/>
        <c:numFmt formatCode="0%" sourceLinked="1"/>
        <c:majorTickMark val="out"/>
        <c:minorTickMark val="none"/>
        <c:tickLblPos val="nextTo"/>
        <c:crossAx val="182420608"/>
        <c:crosses val="autoZero"/>
        <c:crossBetween val="between"/>
      </c:valAx>
    </c:plotArea>
    <c:legend>
      <c:legendPos val="r"/>
      <c:layout>
        <c:manualLayout>
          <c:xMode val="edge"/>
          <c:yMode val="edge"/>
          <c:x val="0.8302801944228978"/>
          <c:y val="5.5545613616479757E-2"/>
          <c:w val="0.16121519891516042"/>
          <c:h val="0.66493618866760207"/>
        </c:manualLayout>
      </c:layout>
      <c:overlay val="0"/>
      <c:spPr>
        <a:ln>
          <a:solidFill>
            <a:schemeClr val="tx1"/>
          </a:solidFill>
        </a:ln>
      </c:spPr>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4D92E5-9FFA-458A-9BEA-BDF5C2EF3530}" type="datetimeFigureOut">
              <a:rPr lang="en-US" smtClean="0"/>
              <a:t>12/4/2013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Figure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76542292"/>
              </p:ext>
            </p:extLst>
          </p:nvPr>
        </p:nvGraphicFramePr>
        <p:xfrm>
          <a:off x="92075" y="1371600"/>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p:cNvSpPr>
            <a:spLocks noGrp="1"/>
          </p:cNvSpPr>
          <p:nvPr>
            <p:ph type="body" sz="quarter" idx="11"/>
          </p:nvPr>
        </p:nvSpPr>
        <p:spPr/>
        <p:txBody>
          <a:bodyPr/>
          <a:lstStyle/>
          <a:p>
            <a:r>
              <a:rPr lang="en-US" b="1" dirty="0"/>
              <a:t>NOTE</a:t>
            </a:r>
            <a:r>
              <a:rPr lang="en-US" dirty="0"/>
              <a:t>: Excludes SNPs, employer-sponsored (i.e., group) plans, demonstrations, HCPPs, PACE plans, and plans for special populations (e.g., Mennonites).  Other category includes cost plans and Medicare MSAs.   </a:t>
            </a:r>
          </a:p>
          <a:p>
            <a:r>
              <a:rPr lang="en-US" b="1" dirty="0"/>
              <a:t>SOURCE</a:t>
            </a:r>
            <a:r>
              <a:rPr lang="en-US" dirty="0"/>
              <a:t>:  MPR/KFF analysis of CMS’s Landscape Files for 2007 – </a:t>
            </a:r>
            <a:r>
              <a:rPr lang="en-US" dirty="0" smtClean="0"/>
              <a:t>2014.  </a:t>
            </a:r>
            <a:endParaRPr lang="en-US" dirty="0"/>
          </a:p>
        </p:txBody>
      </p:sp>
      <p:sp>
        <p:nvSpPr>
          <p:cNvPr id="5" name="Title 4"/>
          <p:cNvSpPr>
            <a:spLocks noGrp="1"/>
          </p:cNvSpPr>
          <p:nvPr>
            <p:ph type="title"/>
          </p:nvPr>
        </p:nvSpPr>
        <p:spPr/>
        <p:txBody>
          <a:bodyPr/>
          <a:lstStyle/>
          <a:p>
            <a:pPr>
              <a:lnSpc>
                <a:spcPct val="85000"/>
              </a:lnSpc>
              <a:spcBef>
                <a:spcPts val="0"/>
              </a:spcBef>
            </a:pPr>
            <a:r>
              <a:rPr lang="en-US" dirty="0"/>
              <a:t>Distribution of Medicare Advantage Plans </a:t>
            </a:r>
            <a:r>
              <a:rPr lang="en-US" dirty="0" smtClean="0"/>
              <a:t>by </a:t>
            </a:r>
            <a:r>
              <a:rPr lang="en-US" dirty="0"/>
              <a:t>Plan Type, </a:t>
            </a:r>
            <a:r>
              <a:rPr lang="en-US" dirty="0" smtClean="0"/>
              <a:t>2007-2014</a:t>
            </a:r>
            <a:r>
              <a:rPr lang="en-US" dirty="0"/>
              <a:t/>
            </a:r>
            <a:br>
              <a:rPr lang="en-US" dirty="0"/>
            </a:br>
            <a:endParaRPr lang="en-US" dirty="0"/>
          </a:p>
        </p:txBody>
      </p:sp>
    </p:spTree>
    <p:extLst>
      <p:ext uri="{BB962C8B-B14F-4D97-AF65-F5344CB8AC3E}">
        <p14:creationId xmlns:p14="http://schemas.microsoft.com/office/powerpoint/2010/main" val="276241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407526508"/>
              </p:ext>
            </p:extLst>
          </p:nvPr>
        </p:nvGraphicFramePr>
        <p:xfrm>
          <a:off x="92075" y="1371600"/>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a:xfrm>
            <a:off x="91440" y="6217920"/>
            <a:ext cx="8321040" cy="548640"/>
          </a:xfrm>
        </p:spPr>
        <p:txBody>
          <a:bodyPr/>
          <a:lstStyle/>
          <a:p>
            <a:r>
              <a:rPr lang="en-US" b="1" dirty="0"/>
              <a:t>NOTE: </a:t>
            </a:r>
            <a:r>
              <a:rPr lang="en-US" dirty="0"/>
              <a:t>Excludes SNPs, employer-sponsored (i.e., group) plans, demonstrations, HCPPs, PACE plans, MSAs, and plans for special populations (e.g., Mennonites).  Includes only Medicare Advantage plans that offer Part D benefits. Percentages are </a:t>
            </a:r>
            <a:r>
              <a:rPr lang="en-US" dirty="0" err="1"/>
              <a:t>unweighted</a:t>
            </a:r>
            <a:r>
              <a:rPr lang="en-US" dirty="0"/>
              <a:t> by enrollment. Totals may not add to 100% due to rounding. All plans that cover brand name drugs in the coverage gap also cover generic drugs in the gap.  Less than 1% of plans in </a:t>
            </a:r>
            <a:r>
              <a:rPr lang="en-US" dirty="0" smtClean="0"/>
              <a:t>2010 </a:t>
            </a:r>
            <a:r>
              <a:rPr lang="en-US" dirty="0"/>
              <a:t>- </a:t>
            </a:r>
            <a:r>
              <a:rPr lang="en-US" dirty="0" smtClean="0"/>
              <a:t>2014 </a:t>
            </a:r>
            <a:r>
              <a:rPr lang="en-US" dirty="0"/>
              <a:t>cover all brands and generics in the gap.</a:t>
            </a:r>
          </a:p>
          <a:p>
            <a:r>
              <a:rPr lang="en-US" b="1" dirty="0"/>
              <a:t>SOURCE:  </a:t>
            </a:r>
            <a:r>
              <a:rPr lang="en-US" dirty="0"/>
              <a:t>MPR/KFF analysis of CMS’s Landscape Files for </a:t>
            </a:r>
            <a:r>
              <a:rPr lang="en-US" dirty="0" smtClean="0"/>
              <a:t>2007-2014.</a:t>
            </a:r>
            <a:endParaRPr lang="en-US" dirty="0"/>
          </a:p>
        </p:txBody>
      </p:sp>
      <p:sp>
        <p:nvSpPr>
          <p:cNvPr id="6" name="Title 5"/>
          <p:cNvSpPr>
            <a:spLocks noGrp="1"/>
          </p:cNvSpPr>
          <p:nvPr>
            <p:ph type="title"/>
          </p:nvPr>
        </p:nvSpPr>
        <p:spPr/>
        <p:txBody>
          <a:bodyPr/>
          <a:lstStyle/>
          <a:p>
            <a:r>
              <a:rPr lang="en-US" dirty="0"/>
              <a:t>Share of Medicare Advantage Prescription Drug </a:t>
            </a:r>
            <a:r>
              <a:rPr lang="en-US" dirty="0" smtClean="0"/>
              <a:t>Plans, </a:t>
            </a:r>
            <a:br>
              <a:rPr lang="en-US" dirty="0" smtClean="0"/>
            </a:br>
            <a:r>
              <a:rPr lang="en-US" dirty="0" smtClean="0"/>
              <a:t>by Coverage in the Gap, 2007-2014</a:t>
            </a:r>
            <a:endParaRPr lang="en-US" dirty="0"/>
          </a:p>
        </p:txBody>
      </p:sp>
      <p:sp>
        <p:nvSpPr>
          <p:cNvPr id="10" name="TextBox 1"/>
          <p:cNvSpPr txBox="1"/>
          <p:nvPr/>
        </p:nvSpPr>
        <p:spPr>
          <a:xfrm>
            <a:off x="91440" y="5124441"/>
            <a:ext cx="1371600" cy="68580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90000"/>
              </a:lnSpc>
            </a:pPr>
            <a:r>
              <a:rPr lang="en-US" sz="1400" b="1" dirty="0" smtClean="0">
                <a:latin typeface="Calibri" pitchFamily="34" charset="0"/>
                <a:ea typeface="Tahoma" pitchFamily="34" charset="0"/>
                <a:cs typeface="Calibri" pitchFamily="34" charset="0"/>
              </a:rPr>
              <a:t>% of plans offering drug coverage</a:t>
            </a:r>
            <a:endParaRPr lang="en-US" sz="1400" b="1" dirty="0">
              <a:latin typeface="Calibri" pitchFamily="34" charset="0"/>
              <a:ea typeface="Tahoma" pitchFamily="34" charset="0"/>
              <a:cs typeface="Calibri" pitchFamily="34" charset="0"/>
            </a:endParaRPr>
          </a:p>
        </p:txBody>
      </p:sp>
      <p:sp>
        <p:nvSpPr>
          <p:cNvPr id="11" name="TextBox 1"/>
          <p:cNvSpPr txBox="1"/>
          <p:nvPr/>
        </p:nvSpPr>
        <p:spPr>
          <a:xfrm>
            <a:off x="1209673" y="5291379"/>
            <a:ext cx="685804" cy="3143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75</a:t>
            </a:r>
            <a:r>
              <a:rPr lang="en-US" sz="1400" b="1" dirty="0" smtClean="0">
                <a:latin typeface="Calibri" pitchFamily="34" charset="0"/>
                <a:ea typeface="Tahoma" pitchFamily="34" charset="0"/>
                <a:cs typeface="Calibri" pitchFamily="34" charset="0"/>
              </a:rPr>
              <a:t>%</a:t>
            </a:r>
          </a:p>
        </p:txBody>
      </p:sp>
      <p:sp>
        <p:nvSpPr>
          <p:cNvPr id="12" name="TextBox 1"/>
          <p:cNvSpPr txBox="1"/>
          <p:nvPr/>
        </p:nvSpPr>
        <p:spPr>
          <a:xfrm>
            <a:off x="1979079" y="5291379"/>
            <a:ext cx="685802" cy="3143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73%</a:t>
            </a:r>
          </a:p>
        </p:txBody>
      </p:sp>
      <p:sp>
        <p:nvSpPr>
          <p:cNvPr id="13" name="TextBox 1"/>
          <p:cNvSpPr txBox="1"/>
          <p:nvPr/>
        </p:nvSpPr>
        <p:spPr>
          <a:xfrm>
            <a:off x="2719908" y="5291379"/>
            <a:ext cx="685804" cy="3143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73%</a:t>
            </a:r>
          </a:p>
        </p:txBody>
      </p:sp>
      <p:sp>
        <p:nvSpPr>
          <p:cNvPr id="14" name="TextBox 1"/>
          <p:cNvSpPr txBox="1"/>
          <p:nvPr/>
        </p:nvSpPr>
        <p:spPr>
          <a:xfrm>
            <a:off x="3470264" y="5291379"/>
            <a:ext cx="685804" cy="3143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79%</a:t>
            </a:r>
          </a:p>
        </p:txBody>
      </p:sp>
      <p:sp>
        <p:nvSpPr>
          <p:cNvPr id="15" name="TextBox 1"/>
          <p:cNvSpPr txBox="1"/>
          <p:nvPr/>
        </p:nvSpPr>
        <p:spPr>
          <a:xfrm>
            <a:off x="4192045" y="5291379"/>
            <a:ext cx="685802" cy="3143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80%</a:t>
            </a:r>
          </a:p>
        </p:txBody>
      </p:sp>
      <p:sp>
        <p:nvSpPr>
          <p:cNvPr id="16" name="TextBox 1"/>
          <p:cNvSpPr txBox="1"/>
          <p:nvPr/>
        </p:nvSpPr>
        <p:spPr>
          <a:xfrm>
            <a:off x="4951924" y="5291379"/>
            <a:ext cx="685802" cy="3143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81%</a:t>
            </a:r>
          </a:p>
        </p:txBody>
      </p:sp>
      <p:sp>
        <p:nvSpPr>
          <p:cNvPr id="17" name="TextBox 1"/>
          <p:cNvSpPr txBox="1"/>
          <p:nvPr/>
        </p:nvSpPr>
        <p:spPr>
          <a:xfrm>
            <a:off x="5711802" y="5291379"/>
            <a:ext cx="685802" cy="3143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82%</a:t>
            </a:r>
          </a:p>
        </p:txBody>
      </p:sp>
      <p:sp>
        <p:nvSpPr>
          <p:cNvPr id="18" name="TextBox 1"/>
          <p:cNvSpPr txBox="1"/>
          <p:nvPr/>
        </p:nvSpPr>
        <p:spPr>
          <a:xfrm>
            <a:off x="6445227" y="5291379"/>
            <a:ext cx="685802" cy="3143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83%</a:t>
            </a:r>
          </a:p>
        </p:txBody>
      </p:sp>
    </p:spTree>
    <p:extLst>
      <p:ext uri="{BB962C8B-B14F-4D97-AF65-F5344CB8AC3E}">
        <p14:creationId xmlns:p14="http://schemas.microsoft.com/office/powerpoint/2010/main" val="504755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3201981513"/>
              </p:ext>
            </p:extLst>
          </p:nvPr>
        </p:nvGraphicFramePr>
        <p:xfrm>
          <a:off x="92075" y="1371600"/>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p:txBody>
          <a:bodyPr/>
          <a:lstStyle/>
          <a:p>
            <a:r>
              <a:rPr lang="en-US" b="1" dirty="0"/>
              <a:t>NOTE: </a:t>
            </a:r>
            <a:r>
              <a:rPr lang="en-US" dirty="0"/>
              <a:t>Excludes SNPs, employer-sponsored (i.e., group) plans, demonstrations, HCPPs, PACE plans, and plans for special populations (e.g., Mennonites).  Includes only Medicare Advantage plans that offer Part D benefits. Percentages are </a:t>
            </a:r>
            <a:r>
              <a:rPr lang="en-US" dirty="0" err="1"/>
              <a:t>unweighted</a:t>
            </a:r>
            <a:r>
              <a:rPr lang="en-US" dirty="0"/>
              <a:t> by enrollment. Totals may not add to 100% due to rounding. All plans that cover brand name drugs in the coverage gap also cover generic drugs in the gap. </a:t>
            </a:r>
            <a:r>
              <a:rPr lang="en-US" dirty="0">
                <a:solidFill>
                  <a:srgbClr val="000000"/>
                </a:solidFill>
              </a:rPr>
              <a:t>The total includes cost plans, which are not shown separately. </a:t>
            </a:r>
            <a:endParaRPr lang="en-US" dirty="0"/>
          </a:p>
          <a:p>
            <a:r>
              <a:rPr lang="en-US" b="1" dirty="0"/>
              <a:t>SOURCE:  </a:t>
            </a:r>
            <a:r>
              <a:rPr lang="en-US" dirty="0"/>
              <a:t>MPR/KFF analysis of CMS’s Landscape Files for </a:t>
            </a:r>
            <a:r>
              <a:rPr lang="en-US" dirty="0" smtClean="0"/>
              <a:t>2014.</a:t>
            </a:r>
            <a:endParaRPr lang="en-US" dirty="0"/>
          </a:p>
        </p:txBody>
      </p:sp>
      <p:sp>
        <p:nvSpPr>
          <p:cNvPr id="6" name="Title 5"/>
          <p:cNvSpPr>
            <a:spLocks noGrp="1"/>
          </p:cNvSpPr>
          <p:nvPr>
            <p:ph type="title"/>
          </p:nvPr>
        </p:nvSpPr>
        <p:spPr/>
        <p:txBody>
          <a:bodyPr/>
          <a:lstStyle/>
          <a:p>
            <a:r>
              <a:rPr lang="en-US" dirty="0"/>
              <a:t>Share of Medicare Advantage Prescription Drug </a:t>
            </a:r>
            <a:r>
              <a:rPr lang="en-US" dirty="0" smtClean="0"/>
              <a:t>Plans, </a:t>
            </a:r>
            <a:br>
              <a:rPr lang="en-US" dirty="0" smtClean="0"/>
            </a:br>
            <a:r>
              <a:rPr lang="en-US" dirty="0" smtClean="0"/>
              <a:t>by Coverage in the Gap and </a:t>
            </a:r>
            <a:r>
              <a:rPr lang="en-US" dirty="0"/>
              <a:t>Plan Type, </a:t>
            </a:r>
            <a:r>
              <a:rPr lang="en-US" dirty="0" smtClean="0"/>
              <a:t>2014</a:t>
            </a:r>
            <a:r>
              <a:rPr lang="en-US" dirty="0"/>
              <a:t/>
            </a:r>
            <a:br>
              <a:rPr lang="en-US" dirty="0"/>
            </a:br>
            <a:endParaRPr lang="en-US" dirty="0"/>
          </a:p>
        </p:txBody>
      </p:sp>
    </p:spTree>
    <p:extLst>
      <p:ext uri="{BB962C8B-B14F-4D97-AF65-F5344CB8AC3E}">
        <p14:creationId xmlns:p14="http://schemas.microsoft.com/office/powerpoint/2010/main" val="3759934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Number of Medicare Advantage Plans Available, by Plan Availability Status, 2013 and 2014</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528692527"/>
              </p:ext>
            </p:extLst>
          </p:nvPr>
        </p:nvGraphicFramePr>
        <p:xfrm>
          <a:off x="246888" y="2576322"/>
          <a:ext cx="8650224" cy="2011680"/>
        </p:xfrm>
        <a:graphic>
          <a:graphicData uri="http://schemas.openxmlformats.org/drawingml/2006/table">
            <a:tbl>
              <a:tblPr firstRow="1" bandRow="1">
                <a:tableStyleId>{5C22544A-7EE6-4342-B048-85BDC9FD1C3A}</a:tableStyleId>
              </a:tblPr>
              <a:tblGrid>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gridCol w="201168"/>
              </a:tblGrid>
              <a:tr h="201168">
                <a:tc>
                  <a:txBody>
                    <a:bodyPr/>
                    <a:lstStyle/>
                    <a:p>
                      <a:r>
                        <a:rPr lang="en-US" sz="100" dirty="0" smtClean="0"/>
                        <a:t>hg</a:t>
                      </a:r>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r>
              <a:tr h="201168">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r>
              <a:tr h="201168">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r>
              <a:tr h="201168">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r>
              <a:tr h="201168">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r>
              <a:tr h="201168">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r>
              <a:tr h="201168">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r>
              <a:tr h="201168">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r>
              <a:tr h="201168">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r>
              <a:tr h="201168">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endParaRPr lang="en-US" sz="10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US" sz="100" dirty="0"/>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r>
            </a:tbl>
          </a:graphicData>
        </a:graphic>
      </p:graphicFrame>
      <p:sp>
        <p:nvSpPr>
          <p:cNvPr id="13" name="Right Brace 12"/>
          <p:cNvSpPr/>
          <p:nvPr/>
        </p:nvSpPr>
        <p:spPr>
          <a:xfrm rot="16200000">
            <a:off x="5172456" y="-1304544"/>
            <a:ext cx="228600" cy="7220712"/>
          </a:xfrm>
          <a:prstGeom prst="rightBrace">
            <a:avLst>
              <a:gd name="adj1" fmla="val 75000"/>
              <a:gd name="adj2" fmla="val 50000"/>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0000"/>
              </a:solidFill>
            </a:endParaRPr>
          </a:p>
        </p:txBody>
      </p:sp>
      <p:sp>
        <p:nvSpPr>
          <p:cNvPr id="14" name="TextBox 13"/>
          <p:cNvSpPr txBox="1"/>
          <p:nvPr/>
        </p:nvSpPr>
        <p:spPr>
          <a:xfrm>
            <a:off x="85344" y="3074331"/>
            <a:ext cx="1524000" cy="1015663"/>
          </a:xfrm>
          <a:prstGeom prst="rect">
            <a:avLst/>
          </a:prstGeom>
          <a:noFill/>
        </p:spPr>
        <p:txBody>
          <a:bodyPr wrap="square" rtlCol="0">
            <a:spAutoFit/>
          </a:bodyPr>
          <a:lstStyle/>
          <a:p>
            <a:pPr algn="ctr"/>
            <a:r>
              <a:rPr lang="en-US" sz="2800" b="1" dirty="0" smtClean="0">
                <a:solidFill>
                  <a:srgbClr val="000000"/>
                </a:solidFill>
                <a:effectLst>
                  <a:glow rad="228600">
                    <a:srgbClr val="FFFFFF"/>
                  </a:glow>
                </a:effectLst>
                <a:cs typeface="Meta Offc Pro"/>
              </a:rPr>
              <a:t>349</a:t>
            </a:r>
            <a:r>
              <a:rPr lang="en-US" sz="2800" dirty="0" smtClean="0">
                <a:solidFill>
                  <a:srgbClr val="000000"/>
                </a:solidFill>
                <a:effectLst>
                  <a:glow rad="228600">
                    <a:srgbClr val="FFFFFF"/>
                  </a:glow>
                </a:effectLst>
                <a:cs typeface="Meta Offc Pro"/>
              </a:rPr>
              <a:t> </a:t>
            </a:r>
            <a:r>
              <a:rPr lang="en-US" sz="1600" dirty="0" smtClean="0">
                <a:solidFill>
                  <a:srgbClr val="000000"/>
                </a:solidFill>
                <a:effectLst>
                  <a:glow rad="228600">
                    <a:srgbClr val="FFFFFF"/>
                  </a:glow>
                </a:effectLst>
                <a:cs typeface="Meta Offc Pro"/>
              </a:rPr>
              <a:t>discontinued plans</a:t>
            </a:r>
            <a:endParaRPr lang="en-US" dirty="0" smtClean="0">
              <a:solidFill>
                <a:srgbClr val="000000"/>
              </a:solidFill>
              <a:effectLst>
                <a:glow rad="228600">
                  <a:srgbClr val="FFFFFF"/>
                </a:glow>
              </a:effectLst>
              <a:cs typeface="Meta Offc Pro"/>
            </a:endParaRPr>
          </a:p>
        </p:txBody>
      </p:sp>
      <p:sp>
        <p:nvSpPr>
          <p:cNvPr id="15" name="TextBox 14"/>
          <p:cNvSpPr txBox="1"/>
          <p:nvPr/>
        </p:nvSpPr>
        <p:spPr>
          <a:xfrm>
            <a:off x="1667256" y="3197442"/>
            <a:ext cx="6019800" cy="769441"/>
          </a:xfrm>
          <a:prstGeom prst="rect">
            <a:avLst/>
          </a:prstGeom>
          <a:noFill/>
        </p:spPr>
        <p:txBody>
          <a:bodyPr wrap="square" rtlCol="0">
            <a:spAutoFit/>
          </a:bodyPr>
          <a:lstStyle/>
          <a:p>
            <a:pPr algn="ctr"/>
            <a:r>
              <a:rPr lang="en-US" sz="2800" b="1" dirty="0" smtClean="0">
                <a:solidFill>
                  <a:srgbClr val="000000"/>
                </a:solidFill>
                <a:effectLst>
                  <a:glow rad="228600">
                    <a:srgbClr val="FFFFFF"/>
                  </a:glow>
                </a:effectLst>
                <a:cs typeface="Meta Offc Pro"/>
              </a:rPr>
              <a:t>1,725</a:t>
            </a:r>
          </a:p>
          <a:p>
            <a:pPr algn="ctr"/>
            <a:r>
              <a:rPr lang="en-US" sz="1600" dirty="0">
                <a:solidFill>
                  <a:srgbClr val="000000"/>
                </a:solidFill>
                <a:effectLst>
                  <a:glow rad="228600">
                    <a:srgbClr val="FFFFFF"/>
                  </a:glow>
                </a:effectLst>
                <a:cs typeface="Meta Offc Pro"/>
              </a:rPr>
              <a:t>p</a:t>
            </a:r>
            <a:r>
              <a:rPr lang="en-US" sz="1600" dirty="0" smtClean="0">
                <a:solidFill>
                  <a:srgbClr val="000000"/>
                </a:solidFill>
                <a:effectLst>
                  <a:glow rad="228600">
                    <a:srgbClr val="FFFFFF"/>
                  </a:glow>
                </a:effectLst>
                <a:cs typeface="Meta Offc Pro"/>
              </a:rPr>
              <a:t>lans continuing from 2013 to 2014</a:t>
            </a:r>
            <a:endParaRPr lang="en-US" dirty="0" smtClean="0">
              <a:solidFill>
                <a:srgbClr val="000000"/>
              </a:solidFill>
              <a:effectLst>
                <a:glow rad="228600">
                  <a:srgbClr val="FFFFFF"/>
                </a:glow>
              </a:effectLst>
              <a:cs typeface="Meta Offc Pro"/>
            </a:endParaRPr>
          </a:p>
        </p:txBody>
      </p:sp>
      <p:sp>
        <p:nvSpPr>
          <p:cNvPr id="17" name="TextBox 16"/>
          <p:cNvSpPr txBox="1"/>
          <p:nvPr/>
        </p:nvSpPr>
        <p:spPr>
          <a:xfrm>
            <a:off x="7772400" y="3074331"/>
            <a:ext cx="1243584" cy="1015663"/>
          </a:xfrm>
          <a:prstGeom prst="rect">
            <a:avLst/>
          </a:prstGeom>
          <a:noFill/>
        </p:spPr>
        <p:txBody>
          <a:bodyPr wrap="square" rtlCol="0">
            <a:spAutoFit/>
          </a:bodyPr>
          <a:lstStyle/>
          <a:p>
            <a:pPr algn="ctr"/>
            <a:r>
              <a:rPr lang="en-US" sz="2800" b="1" dirty="0">
                <a:solidFill>
                  <a:srgbClr val="000000"/>
                </a:solidFill>
                <a:effectLst>
                  <a:glow rad="228600">
                    <a:srgbClr val="FFFFFF"/>
                  </a:glow>
                </a:effectLst>
                <a:cs typeface="Meta Offc Pro"/>
              </a:rPr>
              <a:t>289 </a:t>
            </a:r>
          </a:p>
          <a:p>
            <a:pPr algn="ctr"/>
            <a:r>
              <a:rPr lang="en-US" sz="1600" dirty="0">
                <a:solidFill>
                  <a:srgbClr val="000000"/>
                </a:solidFill>
                <a:effectLst>
                  <a:glow rad="228600">
                    <a:srgbClr val="FFFFFF"/>
                  </a:glow>
                </a:effectLst>
                <a:cs typeface="Meta Offc Pro"/>
              </a:rPr>
              <a:t>new </a:t>
            </a:r>
            <a:endParaRPr lang="en-US" sz="1600" dirty="0" smtClean="0">
              <a:solidFill>
                <a:srgbClr val="000000"/>
              </a:solidFill>
              <a:effectLst>
                <a:glow rad="228600">
                  <a:srgbClr val="FFFFFF"/>
                </a:glow>
              </a:effectLst>
              <a:cs typeface="Meta Offc Pro"/>
            </a:endParaRPr>
          </a:p>
          <a:p>
            <a:pPr algn="ctr"/>
            <a:r>
              <a:rPr lang="en-US" sz="1600" dirty="0" smtClean="0">
                <a:solidFill>
                  <a:srgbClr val="000000"/>
                </a:solidFill>
                <a:effectLst>
                  <a:glow rad="228600">
                    <a:srgbClr val="FFFFFF"/>
                  </a:glow>
                </a:effectLst>
                <a:cs typeface="Meta Offc Pro"/>
              </a:rPr>
              <a:t>plans</a:t>
            </a:r>
            <a:endParaRPr lang="en-US" sz="1600" dirty="0">
              <a:solidFill>
                <a:srgbClr val="000000"/>
              </a:solidFill>
              <a:effectLst>
                <a:glow rad="228600">
                  <a:srgbClr val="FFFFFF"/>
                </a:glow>
              </a:effectLst>
              <a:cs typeface="Meta Offc Pro"/>
            </a:endParaRPr>
          </a:p>
        </p:txBody>
      </p:sp>
      <p:sp>
        <p:nvSpPr>
          <p:cNvPr id="18" name="TextBox 17"/>
          <p:cNvSpPr txBox="1"/>
          <p:nvPr/>
        </p:nvSpPr>
        <p:spPr>
          <a:xfrm>
            <a:off x="1914144" y="4959798"/>
            <a:ext cx="4038600" cy="400110"/>
          </a:xfrm>
          <a:prstGeom prst="rect">
            <a:avLst/>
          </a:prstGeom>
          <a:noFill/>
        </p:spPr>
        <p:txBody>
          <a:bodyPr wrap="square" rtlCol="0">
            <a:spAutoFit/>
          </a:bodyPr>
          <a:lstStyle/>
          <a:p>
            <a:pPr algn="ctr"/>
            <a:r>
              <a:rPr lang="en-US" sz="2000" b="1" dirty="0" smtClean="0">
                <a:solidFill>
                  <a:srgbClr val="000000"/>
                </a:solidFill>
                <a:cs typeface="Meta Offc Pro"/>
              </a:rPr>
              <a:t>2,074 plans available in 2013</a:t>
            </a:r>
          </a:p>
        </p:txBody>
      </p:sp>
      <p:sp>
        <p:nvSpPr>
          <p:cNvPr id="19" name="TextBox 18"/>
          <p:cNvSpPr txBox="1"/>
          <p:nvPr/>
        </p:nvSpPr>
        <p:spPr>
          <a:xfrm>
            <a:off x="3267456" y="1733490"/>
            <a:ext cx="4038600" cy="400110"/>
          </a:xfrm>
          <a:prstGeom prst="rect">
            <a:avLst/>
          </a:prstGeom>
          <a:noFill/>
        </p:spPr>
        <p:txBody>
          <a:bodyPr wrap="square" rtlCol="0">
            <a:spAutoFit/>
          </a:bodyPr>
          <a:lstStyle/>
          <a:p>
            <a:pPr algn="ctr"/>
            <a:r>
              <a:rPr lang="en-US" sz="2000" b="1" dirty="0" smtClean="0">
                <a:solidFill>
                  <a:srgbClr val="000000"/>
                </a:solidFill>
                <a:cs typeface="Meta Offc Pro"/>
              </a:rPr>
              <a:t>2,014 plans available in 2014</a:t>
            </a:r>
          </a:p>
        </p:txBody>
      </p:sp>
      <p:sp>
        <p:nvSpPr>
          <p:cNvPr id="20" name="Rectangle 19"/>
          <p:cNvSpPr/>
          <p:nvPr/>
        </p:nvSpPr>
        <p:spPr>
          <a:xfrm>
            <a:off x="539496" y="1426499"/>
            <a:ext cx="192024" cy="192024"/>
          </a:xfrm>
          <a:prstGeom prst="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1" name="TextBox 20"/>
          <p:cNvSpPr txBox="1"/>
          <p:nvPr/>
        </p:nvSpPr>
        <p:spPr>
          <a:xfrm>
            <a:off x="85344" y="1368623"/>
            <a:ext cx="3276600" cy="307777"/>
          </a:xfrm>
          <a:prstGeom prst="rect">
            <a:avLst/>
          </a:prstGeom>
          <a:noFill/>
        </p:spPr>
        <p:txBody>
          <a:bodyPr wrap="square" rtlCol="0">
            <a:spAutoFit/>
          </a:bodyPr>
          <a:lstStyle/>
          <a:p>
            <a:r>
              <a:rPr lang="en-US" sz="1400" dirty="0" smtClean="0">
                <a:solidFill>
                  <a:srgbClr val="000000"/>
                </a:solidFill>
                <a:cs typeface="Meta Offc Pro"/>
              </a:rPr>
              <a:t>Each       is equivalent to about 6 plans</a:t>
            </a:r>
          </a:p>
        </p:txBody>
      </p:sp>
      <p:sp>
        <p:nvSpPr>
          <p:cNvPr id="2" name="Rectangle 1"/>
          <p:cNvSpPr/>
          <p:nvPr/>
        </p:nvSpPr>
        <p:spPr>
          <a:xfrm>
            <a:off x="246888" y="4797552"/>
            <a:ext cx="600456" cy="91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ight Brace 11"/>
          <p:cNvSpPr/>
          <p:nvPr/>
        </p:nvSpPr>
        <p:spPr>
          <a:xfrm rot="5400000">
            <a:off x="3819144" y="1152144"/>
            <a:ext cx="228600" cy="7373112"/>
          </a:xfrm>
          <a:prstGeom prst="rightBrace">
            <a:avLst>
              <a:gd name="adj1" fmla="val 75000"/>
              <a:gd name="adj2" fmla="val 50000"/>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0000"/>
              </a:solidFill>
            </a:endParaRPr>
          </a:p>
        </p:txBody>
      </p:sp>
      <p:sp>
        <p:nvSpPr>
          <p:cNvPr id="22" name="Text Placeholder 6"/>
          <p:cNvSpPr>
            <a:spLocks noGrp="1"/>
          </p:cNvSpPr>
          <p:nvPr>
            <p:ph type="body" sz="quarter" idx="11"/>
          </p:nvPr>
        </p:nvSpPr>
        <p:spPr/>
        <p:txBody>
          <a:bodyPr/>
          <a:lstStyle/>
          <a:p>
            <a:r>
              <a:rPr lang="en-US" b="1" dirty="0"/>
              <a:t>NOTE</a:t>
            </a:r>
            <a:r>
              <a:rPr lang="en-US" dirty="0"/>
              <a:t>: Excludes SNPs, employer-sponsored (i.e., group) plans, demonstrations, HCPPs, PACE plans, and plans for special populations (e.g., Mennonites).  </a:t>
            </a:r>
          </a:p>
          <a:p>
            <a:r>
              <a:rPr lang="en-US" b="1" dirty="0"/>
              <a:t>SOURCE</a:t>
            </a:r>
            <a:r>
              <a:rPr lang="en-US" dirty="0"/>
              <a:t>:  MPR/KFF analysis of CMS’s Landscape Files for </a:t>
            </a:r>
            <a:r>
              <a:rPr lang="en-US" dirty="0" smtClean="0"/>
              <a:t>2013 </a:t>
            </a:r>
            <a:r>
              <a:rPr lang="en-US" dirty="0"/>
              <a:t>– </a:t>
            </a:r>
            <a:r>
              <a:rPr lang="en-US" dirty="0" smtClean="0"/>
              <a:t>2014.  </a:t>
            </a:r>
            <a:endParaRPr lang="en-US" dirty="0"/>
          </a:p>
        </p:txBody>
      </p:sp>
    </p:spTree>
    <p:extLst>
      <p:ext uri="{BB962C8B-B14F-4D97-AF65-F5344CB8AC3E}">
        <p14:creationId xmlns:p14="http://schemas.microsoft.com/office/powerpoint/2010/main" val="55731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2580260586"/>
              </p:ext>
            </p:extLst>
          </p:nvPr>
        </p:nvGraphicFramePr>
        <p:xfrm>
          <a:off x="92075" y="1371600"/>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p:txBody>
          <a:bodyPr/>
          <a:lstStyle/>
          <a:p>
            <a:r>
              <a:rPr lang="en-US" b="1" dirty="0"/>
              <a:t>NOTE:</a:t>
            </a:r>
            <a:r>
              <a:rPr lang="en-US" dirty="0"/>
              <a:t> Excludes SNPs, employer-sponsored (i.e., group) plans, demonstrations, HCPPs, PACE plans, and plans for special populations (e.g., Mennonites). The total includes cost and MSA plans, which are not shown separately.  Plans in the territories are included in the total, but not in the urban/rural categories. </a:t>
            </a:r>
          </a:p>
          <a:p>
            <a:r>
              <a:rPr lang="en-US" b="1" dirty="0"/>
              <a:t>SOURCE:  </a:t>
            </a:r>
            <a:r>
              <a:rPr lang="en-US" dirty="0"/>
              <a:t>MPR/KFF analysis of CMS’s Landscape and Penetration Files for </a:t>
            </a:r>
            <a:r>
              <a:rPr lang="en-US" dirty="0" smtClean="0"/>
              <a:t>2014.</a:t>
            </a:r>
            <a:endParaRPr lang="en-US" b="1" dirty="0"/>
          </a:p>
        </p:txBody>
      </p:sp>
      <p:sp>
        <p:nvSpPr>
          <p:cNvPr id="6" name="Title 5"/>
          <p:cNvSpPr>
            <a:spLocks noGrp="1"/>
          </p:cNvSpPr>
          <p:nvPr>
            <p:ph type="title"/>
          </p:nvPr>
        </p:nvSpPr>
        <p:spPr>
          <a:xfrm>
            <a:off x="91440" y="365760"/>
            <a:ext cx="9052560" cy="914400"/>
          </a:xfrm>
        </p:spPr>
        <p:txBody>
          <a:bodyPr/>
          <a:lstStyle/>
          <a:p>
            <a:pPr>
              <a:lnSpc>
                <a:spcPct val="80000"/>
              </a:lnSpc>
            </a:pPr>
            <a:r>
              <a:rPr lang="en-US" dirty="0"/>
              <a:t>Share of Medicare Beneficiaries with Access to </a:t>
            </a:r>
            <a:r>
              <a:rPr lang="en-US" dirty="0" smtClean="0"/>
              <a:t>One </a:t>
            </a:r>
            <a:r>
              <a:rPr lang="en-US" dirty="0"/>
              <a:t>or More Medicare Advantage Plans, </a:t>
            </a:r>
            <a:r>
              <a:rPr lang="en-US" dirty="0" smtClean="0"/>
              <a:t>By </a:t>
            </a:r>
            <a:r>
              <a:rPr lang="en-US" dirty="0"/>
              <a:t>Plan Type, </a:t>
            </a:r>
            <a:r>
              <a:rPr lang="en-US" dirty="0" smtClean="0"/>
              <a:t>and Metropolitan Status of </a:t>
            </a:r>
            <a:r>
              <a:rPr lang="en-US" dirty="0"/>
              <a:t>County, </a:t>
            </a:r>
            <a:r>
              <a:rPr lang="en-US" dirty="0" smtClean="0"/>
              <a:t>2014  </a:t>
            </a:r>
            <a:r>
              <a:rPr lang="en-US" dirty="0"/>
              <a:t/>
            </a:r>
            <a:br>
              <a:rPr lang="en-US" dirty="0"/>
            </a:br>
            <a:endParaRPr lang="en-US" dirty="0"/>
          </a:p>
        </p:txBody>
      </p:sp>
    </p:spTree>
    <p:extLst>
      <p:ext uri="{BB962C8B-B14F-4D97-AF65-F5344CB8AC3E}">
        <p14:creationId xmlns:p14="http://schemas.microsoft.com/office/powerpoint/2010/main" val="2147579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3708472663"/>
              </p:ext>
            </p:extLst>
          </p:nvPr>
        </p:nvGraphicFramePr>
        <p:xfrm>
          <a:off x="92075" y="1066800"/>
          <a:ext cx="8959850" cy="505936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p:txBody>
          <a:bodyPr/>
          <a:lstStyle/>
          <a:p>
            <a:r>
              <a:rPr lang="en-US" b="1" dirty="0"/>
              <a:t>NOTE:</a:t>
            </a:r>
            <a:r>
              <a:rPr lang="en-US" dirty="0"/>
              <a:t> Excludes employer-sponsored (i.e., group) plans, demonstrations, HCPPs, PACE plans, and plans for special populations (e.g., Mennonites). </a:t>
            </a:r>
          </a:p>
          <a:p>
            <a:r>
              <a:rPr lang="en-US" b="1" dirty="0"/>
              <a:t>SOURCE:  </a:t>
            </a:r>
            <a:r>
              <a:rPr lang="en-US" dirty="0"/>
              <a:t>MPR/KFF analysis of CMS’s Landscape Files for </a:t>
            </a:r>
            <a:r>
              <a:rPr lang="en-US" dirty="0" smtClean="0"/>
              <a:t>2007 </a:t>
            </a:r>
            <a:r>
              <a:rPr lang="en-US" dirty="0"/>
              <a:t>– </a:t>
            </a:r>
            <a:r>
              <a:rPr lang="en-US" dirty="0" smtClean="0"/>
              <a:t>2014.</a:t>
            </a:r>
            <a:endParaRPr lang="en-US" b="1" dirty="0"/>
          </a:p>
        </p:txBody>
      </p:sp>
      <p:sp>
        <p:nvSpPr>
          <p:cNvPr id="6" name="Title 5"/>
          <p:cNvSpPr>
            <a:spLocks noGrp="1"/>
          </p:cNvSpPr>
          <p:nvPr>
            <p:ph type="title"/>
          </p:nvPr>
        </p:nvSpPr>
        <p:spPr>
          <a:xfrm>
            <a:off x="91440" y="365760"/>
            <a:ext cx="9052560" cy="914400"/>
          </a:xfrm>
        </p:spPr>
        <p:txBody>
          <a:bodyPr/>
          <a:lstStyle/>
          <a:p>
            <a:pPr>
              <a:lnSpc>
                <a:spcPct val="85000"/>
              </a:lnSpc>
            </a:pPr>
            <a:r>
              <a:rPr lang="en-US" dirty="0"/>
              <a:t>Distribution of Special Needs Plans </a:t>
            </a:r>
            <a:r>
              <a:rPr lang="en-US" dirty="0" smtClean="0"/>
              <a:t>by </a:t>
            </a:r>
            <a:r>
              <a:rPr lang="en-US" dirty="0"/>
              <a:t>Plan Type, </a:t>
            </a:r>
            <a:r>
              <a:rPr lang="en-US" dirty="0" smtClean="0"/>
              <a:t>2007-2014 </a:t>
            </a:r>
            <a:r>
              <a:rPr lang="en-US" dirty="0"/>
              <a:t/>
            </a:r>
            <a:br>
              <a:rPr lang="en-US" dirty="0"/>
            </a:br>
            <a:endParaRPr lang="en-US" dirty="0"/>
          </a:p>
        </p:txBody>
      </p:sp>
    </p:spTree>
    <p:extLst>
      <p:ext uri="{BB962C8B-B14F-4D97-AF65-F5344CB8AC3E}">
        <p14:creationId xmlns:p14="http://schemas.microsoft.com/office/powerpoint/2010/main" val="463657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4247727113"/>
              </p:ext>
            </p:extLst>
          </p:nvPr>
        </p:nvGraphicFramePr>
        <p:xfrm>
          <a:off x="92075" y="1371600"/>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p:txBody>
          <a:bodyPr/>
          <a:lstStyle/>
          <a:p>
            <a:r>
              <a:rPr lang="en-US" b="1" dirty="0">
                <a:solidFill>
                  <a:srgbClr val="000000"/>
                </a:solidFill>
              </a:rPr>
              <a:t>NOTE:</a:t>
            </a:r>
            <a:r>
              <a:rPr lang="en-US" dirty="0">
                <a:solidFill>
                  <a:srgbClr val="000000"/>
                </a:solidFill>
              </a:rPr>
              <a:t> Excludes SNPs, employer-sponsored (i.e., group) plans, demonstrations, HCPPs, PACE plans, and plans for special populations (e.g., Mennonites).  BCBS affiliates are BlueCross BlueShield affiliates.  This analysis only includes </a:t>
            </a:r>
            <a:r>
              <a:rPr lang="en-US" dirty="0" err="1">
                <a:solidFill>
                  <a:srgbClr val="000000"/>
                </a:solidFill>
              </a:rPr>
              <a:t>Wellpoint</a:t>
            </a:r>
            <a:r>
              <a:rPr lang="en-US" dirty="0">
                <a:solidFill>
                  <a:srgbClr val="000000"/>
                </a:solidFill>
              </a:rPr>
              <a:t> plans offered by the BCBS affiliated lines of business. </a:t>
            </a:r>
            <a:endParaRPr lang="en-US" dirty="0" smtClean="0">
              <a:solidFill>
                <a:srgbClr val="000000"/>
              </a:solidFill>
            </a:endParaRPr>
          </a:p>
          <a:p>
            <a:r>
              <a:rPr lang="en-US" b="1" dirty="0" smtClean="0">
                <a:solidFill>
                  <a:srgbClr val="000000"/>
                </a:solidFill>
              </a:rPr>
              <a:t>SOURCE</a:t>
            </a:r>
            <a:r>
              <a:rPr lang="en-US" b="1" dirty="0">
                <a:solidFill>
                  <a:srgbClr val="000000"/>
                </a:solidFill>
              </a:rPr>
              <a:t>:  </a:t>
            </a:r>
            <a:r>
              <a:rPr lang="en-US" dirty="0">
                <a:solidFill>
                  <a:srgbClr val="000000"/>
                </a:solidFill>
              </a:rPr>
              <a:t>MPR/KFF analysis of CMS’s Landscape and Penetration Files for </a:t>
            </a:r>
            <a:r>
              <a:rPr lang="en-US" dirty="0" smtClean="0">
                <a:solidFill>
                  <a:srgbClr val="000000"/>
                </a:solidFill>
              </a:rPr>
              <a:t>2014</a:t>
            </a:r>
            <a:endParaRPr lang="en-US" dirty="0">
              <a:solidFill>
                <a:srgbClr val="000000"/>
              </a:solidFill>
            </a:endParaRPr>
          </a:p>
        </p:txBody>
      </p:sp>
      <p:sp>
        <p:nvSpPr>
          <p:cNvPr id="6" name="Title 5"/>
          <p:cNvSpPr>
            <a:spLocks noGrp="1"/>
          </p:cNvSpPr>
          <p:nvPr>
            <p:ph type="title"/>
          </p:nvPr>
        </p:nvSpPr>
        <p:spPr/>
        <p:txBody>
          <a:bodyPr/>
          <a:lstStyle/>
          <a:p>
            <a:r>
              <a:rPr lang="en-US" sz="2650" dirty="0">
                <a:solidFill>
                  <a:schemeClr val="tx1"/>
                </a:solidFill>
                <a:ea typeface="Tahoma" pitchFamily="34" charset="0"/>
              </a:rPr>
              <a:t>Percent of Medicare Beneficiaries with One or More Medicare Advantage Plans Available from Particular Firms, </a:t>
            </a:r>
            <a:r>
              <a:rPr lang="en-US" sz="2650" dirty="0" smtClean="0">
                <a:solidFill>
                  <a:schemeClr val="tx1"/>
                </a:solidFill>
                <a:ea typeface="Tahoma" pitchFamily="34" charset="0"/>
              </a:rPr>
              <a:t>2014</a:t>
            </a:r>
            <a:endParaRPr lang="en-US" sz="2650" dirty="0"/>
          </a:p>
        </p:txBody>
      </p:sp>
      <p:sp>
        <p:nvSpPr>
          <p:cNvPr id="10" name="TextBox 1"/>
          <p:cNvSpPr txBox="1"/>
          <p:nvPr/>
        </p:nvSpPr>
        <p:spPr>
          <a:xfrm>
            <a:off x="1461515" y="3657600"/>
            <a:ext cx="829818"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300" b="1" dirty="0" smtClean="0">
                <a:solidFill>
                  <a:srgbClr val="FFFFFF"/>
                </a:solidFill>
                <a:latin typeface="Calibri" pitchFamily="34" charset="0"/>
                <a:cs typeface="Calibri" pitchFamily="34" charset="0"/>
              </a:rPr>
              <a:t>Other BCBS affiliates</a:t>
            </a:r>
          </a:p>
        </p:txBody>
      </p:sp>
      <p:sp>
        <p:nvSpPr>
          <p:cNvPr id="11" name="TextBox 1"/>
          <p:cNvSpPr txBox="1"/>
          <p:nvPr/>
        </p:nvSpPr>
        <p:spPr>
          <a:xfrm>
            <a:off x="1362074" y="2009775"/>
            <a:ext cx="1028701"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300" b="1" dirty="0" err="1" smtClean="0">
                <a:solidFill>
                  <a:srgbClr val="FFFFFF"/>
                </a:solidFill>
                <a:latin typeface="Calibri" pitchFamily="34" charset="0"/>
                <a:cs typeface="Calibri" pitchFamily="34" charset="0"/>
              </a:rPr>
              <a:t>Wellpoint</a:t>
            </a:r>
            <a:r>
              <a:rPr lang="en-US" sz="1300" b="1" dirty="0" smtClean="0">
                <a:solidFill>
                  <a:srgbClr val="FFFFFF"/>
                </a:solidFill>
                <a:latin typeface="Calibri" pitchFamily="34" charset="0"/>
                <a:cs typeface="Calibri" pitchFamily="34" charset="0"/>
              </a:rPr>
              <a:t> BCBS affiliates</a:t>
            </a:r>
          </a:p>
        </p:txBody>
      </p:sp>
    </p:spTree>
    <p:extLst>
      <p:ext uri="{BB962C8B-B14F-4D97-AF65-F5344CB8AC3E}">
        <p14:creationId xmlns:p14="http://schemas.microsoft.com/office/powerpoint/2010/main" val="3782391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3316436277"/>
              </p:ext>
            </p:extLst>
          </p:nvPr>
        </p:nvGraphicFramePr>
        <p:xfrm>
          <a:off x="92075" y="1371600"/>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p:txBody>
          <a:bodyPr/>
          <a:lstStyle/>
          <a:p>
            <a:r>
              <a:rPr lang="en-US" b="1" dirty="0"/>
              <a:t>NOTE:</a:t>
            </a:r>
            <a:r>
              <a:rPr lang="en-US" dirty="0"/>
              <a:t> Excludes SNPs, employer-sponsored (i.e., group) plans, demonstrations, HCPPs, PACE plans, and plans for special populations (e.g., Mennonites).  Includes only Medicare Advantage plans that offer Part D benefits. The total includes cost plans, which are not shown separately, as well as plans with zero premiums.  All numbers are rounded to the nearest dollar.</a:t>
            </a:r>
          </a:p>
          <a:p>
            <a:r>
              <a:rPr lang="en-US" b="1" dirty="0"/>
              <a:t>SOURCE:  </a:t>
            </a:r>
            <a:r>
              <a:rPr lang="en-US" dirty="0"/>
              <a:t>MPR/KFF analysis of CMS’s Landscape Files for </a:t>
            </a:r>
            <a:r>
              <a:rPr lang="en-US" dirty="0" smtClean="0"/>
              <a:t>2011 </a:t>
            </a:r>
            <a:r>
              <a:rPr lang="en-US" dirty="0"/>
              <a:t>– </a:t>
            </a:r>
            <a:r>
              <a:rPr lang="en-US" dirty="0" smtClean="0"/>
              <a:t>2014.</a:t>
            </a:r>
            <a:endParaRPr lang="en-US" dirty="0"/>
          </a:p>
        </p:txBody>
      </p:sp>
      <p:sp>
        <p:nvSpPr>
          <p:cNvPr id="6" name="Title 5"/>
          <p:cNvSpPr>
            <a:spLocks noGrp="1"/>
          </p:cNvSpPr>
          <p:nvPr>
            <p:ph type="title"/>
          </p:nvPr>
        </p:nvSpPr>
        <p:spPr/>
        <p:txBody>
          <a:bodyPr/>
          <a:lstStyle/>
          <a:p>
            <a:pPr>
              <a:lnSpc>
                <a:spcPct val="85000"/>
              </a:lnSpc>
              <a:spcBef>
                <a:spcPts val="0"/>
              </a:spcBef>
            </a:pPr>
            <a:r>
              <a:rPr lang="en-US" dirty="0" err="1"/>
              <a:t>Unweighted</a:t>
            </a:r>
            <a:r>
              <a:rPr lang="en-US" dirty="0"/>
              <a:t> Average Monthly Premiums for </a:t>
            </a:r>
            <a:br>
              <a:rPr lang="en-US" dirty="0"/>
            </a:br>
            <a:r>
              <a:rPr lang="en-US" dirty="0"/>
              <a:t>Medicare Advantage Prescription Drug Plans, </a:t>
            </a:r>
            <a:r>
              <a:rPr lang="en-US" dirty="0" smtClean="0"/>
              <a:t>2011-2014 </a:t>
            </a:r>
            <a:endParaRPr lang="en-US" dirty="0"/>
          </a:p>
        </p:txBody>
      </p:sp>
    </p:spTree>
    <p:extLst>
      <p:ext uri="{BB962C8B-B14F-4D97-AF65-F5344CB8AC3E}">
        <p14:creationId xmlns:p14="http://schemas.microsoft.com/office/powerpoint/2010/main" val="3354053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4055153776"/>
              </p:ext>
            </p:extLst>
          </p:nvPr>
        </p:nvGraphicFramePr>
        <p:xfrm>
          <a:off x="92075" y="1600200"/>
          <a:ext cx="895985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a:xfrm>
            <a:off x="91440" y="6217920"/>
            <a:ext cx="8321040" cy="548640"/>
          </a:xfrm>
        </p:spPr>
        <p:txBody>
          <a:bodyPr/>
          <a:lstStyle/>
          <a:p>
            <a:r>
              <a:rPr lang="en-US" sz="1050" b="1" dirty="0"/>
              <a:t>NOTE:</a:t>
            </a:r>
            <a:r>
              <a:rPr lang="en-US" sz="1050" dirty="0"/>
              <a:t> Excludes SNPs, employer-sponsored (i.e., group) plans, demonstrations, HCPPs, PACE plans, and plans for special populations (e.g., Mennonites).  Includes only Medicare Advantage plans that offer Part D benefits. The total includes cost plans, which are not shown separately, as well as plans with zero premiums. Weighted monthly premiums </a:t>
            </a:r>
            <a:r>
              <a:rPr lang="en-US" sz="1050" dirty="0" smtClean="0"/>
              <a:t>assume </a:t>
            </a:r>
            <a:r>
              <a:rPr lang="en-US" sz="1050" dirty="0"/>
              <a:t>that enrollees remain in the same plan from one year to the next.  Calculations take into account </a:t>
            </a:r>
            <a:r>
              <a:rPr lang="en-US" sz="1050" dirty="0" smtClean="0"/>
              <a:t>service </a:t>
            </a:r>
            <a:r>
              <a:rPr lang="en-US" sz="1050" dirty="0"/>
              <a:t>area changes.  </a:t>
            </a:r>
          </a:p>
          <a:p>
            <a:r>
              <a:rPr lang="en-US" sz="1050" b="1" dirty="0"/>
              <a:t>SOURCE:  </a:t>
            </a:r>
            <a:r>
              <a:rPr lang="en-US" sz="1050" dirty="0"/>
              <a:t>MPR/KFF analysis of CMS’s Landscape Files for </a:t>
            </a:r>
            <a:r>
              <a:rPr lang="en-US" sz="1050" dirty="0" smtClean="0"/>
              <a:t>2013 </a:t>
            </a:r>
            <a:r>
              <a:rPr lang="en-US" sz="1050" dirty="0"/>
              <a:t>– </a:t>
            </a:r>
            <a:r>
              <a:rPr lang="en-US" sz="1050" dirty="0" smtClean="0"/>
              <a:t>2014, </a:t>
            </a:r>
            <a:r>
              <a:rPr lang="en-US" sz="1050" dirty="0"/>
              <a:t>CMS’s </a:t>
            </a:r>
            <a:r>
              <a:rPr lang="en-US" sz="1050" dirty="0" smtClean="0"/>
              <a:t>2014 </a:t>
            </a:r>
            <a:r>
              <a:rPr lang="en-US" sz="1050" dirty="0"/>
              <a:t>Part C and D Crosswalk file, and September </a:t>
            </a:r>
            <a:r>
              <a:rPr lang="en-US" sz="1050" dirty="0" smtClean="0"/>
              <a:t>2013 </a:t>
            </a:r>
            <a:r>
              <a:rPr lang="en-US" sz="1050" dirty="0"/>
              <a:t>Enrollment </a:t>
            </a:r>
            <a:r>
              <a:rPr lang="en-US" sz="1050" dirty="0" smtClean="0"/>
              <a:t>file.</a:t>
            </a:r>
            <a:endParaRPr lang="en-US" sz="1050" dirty="0"/>
          </a:p>
        </p:txBody>
      </p:sp>
      <p:sp>
        <p:nvSpPr>
          <p:cNvPr id="6" name="Title 5"/>
          <p:cNvSpPr>
            <a:spLocks noGrp="1"/>
          </p:cNvSpPr>
          <p:nvPr>
            <p:ph type="title"/>
          </p:nvPr>
        </p:nvSpPr>
        <p:spPr>
          <a:xfrm>
            <a:off x="91440" y="365760"/>
            <a:ext cx="9052560" cy="914400"/>
          </a:xfrm>
        </p:spPr>
        <p:txBody>
          <a:bodyPr/>
          <a:lstStyle/>
          <a:p>
            <a:r>
              <a:rPr lang="en-US" sz="2650" dirty="0"/>
              <a:t>Weighted Average Monthly Premiums for Medicare Advantage Prescription Drug Plans, Total and by Plan Type, </a:t>
            </a:r>
            <a:r>
              <a:rPr lang="en-US" sz="2650" dirty="0" smtClean="0"/>
              <a:t>2013-2014</a:t>
            </a:r>
            <a:r>
              <a:rPr lang="en-US" sz="2600" dirty="0"/>
              <a:t/>
            </a:r>
            <a:br>
              <a:rPr lang="en-US" sz="2600" dirty="0"/>
            </a:br>
            <a:r>
              <a:rPr lang="en-US" sz="1800" dirty="0"/>
              <a:t>(</a:t>
            </a:r>
            <a:r>
              <a:rPr lang="en-US" sz="1800" dirty="0" smtClean="0"/>
              <a:t>2014 </a:t>
            </a:r>
            <a:r>
              <a:rPr lang="en-US" sz="1800" dirty="0"/>
              <a:t>Weighted by </a:t>
            </a:r>
            <a:r>
              <a:rPr lang="en-US" sz="1800" dirty="0" smtClean="0"/>
              <a:t>2013 </a:t>
            </a:r>
            <a:r>
              <a:rPr lang="en-US" sz="1800" dirty="0"/>
              <a:t>Enrollment; Includes Plans Available in Both </a:t>
            </a:r>
            <a:r>
              <a:rPr lang="en-US" sz="1800" dirty="0" smtClean="0"/>
              <a:t>2013 </a:t>
            </a:r>
            <a:r>
              <a:rPr lang="en-US" sz="1800" dirty="0"/>
              <a:t>and </a:t>
            </a:r>
            <a:r>
              <a:rPr lang="en-US" sz="1800" dirty="0" smtClean="0"/>
              <a:t>2014)</a:t>
            </a:r>
            <a:r>
              <a:rPr lang="en-US" sz="2600" dirty="0"/>
              <a:t/>
            </a:r>
            <a:br>
              <a:rPr lang="en-US" sz="2600" dirty="0"/>
            </a:br>
            <a:endParaRPr lang="en-US" sz="2600" dirty="0"/>
          </a:p>
        </p:txBody>
      </p:sp>
      <p:sp>
        <p:nvSpPr>
          <p:cNvPr id="9" name="TextBox 1"/>
          <p:cNvSpPr txBox="1"/>
          <p:nvPr/>
        </p:nvSpPr>
        <p:spPr>
          <a:xfrm>
            <a:off x="91440" y="5257793"/>
            <a:ext cx="1371600" cy="53340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latin typeface="Calibri" pitchFamily="34" charset="0"/>
                <a:ea typeface="Tahoma" pitchFamily="34" charset="0"/>
                <a:cs typeface="Calibri" pitchFamily="34" charset="0"/>
              </a:rPr>
              <a:t>% Change, </a:t>
            </a:r>
          </a:p>
          <a:p>
            <a:r>
              <a:rPr lang="en-US" sz="1400" b="1" dirty="0" smtClean="0">
                <a:latin typeface="Calibri" pitchFamily="34" charset="0"/>
                <a:ea typeface="Tahoma" pitchFamily="34" charset="0"/>
                <a:cs typeface="Calibri" pitchFamily="34" charset="0"/>
              </a:rPr>
              <a:t>2013 to 2014</a:t>
            </a:r>
            <a:endParaRPr lang="en-US" sz="1400" b="1" dirty="0">
              <a:latin typeface="Calibri" pitchFamily="34" charset="0"/>
              <a:ea typeface="Tahoma" pitchFamily="34" charset="0"/>
              <a:cs typeface="Calibri" pitchFamily="34" charset="0"/>
            </a:endParaRPr>
          </a:p>
        </p:txBody>
      </p:sp>
      <p:sp>
        <p:nvSpPr>
          <p:cNvPr id="10" name="TextBox 1"/>
          <p:cNvSpPr txBox="1"/>
          <p:nvPr/>
        </p:nvSpPr>
        <p:spPr>
          <a:xfrm>
            <a:off x="1200150" y="5333994"/>
            <a:ext cx="902974" cy="38100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+14%</a:t>
            </a:r>
          </a:p>
        </p:txBody>
      </p:sp>
      <p:sp>
        <p:nvSpPr>
          <p:cNvPr id="11" name="TextBox 1"/>
          <p:cNvSpPr txBox="1"/>
          <p:nvPr/>
        </p:nvSpPr>
        <p:spPr>
          <a:xfrm>
            <a:off x="2819875" y="5333994"/>
            <a:ext cx="902974" cy="38100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+13%</a:t>
            </a:r>
          </a:p>
        </p:txBody>
      </p:sp>
      <p:sp>
        <p:nvSpPr>
          <p:cNvPr id="12" name="TextBox 1"/>
          <p:cNvSpPr txBox="1"/>
          <p:nvPr/>
        </p:nvSpPr>
        <p:spPr>
          <a:xfrm>
            <a:off x="4439600" y="5333994"/>
            <a:ext cx="902974" cy="38100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+15%</a:t>
            </a:r>
          </a:p>
        </p:txBody>
      </p:sp>
      <p:sp>
        <p:nvSpPr>
          <p:cNvPr id="13" name="TextBox 1"/>
          <p:cNvSpPr txBox="1"/>
          <p:nvPr/>
        </p:nvSpPr>
        <p:spPr>
          <a:xfrm>
            <a:off x="6059325" y="5333994"/>
            <a:ext cx="902974" cy="38100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+19%</a:t>
            </a:r>
          </a:p>
        </p:txBody>
      </p:sp>
      <p:sp>
        <p:nvSpPr>
          <p:cNvPr id="14" name="TextBox 1"/>
          <p:cNvSpPr txBox="1"/>
          <p:nvPr/>
        </p:nvSpPr>
        <p:spPr>
          <a:xfrm>
            <a:off x="7679051" y="5333994"/>
            <a:ext cx="902974" cy="38100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smtClean="0">
                <a:latin typeface="Calibri" pitchFamily="34" charset="0"/>
                <a:ea typeface="Tahoma" pitchFamily="34" charset="0"/>
                <a:cs typeface="Calibri" pitchFamily="34" charset="0"/>
              </a:rPr>
              <a:t>+27%</a:t>
            </a:r>
          </a:p>
        </p:txBody>
      </p:sp>
    </p:spTree>
    <p:extLst>
      <p:ext uri="{BB962C8B-B14F-4D97-AF65-F5344CB8AC3E}">
        <p14:creationId xmlns:p14="http://schemas.microsoft.com/office/powerpoint/2010/main" val="2999000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2702910534"/>
              </p:ext>
            </p:extLst>
          </p:nvPr>
        </p:nvGraphicFramePr>
        <p:xfrm>
          <a:off x="92075" y="1403499"/>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p:txBody>
          <a:bodyPr/>
          <a:lstStyle/>
          <a:p>
            <a:r>
              <a:rPr lang="en-US" b="1" dirty="0">
                <a:solidFill>
                  <a:srgbClr val="000000"/>
                </a:solidFill>
              </a:rPr>
              <a:t>NOTE:</a:t>
            </a:r>
            <a:r>
              <a:rPr lang="en-US" dirty="0">
                <a:solidFill>
                  <a:srgbClr val="000000"/>
                </a:solidFill>
              </a:rPr>
              <a:t> Excludes SNPs, employer-sponsored (i.e., group) plans, demonstrations, HCPPs, PACE plans, and plans for special populations (e.g., Mennonites).  Includes only Medicare Advantage plans that offer Part D benefits. The total includes cost plans, which are not shown separately. Calculations </a:t>
            </a:r>
            <a:r>
              <a:rPr lang="en-US" dirty="0" smtClean="0">
                <a:solidFill>
                  <a:srgbClr val="000000"/>
                </a:solidFill>
              </a:rPr>
              <a:t>reflect </a:t>
            </a:r>
            <a:r>
              <a:rPr lang="en-US" dirty="0">
                <a:solidFill>
                  <a:srgbClr val="000000"/>
                </a:solidFill>
              </a:rPr>
              <a:t>service area changes.</a:t>
            </a:r>
          </a:p>
          <a:p>
            <a:r>
              <a:rPr lang="en-US" b="1" dirty="0">
                <a:solidFill>
                  <a:srgbClr val="000000"/>
                </a:solidFill>
              </a:rPr>
              <a:t>SOURCE:  </a:t>
            </a:r>
            <a:r>
              <a:rPr lang="en-US" dirty="0">
                <a:solidFill>
                  <a:srgbClr val="000000"/>
                </a:solidFill>
              </a:rPr>
              <a:t>MPR/KFF analysis of CMS’s Landscape and Penetration Files for </a:t>
            </a:r>
            <a:r>
              <a:rPr lang="en-US" dirty="0" smtClean="0">
                <a:solidFill>
                  <a:srgbClr val="000000"/>
                </a:solidFill>
              </a:rPr>
              <a:t>2011 </a:t>
            </a:r>
            <a:r>
              <a:rPr lang="en-US" dirty="0">
                <a:solidFill>
                  <a:srgbClr val="000000"/>
                </a:solidFill>
              </a:rPr>
              <a:t>– </a:t>
            </a:r>
            <a:r>
              <a:rPr lang="en-US" dirty="0" smtClean="0">
                <a:solidFill>
                  <a:srgbClr val="000000"/>
                </a:solidFill>
              </a:rPr>
              <a:t>2014</a:t>
            </a:r>
            <a:endParaRPr lang="en-US" dirty="0">
              <a:solidFill>
                <a:srgbClr val="000000"/>
              </a:solidFill>
            </a:endParaRPr>
          </a:p>
        </p:txBody>
      </p:sp>
      <p:sp>
        <p:nvSpPr>
          <p:cNvPr id="6" name="Title 5"/>
          <p:cNvSpPr>
            <a:spLocks noGrp="1"/>
          </p:cNvSpPr>
          <p:nvPr>
            <p:ph type="title"/>
          </p:nvPr>
        </p:nvSpPr>
        <p:spPr/>
        <p:txBody>
          <a:bodyPr/>
          <a:lstStyle/>
          <a:p>
            <a:r>
              <a:rPr lang="en-US" dirty="0"/>
              <a:t>Share of Beneficiaries with Access to Medicare Advantage Prescription Drug Plans with No Additional Premium, </a:t>
            </a:r>
            <a:br>
              <a:rPr lang="en-US" dirty="0"/>
            </a:br>
            <a:r>
              <a:rPr lang="en-US" dirty="0"/>
              <a:t>Total and by Plan Type, </a:t>
            </a:r>
            <a:r>
              <a:rPr lang="en-US" dirty="0" smtClean="0"/>
              <a:t>2011-2014</a:t>
            </a:r>
            <a:r>
              <a:rPr lang="en-US" dirty="0"/>
              <a:t/>
            </a:r>
            <a:br>
              <a:rPr lang="en-US" dirty="0"/>
            </a:br>
            <a:endParaRPr lang="en-US" dirty="0"/>
          </a:p>
        </p:txBody>
      </p:sp>
    </p:spTree>
    <p:extLst>
      <p:ext uri="{BB962C8B-B14F-4D97-AF65-F5344CB8AC3E}">
        <p14:creationId xmlns:p14="http://schemas.microsoft.com/office/powerpoint/2010/main" val="2613972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578636472"/>
              </p:ext>
            </p:extLst>
          </p:nvPr>
        </p:nvGraphicFramePr>
        <p:xfrm>
          <a:off x="28575" y="1295400"/>
          <a:ext cx="8959850" cy="4343399"/>
        </p:xfrm>
        <a:graphic>
          <a:graphicData uri="http://schemas.openxmlformats.org/drawingml/2006/chart">
            <c:chart xmlns:c="http://schemas.openxmlformats.org/drawingml/2006/chart" xmlns:r="http://schemas.openxmlformats.org/officeDocument/2006/relationships" r:id="rId2"/>
          </a:graphicData>
        </a:graphic>
      </p:graphicFrame>
      <p:sp>
        <p:nvSpPr>
          <p:cNvPr id="24" name="Text Placeholder 6"/>
          <p:cNvSpPr>
            <a:spLocks noGrp="1"/>
          </p:cNvSpPr>
          <p:nvPr>
            <p:ph type="body" sz="quarter" idx="11"/>
          </p:nvPr>
        </p:nvSpPr>
        <p:spPr/>
        <p:txBody>
          <a:bodyPr/>
          <a:lstStyle/>
          <a:p>
            <a:r>
              <a:rPr lang="en-US" sz="1100" b="1" dirty="0"/>
              <a:t>NOTE:</a:t>
            </a:r>
            <a:r>
              <a:rPr lang="en-US" sz="1100" dirty="0"/>
              <a:t> Excludes SNPs, employer-sponsored (i.e., group) plans, demonstrations, HCPPs, PACE plans, MSAs, and plans for special populations (e.g., Mennonites). Percentages are </a:t>
            </a:r>
            <a:r>
              <a:rPr lang="en-US" sz="1100" dirty="0" err="1"/>
              <a:t>unweighted</a:t>
            </a:r>
            <a:r>
              <a:rPr lang="en-US" sz="1100" dirty="0"/>
              <a:t> by enrollment. Totals may not add to 100% due to rounding. PFFS plans not shown because 98% of PFFS plans were missing </a:t>
            </a:r>
            <a:r>
              <a:rPr lang="en-US" sz="1100" dirty="0" smtClean="0"/>
              <a:t>limits in 2013 and 2014. </a:t>
            </a:r>
            <a:endParaRPr lang="en-US" sz="1100" dirty="0"/>
          </a:p>
          <a:p>
            <a:r>
              <a:rPr lang="en-US" sz="1100" b="1" dirty="0"/>
              <a:t>SOURCE:  </a:t>
            </a:r>
            <a:r>
              <a:rPr lang="en-US" sz="1100" dirty="0"/>
              <a:t>MPR/KFF analysis of CMS’s Landscape Files for 2014.</a:t>
            </a:r>
          </a:p>
        </p:txBody>
      </p:sp>
      <p:sp>
        <p:nvSpPr>
          <p:cNvPr id="14" name="Title 13"/>
          <p:cNvSpPr>
            <a:spLocks noGrp="1"/>
          </p:cNvSpPr>
          <p:nvPr>
            <p:ph type="title"/>
          </p:nvPr>
        </p:nvSpPr>
        <p:spPr/>
        <p:txBody>
          <a:bodyPr/>
          <a:lstStyle/>
          <a:p>
            <a:r>
              <a:rPr lang="en-US" dirty="0" smtClean="0"/>
              <a:t>Distribution of Medicare Advantage Plans’ Out-of-Pocket Spending Limits, by Plan Type, 2011-2014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18972258"/>
              </p:ext>
            </p:extLst>
          </p:nvPr>
        </p:nvGraphicFramePr>
        <p:xfrm>
          <a:off x="228600" y="5638800"/>
          <a:ext cx="8534400" cy="370840"/>
        </p:xfrm>
        <a:graphic>
          <a:graphicData uri="http://schemas.openxmlformats.org/drawingml/2006/table">
            <a:tbl>
              <a:tblPr firstRow="1" bandRow="1">
                <a:tableStyleId>{5C22544A-7EE6-4342-B048-85BDC9FD1C3A}</a:tableStyleId>
              </a:tblPr>
              <a:tblGrid>
                <a:gridCol w="1706880"/>
                <a:gridCol w="568960"/>
                <a:gridCol w="1706880"/>
                <a:gridCol w="568960"/>
                <a:gridCol w="1706880"/>
                <a:gridCol w="568960"/>
                <a:gridCol w="1706880"/>
              </a:tblGrid>
              <a:tr h="370840">
                <a:tc>
                  <a:txBody>
                    <a:bodyPr/>
                    <a:lstStyle/>
                    <a:p>
                      <a:pPr algn="ctr"/>
                      <a:r>
                        <a:rPr lang="en-US" dirty="0" smtClean="0">
                          <a:solidFill>
                            <a:schemeClr val="tx1"/>
                          </a:solidFill>
                        </a:rPr>
                        <a:t>All Plans</a:t>
                      </a:r>
                      <a:endParaRPr lang="en-US" dirty="0">
                        <a:solidFill>
                          <a:schemeClr val="tx1"/>
                        </a:solidFill>
                      </a:endParaRPr>
                    </a:p>
                  </a:txBody>
                  <a:tcPr marL="0" marR="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dirty="0">
                        <a:solidFill>
                          <a:schemeClr val="tx1"/>
                        </a:solidFill>
                      </a:endParaRPr>
                    </a:p>
                  </a:txBody>
                  <a:tcPr marL="0" marR="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rPr>
                        <a:t>HMOs</a:t>
                      </a:r>
                      <a:endParaRPr lang="en-US" dirty="0">
                        <a:solidFill>
                          <a:schemeClr val="tx1"/>
                        </a:solidFill>
                      </a:endParaRPr>
                    </a:p>
                  </a:txBody>
                  <a:tcPr marL="0" marR="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dirty="0">
                        <a:solidFill>
                          <a:schemeClr val="tx1"/>
                        </a:solidFill>
                      </a:endParaRPr>
                    </a:p>
                  </a:txBody>
                  <a:tcPr marL="0" marR="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rPr>
                        <a:t>Local PPOs</a:t>
                      </a:r>
                      <a:endParaRPr lang="en-US" dirty="0">
                        <a:solidFill>
                          <a:schemeClr val="tx1"/>
                        </a:solidFill>
                      </a:endParaRPr>
                    </a:p>
                  </a:txBody>
                  <a:tcPr marL="0" marR="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dirty="0">
                        <a:solidFill>
                          <a:schemeClr val="tx1"/>
                        </a:solidFill>
                      </a:endParaRPr>
                    </a:p>
                  </a:txBody>
                  <a:tcPr marL="0" marR="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rPr>
                        <a:t>Regional PPOs</a:t>
                      </a:r>
                      <a:endParaRPr lang="en-US" dirty="0">
                        <a:solidFill>
                          <a:schemeClr val="tx1"/>
                        </a:solidFill>
                      </a:endParaRPr>
                    </a:p>
                  </a:txBody>
                  <a:tcPr marL="0" marR="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86708987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b2cf55f66b2d3240fe92e38297e89746f13af3"/>
</p:tagLst>
</file>

<file path=ppt/theme/theme1.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578</TotalTime>
  <Words>1096</Words>
  <Application>Microsoft Office PowerPoint</Application>
  <PresentationFormat>On-screen Show (4:3)</PresentationFormat>
  <Paragraphs>80</Paragraphs>
  <Slides>11</Slides>
  <Notes>0</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Default with exhibit #</vt:lpstr>
      <vt:lpstr>Default with figure #</vt:lpstr>
      <vt:lpstr>Title page</vt:lpstr>
      <vt:lpstr>Distribution of Medicare Advantage Plans by Plan Type, 2007-2014 </vt:lpstr>
      <vt:lpstr>Number of Medicare Advantage Plans Available, by Plan Availability Status, 2013 and 2014</vt:lpstr>
      <vt:lpstr>Share of Medicare Beneficiaries with Access to One or More Medicare Advantage Plans, By Plan Type, and Metropolitan Status of County, 2014   </vt:lpstr>
      <vt:lpstr>Distribution of Special Needs Plans by Plan Type, 2007-2014  </vt:lpstr>
      <vt:lpstr>Percent of Medicare Beneficiaries with One or More Medicare Advantage Plans Available from Particular Firms, 2014</vt:lpstr>
      <vt:lpstr>Unweighted Average Monthly Premiums for  Medicare Advantage Prescription Drug Plans, 2011-2014 </vt:lpstr>
      <vt:lpstr>Weighted Average Monthly Premiums for Medicare Advantage Prescription Drug Plans, Total and by Plan Type, 2013-2014 (2014 Weighted by 2013 Enrollment; Includes Plans Available in Both 2013 and 2014) </vt:lpstr>
      <vt:lpstr>Share of Beneficiaries with Access to Medicare Advantage Prescription Drug Plans with No Additional Premium,  Total and by Plan Type, 2011-2014 </vt:lpstr>
      <vt:lpstr>Distribution of Medicare Advantage Plans’ Out-of-Pocket Spending Limits, by Plan Type, 2011-2014</vt:lpstr>
      <vt:lpstr>Share of Medicare Advantage Prescription Drug Plans,  by Coverage in the Gap, 2007-2014</vt:lpstr>
      <vt:lpstr>Share of Medicare Advantage Prescription Drug Plans,  by Coverage in the Gap and Plan Type, 2014 </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Gretchen Jacobson</dc:creator>
  <cp:lastModifiedBy>Jennifer Huang</cp:lastModifiedBy>
  <cp:revision>49</cp:revision>
  <dcterms:created xsi:type="dcterms:W3CDTF">2013-10-16T19:12:22Z</dcterms:created>
  <dcterms:modified xsi:type="dcterms:W3CDTF">2013-12-04T15:00:58Z</dcterms:modified>
</cp:coreProperties>
</file>