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Sheet1!$A$5</c:f>
              <c:strCache>
                <c:ptCount val="1"/>
                <c:pt idx="0">
                  <c:v>Age 65+</c:v>
                </c:pt>
              </c:strCache>
            </c:strRef>
          </c:tx>
          <c:spPr>
            <a:ln w="76200">
              <a:solidFill>
                <a:schemeClr val="tx2"/>
              </a:solidFill>
            </a:ln>
          </c:spPr>
          <c:marker>
            <c:spPr>
              <a:solidFill>
                <a:schemeClr val="tx2"/>
              </a:solidFill>
              <a:ln w="76200">
                <a:solidFill>
                  <a:schemeClr val="tx2"/>
                </a:solidFill>
              </a:ln>
            </c:spPr>
          </c:marker>
          <c:cat>
            <c:strRef>
              <c:f>Sheet1!$B$1:$D$1</c:f>
              <c:strCache>
                <c:ptCount val="3"/>
                <c:pt idx="0">
                  <c:v>2012</c:v>
                </c:pt>
                <c:pt idx="1">
                  <c:v>2032</c:v>
                </c:pt>
                <c:pt idx="2">
                  <c:v>2050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42941000</c:v>
                </c:pt>
                <c:pt idx="1">
                  <c:v>74728000</c:v>
                </c:pt>
                <c:pt idx="2">
                  <c:v>88820000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Sheet1!$A$2</c:f>
              <c:strCache>
                <c:ptCount val="1"/>
                <c:pt idx="0">
                  <c:v>Age 65 - 74</c:v>
                </c:pt>
              </c:strCache>
            </c:strRef>
          </c:tx>
          <c:spPr>
            <a:ln w="76200">
              <a:solidFill>
                <a:schemeClr val="accent4"/>
              </a:solidFill>
            </a:ln>
          </c:spPr>
          <c:marker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strRef>
              <c:f>Sheet1!$B$1:$D$1</c:f>
              <c:strCache>
                <c:ptCount val="3"/>
                <c:pt idx="0">
                  <c:v>2012</c:v>
                </c:pt>
                <c:pt idx="1">
                  <c:v>2032</c:v>
                </c:pt>
                <c:pt idx="2">
                  <c:v>2050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23305000</c:v>
                </c:pt>
                <c:pt idx="1">
                  <c:v>38215000</c:v>
                </c:pt>
                <c:pt idx="2">
                  <c:v>39451000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Sheet1!$A$3</c:f>
              <c:strCache>
                <c:ptCount val="1"/>
                <c:pt idx="0">
                  <c:v>Age 75 - 84</c:v>
                </c:pt>
              </c:strCache>
            </c:strRef>
          </c:tx>
          <c:spPr>
            <a:ln w="76200">
              <a:solidFill>
                <a:schemeClr val="accent2"/>
              </a:solidFill>
            </a:ln>
          </c:spPr>
          <c:marker>
            <c:spPr>
              <a:solidFill>
                <a:schemeClr val="accent2"/>
              </a:solidFill>
              <a:ln w="76200">
                <a:solidFill>
                  <a:schemeClr val="accent2"/>
                </a:solidFill>
              </a:ln>
            </c:spPr>
          </c:marker>
          <c:cat>
            <c:strRef>
              <c:f>Sheet1!$B$1:$D$1</c:f>
              <c:strCache>
                <c:ptCount val="3"/>
                <c:pt idx="0">
                  <c:v>2012</c:v>
                </c:pt>
                <c:pt idx="1">
                  <c:v>2032</c:v>
                </c:pt>
                <c:pt idx="2">
                  <c:v>2050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13210000</c:v>
                </c:pt>
                <c:pt idx="1">
                  <c:v>25647000</c:v>
                </c:pt>
                <c:pt idx="2">
                  <c:v>28527000</c:v>
                </c:pt>
              </c:numCache>
            </c:numRef>
          </c:val>
          <c:smooth val="0"/>
        </c:ser>
        <c:ser>
          <c:idx val="1"/>
          <c:order val="3"/>
          <c:tx>
            <c:strRef>
              <c:f>Sheet1!$A$4</c:f>
              <c:strCache>
                <c:ptCount val="1"/>
                <c:pt idx="0">
                  <c:v>Age 85+</c:v>
                </c:pt>
              </c:strCache>
            </c:strRef>
          </c:tx>
          <c:spPr>
            <a:ln w="76200"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cat>
            <c:strRef>
              <c:f>Sheet1!$B$1:$D$1</c:f>
              <c:strCache>
                <c:ptCount val="3"/>
                <c:pt idx="0">
                  <c:v>2012</c:v>
                </c:pt>
                <c:pt idx="1">
                  <c:v>2032</c:v>
                </c:pt>
                <c:pt idx="2">
                  <c:v>2050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6426000</c:v>
                </c:pt>
                <c:pt idx="1">
                  <c:v>10867000</c:v>
                </c:pt>
                <c:pt idx="2">
                  <c:v>20482000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514944"/>
        <c:axId val="136517120"/>
      </c:lineChart>
      <c:catAx>
        <c:axId val="1365149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36517120"/>
        <c:crosses val="autoZero"/>
        <c:auto val="1"/>
        <c:lblAlgn val="ctr"/>
        <c:lblOffset val="100"/>
        <c:noMultiLvlLbl val="0"/>
      </c:catAx>
      <c:valAx>
        <c:axId val="13651712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Number of Individuals</a:t>
                </a:r>
                <a:endParaRPr lang="en-US" dirty="0"/>
              </a:p>
            </c:rich>
          </c:tx>
          <c:layout/>
          <c:overlay val="0"/>
        </c:title>
        <c:numFmt formatCode="#,##0" sourceLinked="0"/>
        <c:majorTickMark val="none"/>
        <c:minorTickMark val="none"/>
        <c:tickLblPos val="nextTo"/>
        <c:crossAx val="136514944"/>
        <c:crosses val="autoZero"/>
        <c:crossBetween val="between"/>
        <c:majorUnit val="10000000"/>
      </c:valAx>
    </c:plotArea>
    <c:legend>
      <c:legendPos val="r"/>
      <c:layout>
        <c:manualLayout>
          <c:xMode val="edge"/>
          <c:yMode val="edge"/>
          <c:x val="0.81564099845421556"/>
          <c:y val="0.27426263991033456"/>
          <c:w val="0.15884518155995933"/>
          <c:h val="0.37068706419496422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0297D-2840-4041-A908-83BB67FF0C5B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54A7D-202A-406A-BCF7-FBF34955D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44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7301">
              <a:defRPr/>
            </a:pPr>
            <a:r>
              <a:rPr lang="en-US" b="1" dirty="0" smtClean="0"/>
              <a:t>Comment/Question: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739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5646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aarp.org/content/dam/aarp/research/public_policy_institute/ltc/2012/across-the-states-2012-full-report-AARP-ppi-ltc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477168"/>
              </p:ext>
            </p:extLst>
          </p:nvPr>
        </p:nvGraphicFramePr>
        <p:xfrm>
          <a:off x="92075" y="13716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477000"/>
            <a:ext cx="8321040" cy="548640"/>
          </a:xfrm>
        </p:spPr>
        <p:txBody>
          <a:bodyPr/>
          <a:lstStyle/>
          <a:p>
            <a:r>
              <a:rPr lang="en-US" dirty="0" smtClean="0"/>
              <a:t>SOURCE: A. Houser, W. Fox-Grage, and K. Ujvari. </a:t>
            </a:r>
            <a:r>
              <a:rPr lang="en-US" i="1" dirty="0" smtClean="0"/>
              <a:t>Across </a:t>
            </a:r>
            <a:r>
              <a:rPr lang="en-US" i="1" dirty="0"/>
              <a:t>the States </a:t>
            </a:r>
            <a:r>
              <a:rPr lang="en-US" i="1" dirty="0" smtClean="0"/>
              <a:t>2013: </a:t>
            </a:r>
            <a:r>
              <a:rPr lang="en-US" i="1" dirty="0"/>
              <a:t>Profiles of Long-Term Services and </a:t>
            </a:r>
            <a:r>
              <a:rPr lang="en-US" i="1" dirty="0" smtClean="0"/>
              <a:t>Supports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/>
              <a:t>AARP Public Policy </a:t>
            </a:r>
            <a:r>
              <a:rPr lang="en-US" dirty="0" smtClean="0"/>
              <a:t>Institute, September 2012, </a:t>
            </a:r>
            <a:r>
              <a:rPr lang="en-US" dirty="0"/>
              <a:t>a</a:t>
            </a:r>
            <a:r>
              <a:rPr lang="en-US" dirty="0" smtClean="0"/>
              <a:t>vailable </a:t>
            </a:r>
            <a:r>
              <a:rPr lang="en-US" dirty="0"/>
              <a:t>at: </a:t>
            </a:r>
            <a:r>
              <a:rPr lang="en-US" dirty="0">
                <a:hlinkClick r:id="rId4"/>
              </a:rPr>
              <a:t>http://www.aarp.org/content/dam/aarp/research/public_policy_institute/ltc/2012/across-the-states-2012-full-report-AARP-ppi-ltc.pdf</a:t>
            </a:r>
            <a:r>
              <a:rPr lang="en-US" dirty="0" smtClean="0"/>
              <a:t>.    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65 and Over </a:t>
            </a:r>
            <a:r>
              <a:rPr lang="en-US" dirty="0"/>
              <a:t>P</a:t>
            </a:r>
            <a:r>
              <a:rPr lang="en-US" dirty="0" smtClean="0"/>
              <a:t>opulation </a:t>
            </a:r>
            <a:r>
              <a:rPr lang="en-US" dirty="0"/>
              <a:t>W</a:t>
            </a:r>
            <a:r>
              <a:rPr lang="en-US" dirty="0" smtClean="0"/>
              <a:t>ill </a:t>
            </a:r>
            <a:r>
              <a:rPr lang="en-US" dirty="0"/>
              <a:t>M</a:t>
            </a:r>
            <a:r>
              <a:rPr lang="en-US" dirty="0" smtClean="0"/>
              <a:t>ore </a:t>
            </a:r>
            <a:r>
              <a:rPr lang="en-US" dirty="0"/>
              <a:t>T</a:t>
            </a:r>
            <a:r>
              <a:rPr lang="en-US" dirty="0" smtClean="0"/>
              <a:t>han </a:t>
            </a:r>
            <a:r>
              <a:rPr lang="en-US" dirty="0"/>
              <a:t>D</a:t>
            </a:r>
            <a:r>
              <a:rPr lang="en-US" dirty="0" smtClean="0"/>
              <a:t>ouble and the 85 and Over </a:t>
            </a:r>
            <a:r>
              <a:rPr lang="en-US" dirty="0"/>
              <a:t>P</a:t>
            </a:r>
            <a:r>
              <a:rPr lang="en-US" dirty="0" smtClean="0"/>
              <a:t>opulation </a:t>
            </a:r>
            <a:r>
              <a:rPr lang="en-US" dirty="0"/>
              <a:t>W</a:t>
            </a:r>
            <a:r>
              <a:rPr lang="en-US" dirty="0" smtClean="0"/>
              <a:t>ill </a:t>
            </a:r>
            <a:r>
              <a:rPr lang="en-US" dirty="0"/>
              <a:t>M</a:t>
            </a:r>
            <a:r>
              <a:rPr lang="en-US" dirty="0" smtClean="0"/>
              <a:t>ore </a:t>
            </a:r>
            <a:r>
              <a:rPr lang="en-US" dirty="0"/>
              <a:t>T</a:t>
            </a:r>
            <a:r>
              <a:rPr lang="en-US" dirty="0" smtClean="0"/>
              <a:t>han </a:t>
            </a:r>
            <a:r>
              <a:rPr lang="en-US" dirty="0"/>
              <a:t>T</a:t>
            </a:r>
            <a:r>
              <a:rPr lang="en-US" dirty="0" smtClean="0"/>
              <a:t>riple by 2050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02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The 65 and Over Population Will More Than Double and the 85 and Over Population Will More Than Triple by 2050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65 and Over Population Will More Than Double and the 85 and Over Population Will More Than Triple by 2050</dc:title>
  <dc:creator>Alanna Williamson</dc:creator>
  <cp:lastModifiedBy>Alanna Williamson</cp:lastModifiedBy>
  <cp:revision>1</cp:revision>
  <dcterms:created xsi:type="dcterms:W3CDTF">2013-10-17T18:07:03Z</dcterms:created>
  <dcterms:modified xsi:type="dcterms:W3CDTF">2013-10-17T18:07:03Z</dcterms:modified>
</cp:coreProperties>
</file>