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595353772267807E-2"/>
          <c:y val="3.6723163841807897E-2"/>
          <c:w val="0.96584274306137319"/>
          <c:h val="0.726194670581432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MFP Transitions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Money Follows the Person Demonstration</c:v>
                </c:pt>
                <c:pt idx="1">
                  <c:v>Health Homes           State Plan      Option</c:v>
                </c:pt>
                <c:pt idx="2">
                  <c:v>Financial Alignment Demos for Dually Eligible Beneficiaries</c:v>
                </c:pt>
                <c:pt idx="3">
                  <c:v>Balancing Incentive Program</c:v>
                </c:pt>
                <c:pt idx="4">
                  <c:v>HCBS State      Plan Option</c:v>
                </c:pt>
                <c:pt idx="5">
                  <c:v>Community First Choice State    Plan Option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46</c:v>
                </c:pt>
                <c:pt idx="1">
                  <c:v>29</c:v>
                </c:pt>
                <c:pt idx="2">
                  <c:v>26</c:v>
                </c:pt>
                <c:pt idx="3">
                  <c:v>18</c:v>
                </c:pt>
                <c:pt idx="4">
                  <c:v>14</c:v>
                </c:pt>
                <c:pt idx="5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9517696"/>
        <c:axId val="179519488"/>
      </c:barChart>
      <c:catAx>
        <c:axId val="17951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79519488"/>
        <c:crosses val="autoZero"/>
        <c:auto val="1"/>
        <c:lblAlgn val="ctr"/>
        <c:lblOffset val="100"/>
        <c:noMultiLvlLbl val="0"/>
      </c:catAx>
      <c:valAx>
        <c:axId val="17951948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795176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1">
          <a:latin typeface="+mj-lt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001D5-AECD-4A76-8D73-3EC80A489411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74F63-E1B2-4D3E-9845-20A9960FA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Comment/Question: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6F926-FC78-BA4B-813A-EAC148C0872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34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ff.org/medicaid/issue-brief/how-is-the-affordable-care-act-leading-to-changes-in-medicaid-long-term-services-and-supports-ltss-today-state-adoption-of-six-ltss-optio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.xml"/><Relationship Id="rId4" Type="http://schemas.openxmlformats.org/officeDocument/2006/relationships/hyperlink" Target="http://www.kff.org/state-category/health-refor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917448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latin typeface="+mj-lt"/>
                <a:cs typeface="Arial"/>
              </a:rPr>
              <a:t>States’ </a:t>
            </a:r>
            <a:r>
              <a:rPr lang="en-US" sz="2800" b="1" dirty="0">
                <a:solidFill>
                  <a:schemeClr val="tx1"/>
                </a:solidFill>
                <a:latin typeface="+mj-lt"/>
                <a:cs typeface="Arial"/>
              </a:rPr>
              <a:t>Participation in Six Key Medicaid </a:t>
            </a:r>
            <a:r>
              <a:rPr lang="en-US" sz="2800" b="1" dirty="0" smtClean="0">
                <a:solidFill>
                  <a:schemeClr val="tx1"/>
                </a:solidFill>
                <a:latin typeface="+mj-lt"/>
                <a:cs typeface="Arial"/>
              </a:rPr>
              <a:t>Long-Term Services and Supports </a:t>
            </a:r>
            <a:r>
              <a:rPr lang="en-US" sz="2800" b="1" dirty="0">
                <a:solidFill>
                  <a:schemeClr val="tx1"/>
                </a:solidFill>
                <a:latin typeface="+mj-lt"/>
                <a:cs typeface="Arial"/>
              </a:rPr>
              <a:t>Options Provided or Enhanced by the </a:t>
            </a:r>
            <a:r>
              <a:rPr lang="en-US" dirty="0" smtClean="0">
                <a:solidFill>
                  <a:schemeClr val="tx1"/>
                </a:solidFill>
                <a:latin typeface="+mj-lt"/>
                <a:cs typeface="Arial"/>
              </a:rPr>
              <a:t>Affordable Care Act</a:t>
            </a:r>
            <a:endParaRPr lang="en-US" sz="2800" b="1" dirty="0">
              <a:solidFill>
                <a:schemeClr val="tx1"/>
              </a:solidFill>
              <a:latin typeface="+mj-lt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5867400"/>
            <a:ext cx="8458200" cy="642937"/>
          </a:xfrm>
        </p:spPr>
        <p:txBody>
          <a:bodyPr rIns="0">
            <a:noAutofit/>
          </a:bodyPr>
          <a:lstStyle/>
          <a:p>
            <a:r>
              <a:rPr lang="en-US" sz="1100" dirty="0" smtClean="0">
                <a:latin typeface="+mj-lt"/>
                <a:cs typeface="Arial"/>
              </a:rPr>
              <a:t>NOTE: Number of states that are participating, used to participate, or have plans to participate in FY 2013 or FY 2014 as of August 2013.</a:t>
            </a:r>
            <a:br>
              <a:rPr lang="en-US" sz="1100" dirty="0" smtClean="0">
                <a:latin typeface="+mj-lt"/>
                <a:cs typeface="Arial"/>
              </a:rPr>
            </a:br>
            <a:r>
              <a:rPr lang="en-US" sz="1100" dirty="0" smtClean="0">
                <a:latin typeface="+mj-lt"/>
                <a:cs typeface="Arial"/>
              </a:rPr>
              <a:t>SOURCE: </a:t>
            </a:r>
            <a:r>
              <a:rPr lang="en-US" sz="1100" dirty="0"/>
              <a:t>M. O’Malley Watts, M. Musumeci, and E. Reaves, </a:t>
            </a:r>
            <a:r>
              <a:rPr lang="en-US" sz="1100" i="1" dirty="0"/>
              <a:t>How is the Affordable Care Act Leading to </a:t>
            </a:r>
            <a:r>
              <a:rPr lang="en-US" i="1" dirty="0"/>
              <a:t>Changes</a:t>
            </a:r>
            <a:r>
              <a:rPr lang="en-US" sz="1100" i="1" dirty="0"/>
              <a:t> in Medicaid Long-Term Services and Supports (LTSS) Today? State Adoption of Six LTSS Options</a:t>
            </a:r>
            <a:r>
              <a:rPr lang="en-US" sz="1100" dirty="0"/>
              <a:t>, The Henry J. Kaiser Family Foundation, April 2013, available at: </a:t>
            </a:r>
            <a:r>
              <a:rPr lang="en-US" sz="1100" u="sng" dirty="0">
                <a:hlinkClick r:id="rId3"/>
              </a:rPr>
              <a:t>http://</a:t>
            </a:r>
            <a:r>
              <a:rPr lang="en-US" sz="1100" u="sng" dirty="0" smtClean="0">
                <a:hlinkClick r:id="rId3"/>
              </a:rPr>
              <a:t>www.kff.org/medicaid/issue-brief/how-is-the-affordable-care-act-leading-to-changes-in-medicaid-long-term-services-and-supports-ltss-today-state-adoption-of-six-ltss-options/</a:t>
            </a:r>
            <a:r>
              <a:rPr lang="en-US" sz="1100" dirty="0" smtClean="0"/>
              <a:t>;  updates available at</a:t>
            </a:r>
            <a:r>
              <a:rPr lang="en-US" sz="1100" dirty="0"/>
              <a:t>: </a:t>
            </a:r>
            <a:r>
              <a:rPr lang="en-US" sz="1100" dirty="0">
                <a:hlinkClick r:id="rId4"/>
              </a:rPr>
              <a:t>http://www.kff.org/state-category/health-reform</a:t>
            </a:r>
            <a:r>
              <a:rPr lang="en-US" sz="1100" dirty="0" smtClean="0">
                <a:hlinkClick r:id="rId4"/>
              </a:rPr>
              <a:t>/</a:t>
            </a:r>
            <a:r>
              <a:rPr lang="en-US" sz="1100" dirty="0" smtClean="0"/>
              <a:t>. </a:t>
            </a:r>
          </a:p>
          <a:p>
            <a:endParaRPr lang="en-US" sz="1100" dirty="0">
              <a:solidFill>
                <a:srgbClr val="FF0000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261617762"/>
              </p:ext>
            </p:extLst>
          </p:nvPr>
        </p:nvGraphicFramePr>
        <p:xfrm>
          <a:off x="19050" y="16002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711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States’ Participation in Six Key Medicaid Long-Term Services and Supports Options Provided or Enhanced by the Affordable Care Act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States’ Participation in Six Key Medicaid Long-Term Services and Supports Options Provided or Enhanced by the Affordable Care Act</dc:title>
  <dc:creator>Alanna Williamson</dc:creator>
  <cp:lastModifiedBy>Alanna Williamson</cp:lastModifiedBy>
  <cp:revision>1</cp:revision>
  <dcterms:created xsi:type="dcterms:W3CDTF">2013-10-17T18:06:58Z</dcterms:created>
  <dcterms:modified xsi:type="dcterms:W3CDTF">2013-10-17T18:06:58Z</dcterms:modified>
</cp:coreProperties>
</file>