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3" r:id="rId1"/>
    <p:sldMasterId id="2147483666" r:id="rId2"/>
    <p:sldMasterId id="2147483678" r:id="rId3"/>
    <p:sldMasterId id="2147483684" r:id="rId4"/>
    <p:sldMasterId id="2147483689" r:id="rId5"/>
  </p:sldMasterIdLst>
  <p:notesMasterIdLst>
    <p:notesMasterId r:id="rId32"/>
  </p:notesMasterIdLst>
  <p:handoutMasterIdLst>
    <p:handoutMasterId r:id="rId33"/>
  </p:handoutMasterIdLst>
  <p:sldIdLst>
    <p:sldId id="258" r:id="rId6"/>
    <p:sldId id="508" r:id="rId7"/>
    <p:sldId id="470" r:id="rId8"/>
    <p:sldId id="501" r:id="rId9"/>
    <p:sldId id="441" r:id="rId10"/>
    <p:sldId id="496" r:id="rId11"/>
    <p:sldId id="504" r:id="rId12"/>
    <p:sldId id="497" r:id="rId13"/>
    <p:sldId id="507" r:id="rId14"/>
    <p:sldId id="499" r:id="rId15"/>
    <p:sldId id="506" r:id="rId16"/>
    <p:sldId id="503" r:id="rId17"/>
    <p:sldId id="502" r:id="rId18"/>
    <p:sldId id="517" r:id="rId19"/>
    <p:sldId id="516" r:id="rId20"/>
    <p:sldId id="518" r:id="rId21"/>
    <p:sldId id="509" r:id="rId22"/>
    <p:sldId id="512" r:id="rId23"/>
    <p:sldId id="521" r:id="rId24"/>
    <p:sldId id="514" r:id="rId25"/>
    <p:sldId id="520" r:id="rId26"/>
    <p:sldId id="519" r:id="rId27"/>
    <p:sldId id="523" r:id="rId28"/>
    <p:sldId id="515" r:id="rId29"/>
    <p:sldId id="513" r:id="rId30"/>
    <p:sldId id="52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Van Vleet" initials="AVV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 autoAdjust="0"/>
    <p:restoredTop sz="89771" autoAdjust="0"/>
  </p:normalViewPr>
  <p:slideViewPr>
    <p:cSldViewPr>
      <p:cViewPr>
        <p:scale>
          <a:sx n="80" d="100"/>
          <a:sy n="80" d="100"/>
        </p:scale>
        <p:origin x="-1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.1195464230887255"/>
          <c:w val="0.96881644223954644"/>
          <c:h val="0.66702681192782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 Growth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All States</c:v>
                </c:pt>
                <c:pt idx="1">
                  <c:v>States Moving Forward 
(25)</c:v>
                </c:pt>
                <c:pt idx="2">
                  <c:v>States Not Moving Forward (26)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8.7999999999999995E-2</c:v>
                </c:pt>
                <c:pt idx="1">
                  <c:v>0.11799999999999999</c:v>
                </c:pt>
                <c:pt idx="2">
                  <c:v>5.2999999999999999E-2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Spending Growth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All States</c:v>
                </c:pt>
                <c:pt idx="1">
                  <c:v>States Moving Forward 
(25)</c:v>
                </c:pt>
                <c:pt idx="2">
                  <c:v>States Not Moving Forward (26)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0.10299999999999999</c:v>
                </c:pt>
                <c:pt idx="1">
                  <c:v>0.13</c:v>
                </c:pt>
                <c:pt idx="2">
                  <c:v>6.8000000000000005E-2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926976"/>
        <c:axId val="34928512"/>
      </c:barChart>
      <c:catAx>
        <c:axId val="34926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34928512"/>
        <c:crosses val="autoZero"/>
        <c:auto val="1"/>
        <c:lblAlgn val="ctr"/>
        <c:lblOffset val="100"/>
        <c:noMultiLvlLbl val="0"/>
      </c:catAx>
      <c:valAx>
        <c:axId val="349285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34926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823841916996398E-2"/>
          <c:y val="1.0101010101010102E-2"/>
          <c:w val="0.8126825783913797"/>
          <c:h val="0.11492523661815006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98583543914806E-2"/>
          <c:y val="0.21594740666241558"/>
          <c:w val="0.94870424936825559"/>
          <c:h val="0.47117997887216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Jan. 2013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Parents</c:v>
                </c:pt>
                <c:pt idx="1">
                  <c:v>Other Adults</c:v>
                </c:pt>
                <c:pt idx="3">
                  <c:v>Parents</c:v>
                </c:pt>
                <c:pt idx="4">
                  <c:v>Other Adults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1.06</c:v>
                </c:pt>
                <c:pt idx="1">
                  <c:v>0</c:v>
                </c:pt>
                <c:pt idx="3">
                  <c:v>0.48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Jan. 2014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1.5436969224456943E-3"/>
                  <c:y val="-3.6692070553041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Parents</c:v>
                </c:pt>
                <c:pt idx="1">
                  <c:v>Other Adults</c:v>
                </c:pt>
                <c:pt idx="3">
                  <c:v>Parents</c:v>
                </c:pt>
                <c:pt idx="4">
                  <c:v>Other Adults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1.38</c:v>
                </c:pt>
                <c:pt idx="1">
                  <c:v>1.38</c:v>
                </c:pt>
                <c:pt idx="3">
                  <c:v>0.47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44270336"/>
        <c:axId val="44271872"/>
      </c:barChart>
      <c:catAx>
        <c:axId val="4427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44271872"/>
        <c:crosses val="autoZero"/>
        <c:auto val="1"/>
        <c:lblAlgn val="ctr"/>
        <c:lblOffset val="100"/>
        <c:noMultiLvlLbl val="0"/>
      </c:catAx>
      <c:valAx>
        <c:axId val="44271872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44270336"/>
        <c:crosses val="autoZero"/>
        <c:crossBetween val="between"/>
        <c:majorUnit val="0.5"/>
      </c:valAx>
    </c:plotArea>
    <c:legend>
      <c:legendPos val="t"/>
      <c:layout>
        <c:manualLayout>
          <c:xMode val="edge"/>
          <c:yMode val="edge"/>
          <c:x val="0.42130921071749083"/>
          <c:y val="0.14450338766501294"/>
          <c:w val="0.27731198598364931"/>
          <c:h val="7.4667498727442813E-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000" b="1" dirty="0" smtClean="0">
                <a:effectLst/>
              </a:rPr>
              <a:t>4.8 Million</a:t>
            </a:r>
            <a:r>
              <a:rPr lang="en-US" sz="2000" b="1" baseline="0" dirty="0" smtClean="0">
                <a:effectLst/>
              </a:rPr>
              <a:t> in the Coverage Gap</a:t>
            </a:r>
            <a:endParaRPr lang="en-US" sz="2400" dirty="0">
              <a:effectLst/>
            </a:endParaRPr>
          </a:p>
        </c:rich>
      </c:tx>
      <c:layout>
        <c:manualLayout>
          <c:xMode val="edge"/>
          <c:yMode val="edge"/>
          <c:x val="0.35665413079247438"/>
          <c:y val="0.8554235532732924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03490571828767"/>
          <c:y val="1.3467694086712069E-2"/>
          <c:w val="0.45556889903290793"/>
          <c:h val="0.8116259047164559"/>
        </c:manualLayout>
      </c:layout>
      <c:pieChart>
        <c:varyColors val="1"/>
        <c:ser>
          <c:idx val="0"/>
          <c:order val="0"/>
          <c:spPr>
            <a:solidFill>
              <a:schemeClr val="tx2"/>
            </a:solidFill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</c:spPr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701421707631072E-2"/>
                  <c:y val="4.5150238914520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19878087538869385"/>
                  <c:y val="0.181496170203543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Sheet1!$B$1:$G$1</c:f>
              <c:strCache>
                <c:ptCount val="6"/>
                <c:pt idx="0">
                  <c:v>TX</c:v>
                </c:pt>
                <c:pt idx="1">
                  <c:v>FL</c:v>
                </c:pt>
                <c:pt idx="2">
                  <c:v>GA</c:v>
                </c:pt>
                <c:pt idx="3">
                  <c:v>NC</c:v>
                </c:pt>
                <c:pt idx="4">
                  <c:v>PA</c:v>
                </c:pt>
                <c:pt idx="5">
                  <c:v>Other States Not Moving Forward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0.22</c:v>
                </c:pt>
                <c:pt idx="1">
                  <c:v>0.16</c:v>
                </c:pt>
                <c:pt idx="2">
                  <c:v>7.9303168024851337E-2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0.41069683197514861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Eligible for Medicaid in 2014*</c:v>
                </c:pt>
              </c:strCache>
            </c:strRef>
          </c:tx>
          <c:invertIfNegative val="0"/>
          <c:cat>
            <c:strRef>
              <c:f>Sheet1!$A$2:$A$27</c:f>
              <c:strCache>
                <c:ptCount val="25"/>
                <c:pt idx="0">
                  <c:v>AL </c:v>
                </c:pt>
                <c:pt idx="1">
                  <c:v>AK</c:v>
                </c:pt>
                <c:pt idx="2">
                  <c:v>FL</c:v>
                </c:pt>
                <c:pt idx="3">
                  <c:v>GA</c:v>
                </c:pt>
                <c:pt idx="4">
                  <c:v>ID</c:v>
                </c:pt>
                <c:pt idx="5">
                  <c:v>IN</c:v>
                </c:pt>
                <c:pt idx="6">
                  <c:v>KS</c:v>
                </c:pt>
                <c:pt idx="7">
                  <c:v>LA</c:v>
                </c:pt>
                <c:pt idx="8">
                  <c:v>ME</c:v>
                </c:pt>
                <c:pt idx="9">
                  <c:v>MS</c:v>
                </c:pt>
                <c:pt idx="10">
                  <c:v>MO </c:v>
                </c:pt>
                <c:pt idx="11">
                  <c:v>MT</c:v>
                </c:pt>
                <c:pt idx="12">
                  <c:v>NE </c:v>
                </c:pt>
                <c:pt idx="13">
                  <c:v>NH</c:v>
                </c:pt>
                <c:pt idx="14">
                  <c:v>NC</c:v>
                </c:pt>
                <c:pt idx="15">
                  <c:v>OK</c:v>
                </c:pt>
                <c:pt idx="16">
                  <c:v>PA</c:v>
                </c:pt>
                <c:pt idx="17">
                  <c:v>SC</c:v>
                </c:pt>
                <c:pt idx="18">
                  <c:v>SD </c:v>
                </c:pt>
                <c:pt idx="19">
                  <c:v>TN</c:v>
                </c:pt>
                <c:pt idx="20">
                  <c:v>TX</c:v>
                </c:pt>
                <c:pt idx="21">
                  <c:v>UT</c:v>
                </c:pt>
                <c:pt idx="22">
                  <c:v>VA</c:v>
                </c:pt>
                <c:pt idx="23">
                  <c:v>WI</c:v>
                </c:pt>
                <c:pt idx="24">
                  <c:v>WY</c:v>
                </c:pt>
              </c:strCache>
            </c:strRef>
          </c:cat>
          <c:val>
            <c:numRef>
              <c:f>Sheet1!$B$2:$B$27</c:f>
              <c:numCache>
                <c:formatCode>_(* #,##0_);_(* \(#,##0\);_(* "-"??_);_(@_)</c:formatCode>
                <c:ptCount val="25"/>
                <c:pt idx="0">
                  <c:v>25312.104000000021</c:v>
                </c:pt>
                <c:pt idx="1">
                  <c:v>8545.0159999999996</c:v>
                </c:pt>
                <c:pt idx="2">
                  <c:v>85544.871000000043</c:v>
                </c:pt>
                <c:pt idx="3">
                  <c:v>70737.033999999985</c:v>
                </c:pt>
                <c:pt idx="4">
                  <c:v>5336.0010000000038</c:v>
                </c:pt>
                <c:pt idx="5">
                  <c:v>25032.282000000007</c:v>
                </c:pt>
                <c:pt idx="6">
                  <c:v>15244.755999999994</c:v>
                </c:pt>
                <c:pt idx="7">
                  <c:v>35081.095000000001</c:v>
                </c:pt>
                <c:pt idx="8">
                  <c:v>3497.1049999999996</c:v>
                </c:pt>
                <c:pt idx="9">
                  <c:v>17073.98000000001</c:v>
                </c:pt>
                <c:pt idx="10">
                  <c:v>27850.960000000021</c:v>
                </c:pt>
                <c:pt idx="11">
                  <c:v>7023.4809999999998</c:v>
                </c:pt>
                <c:pt idx="12">
                  <c:v>6320.3600000000042</c:v>
                </c:pt>
                <c:pt idx="13">
                  <c:v>3427.5819999999985</c:v>
                </c:pt>
                <c:pt idx="14">
                  <c:v>32622.005000000005</c:v>
                </c:pt>
                <c:pt idx="15">
                  <c:v>15420.695000000007</c:v>
                </c:pt>
                <c:pt idx="16">
                  <c:v>36944.440999999992</c:v>
                </c:pt>
                <c:pt idx="17">
                  <c:v>30864.755000000005</c:v>
                </c:pt>
                <c:pt idx="18">
                  <c:v>4505.1699999999983</c:v>
                </c:pt>
                <c:pt idx="19">
                  <c:v>56413.668000000005</c:v>
                </c:pt>
                <c:pt idx="20">
                  <c:v>102300.58899999992</c:v>
                </c:pt>
                <c:pt idx="21">
                  <c:v>8030.599000000002</c:v>
                </c:pt>
                <c:pt idx="22">
                  <c:v>24297.214000000007</c:v>
                </c:pt>
                <c:pt idx="23">
                  <c:v>125493.74099999999</c:v>
                </c:pt>
                <c:pt idx="24">
                  <c:v>1910.9989999999998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the Coverage Gap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Sheet1!$A$2:$A$27</c:f>
              <c:strCache>
                <c:ptCount val="25"/>
                <c:pt idx="0">
                  <c:v>AL </c:v>
                </c:pt>
                <c:pt idx="1">
                  <c:v>AK</c:v>
                </c:pt>
                <c:pt idx="2">
                  <c:v>FL</c:v>
                </c:pt>
                <c:pt idx="3">
                  <c:v>GA</c:v>
                </c:pt>
                <c:pt idx="4">
                  <c:v>ID</c:v>
                </c:pt>
                <c:pt idx="5">
                  <c:v>IN</c:v>
                </c:pt>
                <c:pt idx="6">
                  <c:v>KS</c:v>
                </c:pt>
                <c:pt idx="7">
                  <c:v>LA</c:v>
                </c:pt>
                <c:pt idx="8">
                  <c:v>ME</c:v>
                </c:pt>
                <c:pt idx="9">
                  <c:v>MS</c:v>
                </c:pt>
                <c:pt idx="10">
                  <c:v>MO </c:v>
                </c:pt>
                <c:pt idx="11">
                  <c:v>MT</c:v>
                </c:pt>
                <c:pt idx="12">
                  <c:v>NE </c:v>
                </c:pt>
                <c:pt idx="13">
                  <c:v>NH</c:v>
                </c:pt>
                <c:pt idx="14">
                  <c:v>NC</c:v>
                </c:pt>
                <c:pt idx="15">
                  <c:v>OK</c:v>
                </c:pt>
                <c:pt idx="16">
                  <c:v>PA</c:v>
                </c:pt>
                <c:pt idx="17">
                  <c:v>SC</c:v>
                </c:pt>
                <c:pt idx="18">
                  <c:v>SD </c:v>
                </c:pt>
                <c:pt idx="19">
                  <c:v>TN</c:v>
                </c:pt>
                <c:pt idx="20">
                  <c:v>TX</c:v>
                </c:pt>
                <c:pt idx="21">
                  <c:v>UT</c:v>
                </c:pt>
                <c:pt idx="22">
                  <c:v>VA</c:v>
                </c:pt>
                <c:pt idx="23">
                  <c:v>WI</c:v>
                </c:pt>
                <c:pt idx="24">
                  <c:v>WY</c:v>
                </c:pt>
              </c:strCache>
            </c:strRef>
          </c:cat>
          <c:val>
            <c:numRef>
              <c:f>Sheet1!$C$2:$C$27</c:f>
              <c:numCache>
                <c:formatCode>_(* #,##0_);_(* \(#,##0\);_(* "-"??_);_(@_)</c:formatCode>
                <c:ptCount val="25"/>
                <c:pt idx="0">
                  <c:v>191321.22899999999</c:v>
                </c:pt>
                <c:pt idx="1">
                  <c:v>17291.429</c:v>
                </c:pt>
                <c:pt idx="2">
                  <c:v>763888.28700000001</c:v>
                </c:pt>
                <c:pt idx="3">
                  <c:v>409348.43</c:v>
                </c:pt>
                <c:pt idx="4">
                  <c:v>54783.040999999997</c:v>
                </c:pt>
                <c:pt idx="5">
                  <c:v>181928.75200000001</c:v>
                </c:pt>
                <c:pt idx="6">
                  <c:v>77921.014999999999</c:v>
                </c:pt>
                <c:pt idx="7">
                  <c:v>242149.73</c:v>
                </c:pt>
                <c:pt idx="8">
                  <c:v>24387.14</c:v>
                </c:pt>
                <c:pt idx="9">
                  <c:v>137796.36199999999</c:v>
                </c:pt>
                <c:pt idx="10">
                  <c:v>193420.72399999999</c:v>
                </c:pt>
                <c:pt idx="11">
                  <c:v>40138.146999999997</c:v>
                </c:pt>
                <c:pt idx="12">
                  <c:v>32568.564999999999</c:v>
                </c:pt>
                <c:pt idx="13">
                  <c:v>26192.506000000001</c:v>
                </c:pt>
                <c:pt idx="14">
                  <c:v>318706.46399999998</c:v>
                </c:pt>
                <c:pt idx="15">
                  <c:v>144484.315</c:v>
                </c:pt>
                <c:pt idx="16">
                  <c:v>281287.158</c:v>
                </c:pt>
                <c:pt idx="17">
                  <c:v>194332.91099999999</c:v>
                </c:pt>
                <c:pt idx="18">
                  <c:v>25477.936000000002</c:v>
                </c:pt>
                <c:pt idx="19">
                  <c:v>161646.682</c:v>
                </c:pt>
                <c:pt idx="20">
                  <c:v>1046428.662</c:v>
                </c:pt>
                <c:pt idx="21">
                  <c:v>57852.239000000001</c:v>
                </c:pt>
                <c:pt idx="22">
                  <c:v>190835.921</c:v>
                </c:pt>
                <c:pt idx="23">
                  <c:v>0</c:v>
                </c:pt>
                <c:pt idx="24">
                  <c:v>17387.117999999999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4486656"/>
        <c:axId val="44488192"/>
      </c:barChart>
      <c:catAx>
        <c:axId val="4448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44488192"/>
        <c:crosses val="autoZero"/>
        <c:auto val="0"/>
        <c:lblAlgn val="ctr"/>
        <c:lblOffset val="100"/>
        <c:noMultiLvlLbl val="0"/>
      </c:catAx>
      <c:valAx>
        <c:axId val="44488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486656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0.10049</cdr:x>
      <cdr:y>0.08013</cdr:y>
    </cdr:from>
    <cdr:to>
      <cdr:x>0.12111</cdr:x>
      <cdr:y>0.13516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00371" y="381000"/>
          <a:ext cx="18473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1100" dirty="0" smtClean="0">
            <a:latin typeface="Calibri" pitchFamily="34" charset="0"/>
            <a:cs typeface="Meta Offc Pro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A43B73-7287-4E93-8745-95F40CCDF048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413B8F-03DD-4ED4-AC86-3C2782346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26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Kaiser Slide – Health Reform</a:t>
            </a:r>
            <a:r>
              <a:rPr lang="en-US" baseline="0" dirty="0" smtClean="0"/>
              <a:t>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0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Kaiser Slide – Health Reform</a:t>
            </a:r>
            <a:r>
              <a:rPr lang="en-US" baseline="0" dirty="0" smtClean="0"/>
              <a:t>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5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FA18F-6CC4-4669-8183-D90472A923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0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9/30/13 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3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8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12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12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12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12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6172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8458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90765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381000" y="1600200"/>
            <a:ext cx="8305800" cy="457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48400"/>
            <a:ext cx="6477000" cy="533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5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  <a:p>
            <a:pPr algn="l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1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6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27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992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52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929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75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13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10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6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6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6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6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6172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6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6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6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6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6172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6172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9" y="1817602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8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8" y="4644233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1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2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12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12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12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12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8458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68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6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6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6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6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6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6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6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6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8458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4933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8458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78143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192333" y="6335625"/>
            <a:ext cx="2928599" cy="421114"/>
            <a:chOff x="1944255" y="3373785"/>
            <a:chExt cx="2475345" cy="35593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44255" y="3373785"/>
              <a:ext cx="354136" cy="355939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8" t="28742"/>
            <a:stretch/>
          </p:blipFill>
          <p:spPr>
            <a:xfrm>
              <a:off x="2298391" y="3418919"/>
              <a:ext cx="2121209" cy="26567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0" y="304800"/>
            <a:ext cx="9144000" cy="987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4699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4699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2" y="1554480"/>
            <a:ext cx="8682919" cy="4481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42" y="228600"/>
            <a:ext cx="1087719" cy="109325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t="28742"/>
          <a:stretch/>
        </p:blipFill>
        <p:spPr>
          <a:xfrm>
            <a:off x="1371601" y="533401"/>
            <a:ext cx="4549140" cy="5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04800"/>
            <a:ext cx="9144000" cy="987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4699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4699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27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17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84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oxny.com/category/270456/do-i-qualify-for-health-care-subsidie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http://economy.money.cnn.com/2013/07/18/obamacar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hyperlink" Target="http://www.google.com/url?sa=i&amp;source=images&amp;cd=&amp;cad=rja&amp;docid=nbJ0O0n8qkILNM&amp;tbnid=HHMnDnAHDPNGiM:&amp;ved=0CAgQjRwwAA&amp;url=http://www.clker.com/clipart-193969.html&amp;ei=TTseUYK0PIr29gT0goCgAg&amp;psig=AFQjCNHleCT_l_KNSmLfs-4TMR8baErQzg&amp;ust=136102215806688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hyperlink" Target="http://www.google.com/url?sa=i&amp;rct=j&amp;q=&amp;esrc=s&amp;frm=1&amp;source=images&amp;cd=&amp;cad=rja&amp;docid=j0-1iDsxHL4cSM&amp;tbnid=Y5Kbu4SESRw0sM:&amp;ved=0CAUQjRw&amp;url=http://www.behance.net/gallery/Family-Icon/5408155&amp;ei=cHIdUaqkMMaE2QWe3YC4Dw&amp;bvm=bv.42452523,d.b2I&amp;psig=AFQjCNHu8DcOglT_eKxuZHT7030CMSJl6Q&amp;ust=1360970716289889" TargetMode="External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id.gov/AffordableCareAct/Medicaid-Moving-Forward-2014/Medicaid-and-CHIP-Eligibility-Levels/medicaid-chip-eligibility-level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id.gov/AffordableCareAct/Medicaid-Moving-Forward-2014/Medicaid-and-CHIP-Eligibility-Levels/medicaid-chip-eligibility-levels.html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and the ACA:  The Impact of State Decisions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44468" y="3001962"/>
            <a:ext cx="6391275" cy="8842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/>
              <a:t>Covering Health Reform </a:t>
            </a:r>
            <a:r>
              <a:rPr lang="en-US" dirty="0"/>
              <a:t>Webinar Series For Journalists</a:t>
            </a:r>
          </a:p>
          <a:p>
            <a:r>
              <a:rPr lang="en-US" dirty="0"/>
              <a:t>Presented by the Kaiser Family Foundation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4467" y="4267200"/>
            <a:ext cx="6489733" cy="589162"/>
          </a:xfrm>
        </p:spPr>
        <p:txBody>
          <a:bodyPr/>
          <a:lstStyle/>
          <a:p>
            <a:r>
              <a:rPr lang="en-US" dirty="0" smtClean="0"/>
              <a:t>Thursday</a:t>
            </a:r>
            <a:r>
              <a:rPr lang="en-US" dirty="0"/>
              <a:t>, </a:t>
            </a:r>
            <a:r>
              <a:rPr lang="en-US" dirty="0" smtClean="0"/>
              <a:t>October 24, </a:t>
            </a:r>
            <a:r>
              <a:rPr lang="en-US" dirty="0"/>
              <a:t>2013</a:t>
            </a:r>
          </a:p>
          <a:p>
            <a:r>
              <a:rPr lang="en-US" dirty="0"/>
              <a:t>12:30 p.m. ET – 1:30 p.m. 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0781" r="1140" b="28098"/>
          <a:stretch/>
        </p:blipFill>
        <p:spPr>
          <a:xfrm>
            <a:off x="-114195" y="609601"/>
            <a:ext cx="9100353" cy="509814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200" dirty="0" smtClean="0"/>
              <a:t>NOTE: Applies  to states that do not expand Medicaid.  In most states not moving forward with the expansion, adults without children are ineligible for Medicaid . 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In states that do not expand </a:t>
            </a:r>
            <a:r>
              <a:rPr lang="en-US" sz="2600" dirty="0" smtClean="0"/>
              <a:t>Medicaid under the ACA, </a:t>
            </a:r>
            <a:r>
              <a:rPr lang="en-US" sz="2600" dirty="0"/>
              <a:t>there will be large gaps in </a:t>
            </a:r>
            <a:r>
              <a:rPr lang="en-US" sz="2600" dirty="0" smtClean="0"/>
              <a:t>coverage available for adults. 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4495800" y="3429001"/>
            <a:ext cx="547541" cy="785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81801" y="3581400"/>
            <a:ext cx="266700" cy="61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1" y="3657600"/>
            <a:ext cx="228600" cy="638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1" y="3581401"/>
            <a:ext cx="215105" cy="638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15151" y="3977030"/>
            <a:ext cx="179069" cy="31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4953000"/>
            <a:ext cx="2895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pitchFamily="34" charset="0"/>
              </a:rPr>
              <a:t>47% FPL 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pitchFamily="34" charset="0"/>
              </a:rPr>
              <a:t>Parents</a:t>
            </a:r>
          </a:p>
          <a:p>
            <a:pPr algn="ctr"/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5638800"/>
            <a:ext cx="2590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pitchFamily="34" charset="0"/>
              </a:rPr>
              <a:t>Median Medicaid Eligibility Limits as of Jan. 2014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967779"/>
            <a:ext cx="18132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pitchFamily="34" charset="0"/>
              </a:rPr>
              <a:t>0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pitchFamily="34" charset="0"/>
              </a:rPr>
              <a:t>% FPL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ndara" pitchFamily="34" charset="0"/>
                <a:cs typeface="Arial" pitchFamily="34" charset="0"/>
              </a:rPr>
              <a:t>Childless Adults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" y="5638800"/>
            <a:ext cx="2895600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1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842324"/>
              </p:ext>
            </p:extLst>
          </p:nvPr>
        </p:nvGraphicFramePr>
        <p:xfrm>
          <a:off x="-228600" y="1524000"/>
          <a:ext cx="8989401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248400"/>
            <a:ext cx="6172200" cy="609600"/>
          </a:xfrm>
        </p:spPr>
        <p:txBody>
          <a:bodyPr/>
          <a:lstStyle/>
          <a:p>
            <a:r>
              <a:rPr lang="en-US" dirty="0" smtClean="0"/>
              <a:t>NOTES: Excludes legal immigrants who have been in the country for five years or less and immigrants who are not lawfully present. The poverty level for a family of three in 2013 is $19,530. </a:t>
            </a:r>
          </a:p>
          <a:p>
            <a:r>
              <a:rPr lang="en-US" dirty="0" smtClean="0"/>
              <a:t>SOURCE: Kaiser Family Foundation analysis based on 2014 Medicaid eligibility levels and 2012-2013 Current Population Survey.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914400"/>
          </a:xfrm>
        </p:spPr>
        <p:txBody>
          <a:bodyPr/>
          <a:lstStyle/>
          <a:p>
            <a:r>
              <a:rPr lang="en-US" sz="2500" dirty="0" smtClean="0"/>
              <a:t>Without Medicaid expansion, 4.8 million uninsured nonelderly adults below poverty may fall into the coverage gap.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859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13783"/>
              </p:ext>
            </p:extLst>
          </p:nvPr>
        </p:nvGraphicFramePr>
        <p:xfrm>
          <a:off x="0" y="1905000"/>
          <a:ext cx="9051927" cy="426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0160" y="6309360"/>
            <a:ext cx="6182360" cy="548640"/>
          </a:xfrm>
        </p:spPr>
        <p:txBody>
          <a:bodyPr/>
          <a:lstStyle/>
          <a:p>
            <a:r>
              <a:rPr lang="en-US" sz="1100" dirty="0" smtClean="0"/>
              <a:t>* Based on current Medicaid eligibility rules converted to MAGI. Applies only to MAGI populations.  </a:t>
            </a:r>
          </a:p>
          <a:p>
            <a:r>
              <a:rPr lang="en-US" sz="1100" dirty="0" smtClean="0"/>
              <a:t>NOTES: Excludes le</a:t>
            </a:r>
            <a:r>
              <a:rPr lang="en-US" sz="1100" dirty="0"/>
              <a:t>g</a:t>
            </a:r>
            <a:r>
              <a:rPr lang="en-US" sz="1100" dirty="0" smtClean="0"/>
              <a:t>al </a:t>
            </a:r>
            <a:r>
              <a:rPr lang="en-US" sz="1100" dirty="0"/>
              <a:t>immigrants who have been in the country for five years or less and immigrants who are not lawfully present</a:t>
            </a:r>
            <a:r>
              <a:rPr lang="en-US" sz="1100" dirty="0" smtClean="0"/>
              <a:t>.  SOURCE: Kaiser Family Foundation analysis based on 2014 Medicaid eligibility levels and 2012-2013 Current Population Survey. </a:t>
            </a: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94360"/>
          </a:xfrm>
        </p:spPr>
        <p:txBody>
          <a:bodyPr/>
          <a:lstStyle/>
          <a:p>
            <a:r>
              <a:rPr lang="en-US" sz="2300" dirty="0" smtClean="0"/>
              <a:t>The majority of poor </a:t>
            </a:r>
            <a:r>
              <a:rPr lang="en-US" sz="2300" dirty="0"/>
              <a:t>u</a:t>
            </a:r>
            <a:r>
              <a:rPr lang="en-US" sz="2300" dirty="0" smtClean="0"/>
              <a:t>ninsured </a:t>
            </a:r>
            <a:r>
              <a:rPr lang="en-US" sz="2300" dirty="0"/>
              <a:t>n</a:t>
            </a:r>
            <a:r>
              <a:rPr lang="en-US" sz="2300" dirty="0" smtClean="0"/>
              <a:t>onelderly </a:t>
            </a:r>
            <a:r>
              <a:rPr lang="en-US" sz="2300" dirty="0"/>
              <a:t>a</a:t>
            </a:r>
            <a:r>
              <a:rPr lang="en-US" sz="2300" dirty="0" smtClean="0"/>
              <a:t>dults in states not expanding Medicaid fall in the coverage gap.</a:t>
            </a:r>
            <a:endParaRPr lang="en-US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97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Meta Offc Pro"/>
              </a:rPr>
              <a:t>Share who are: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7496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Meta Offc Pro"/>
              </a:rPr>
              <a:t>Eligible for Medicaid in 2014*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447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Meta Offc Pro"/>
              </a:rPr>
              <a:t>In the coverage gap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844040" y="1539240"/>
            <a:ext cx="91440" cy="914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844040" y="1844040"/>
            <a:ext cx="91440" cy="914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will the status of state decisions regarding the Medicaid expansion change leading up to January 1 and beyond?</a:t>
            </a:r>
          </a:p>
          <a:p>
            <a:r>
              <a:rPr lang="en-US" dirty="0" smtClean="0"/>
              <a:t>How will new enrollment systems work and how will systems be coordinated across health programs?  </a:t>
            </a:r>
          </a:p>
          <a:p>
            <a:r>
              <a:rPr lang="en-US" dirty="0" smtClean="0"/>
              <a:t>How will the ACA effect Medicaid enrollment and the uninsured? </a:t>
            </a:r>
          </a:p>
          <a:p>
            <a:r>
              <a:rPr lang="en-US" dirty="0" smtClean="0"/>
              <a:t>What effect will the ACA have on state revenue and fiscal conditions?  </a:t>
            </a:r>
          </a:p>
          <a:p>
            <a:r>
              <a:rPr lang="en-US" dirty="0" smtClean="0"/>
              <a:t>How will increased Medicaid coverage affect access to health care and services— and ultimately health outcomes?  </a:t>
            </a:r>
          </a:p>
          <a:p>
            <a:r>
              <a:rPr lang="en-US" dirty="0" smtClean="0"/>
              <a:t>How will individuals in the coverage gap fare and will they be able to access needed health care?  </a:t>
            </a:r>
          </a:p>
          <a:p>
            <a:r>
              <a:rPr lang="en-US" dirty="0" smtClean="0"/>
              <a:t>How will the safety net of community clinics and public hospitals care for the newly-insured and remaining uninsured?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look for going forward: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7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Throughout the Q&amp;A discussion, we will show </a:t>
            </a:r>
            <a:r>
              <a:rPr lang="en-US" sz="3000" dirty="0" smtClean="0"/>
              <a:t>slides featuring relevant </a:t>
            </a:r>
            <a:r>
              <a:rPr lang="en-US" sz="3000" dirty="0" smtClean="0"/>
              <a:t>resources that can be found on our website at </a:t>
            </a:r>
            <a:r>
              <a:rPr lang="en-US" sz="3000" b="1" dirty="0" smtClean="0">
                <a:solidFill>
                  <a:srgbClr val="0070C0"/>
                </a:solidFill>
              </a:rPr>
              <a:t>kff.org</a:t>
            </a:r>
            <a:r>
              <a:rPr lang="en-US" sz="3000" dirty="0" smtClean="0"/>
              <a:t>. </a:t>
            </a:r>
          </a:p>
          <a:p>
            <a:endParaRPr lang="en-US" sz="3000" dirty="0"/>
          </a:p>
          <a:p>
            <a:r>
              <a:rPr lang="en-US" sz="3000" dirty="0" smtClean="0"/>
              <a:t>All slides will be available online </a:t>
            </a:r>
            <a:r>
              <a:rPr lang="en-US" sz="3000" dirty="0" smtClean="0"/>
              <a:t>by or before tomorrow morning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In the interest of time, please try to only ask one </a:t>
            </a:r>
            <a:r>
              <a:rPr lang="en-US" sz="3000" dirty="0" smtClean="0"/>
              <a:t>question</a:t>
            </a:r>
            <a:r>
              <a:rPr lang="en-US" sz="3000" dirty="0"/>
              <a:t> </a:t>
            </a:r>
            <a:r>
              <a:rPr lang="en-US" sz="3000" dirty="0" smtClean="0"/>
              <a:t>via the call queue. 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dirty="0" smtClean="0"/>
              <a:t>If </a:t>
            </a:r>
            <a:r>
              <a:rPr lang="en-US" sz="3000" dirty="0"/>
              <a:t>you have </a:t>
            </a:r>
            <a:r>
              <a:rPr lang="en-US" sz="3000" dirty="0" smtClean="0"/>
              <a:t>additional questions</a:t>
            </a:r>
            <a:r>
              <a:rPr lang="en-US" sz="3000" dirty="0"/>
              <a:t>, </a:t>
            </a:r>
            <a:r>
              <a:rPr lang="en-US" sz="3000" dirty="0" smtClean="0"/>
              <a:t>ask them via the chat </a:t>
            </a:r>
            <a:r>
              <a:rPr lang="en-US" sz="3000" dirty="0"/>
              <a:t>function in the Q&amp;A tab or you can contact us via email at </a:t>
            </a:r>
            <a:r>
              <a:rPr lang="en-US" sz="3000" b="1" dirty="0" smtClean="0">
                <a:solidFill>
                  <a:srgbClr val="0070C0"/>
                </a:solidFill>
              </a:rPr>
              <a:t>acawebinars@kff.org</a:t>
            </a:r>
            <a:r>
              <a:rPr lang="en-US" sz="3000" b="1" dirty="0" smtClean="0"/>
              <a:t>.</a:t>
            </a: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ASK: Please press the number </a:t>
            </a:r>
            <a:r>
              <a:rPr lang="en-US" sz="2800" b="1" dirty="0" smtClean="0"/>
              <a:t>1</a:t>
            </a:r>
            <a:r>
              <a:rPr lang="en-US" sz="2800" dirty="0" smtClean="0"/>
              <a:t> followed by the number </a:t>
            </a:r>
            <a:r>
              <a:rPr lang="en-US" sz="2800" b="1" dirty="0" smtClean="0"/>
              <a:t>4</a:t>
            </a:r>
            <a:r>
              <a:rPr lang="en-US" sz="2800" dirty="0" smtClean="0"/>
              <a:t> to ask a question. Your line will be unmuted when it is your turn. </a:t>
            </a:r>
          </a:p>
          <a:p>
            <a:endParaRPr lang="en-US" sz="2800" dirty="0" smtClean="0"/>
          </a:p>
          <a:p>
            <a:r>
              <a:rPr lang="en-US" sz="2800" dirty="0" smtClean="0"/>
              <a:t>TO WITHDRAW: If your question has been answered, you may press </a:t>
            </a:r>
            <a:r>
              <a:rPr lang="en-US" sz="2800" b="1" dirty="0" smtClean="0"/>
              <a:t>1</a:t>
            </a:r>
            <a:r>
              <a:rPr lang="en-US" sz="2800" dirty="0" smtClean="0"/>
              <a:t> followed by the number </a:t>
            </a:r>
            <a:r>
              <a:rPr lang="en-US" sz="2800" b="1" dirty="0" smtClean="0"/>
              <a:t>3</a:t>
            </a:r>
            <a:r>
              <a:rPr lang="en-US" sz="2800" dirty="0" smtClean="0"/>
              <a:t> to withdraw your question. 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How to Ask a Question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301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kff.org/health-reform/event/webinar-for-journalists-</a:t>
            </a:r>
            <a:r>
              <a:rPr lang="en-US" b="1" dirty="0" err="1" smtClean="0">
                <a:solidFill>
                  <a:srgbClr val="0070C0"/>
                </a:solidFill>
              </a:rPr>
              <a:t>medicaid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aca</a:t>
            </a:r>
            <a:r>
              <a:rPr lang="en-US" b="1" dirty="0" smtClean="0">
                <a:solidFill>
                  <a:srgbClr val="0070C0"/>
                </a:solidFill>
              </a:rPr>
              <a:t>-state-decisions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3000" dirty="0" smtClean="0"/>
              <a:t>The </a:t>
            </a:r>
            <a:r>
              <a:rPr lang="en-US" sz="3000" dirty="0"/>
              <a:t>full webinar presentation and PowerPoint slides will be posted by tomorrow morning. </a:t>
            </a:r>
          </a:p>
          <a:p>
            <a:endParaRPr lang="en-US" sz="3000" dirty="0"/>
          </a:p>
          <a:p>
            <a:r>
              <a:rPr lang="en-US" sz="3000" dirty="0"/>
              <a:t>The transcript of today’s webinar will be posted in the coming week.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Webinar Will Be Archived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6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2" indent="0">
              <a:buNone/>
            </a:pPr>
            <a:r>
              <a:rPr lang="en-US" sz="2800" dirty="0" smtClean="0"/>
              <a:t>Health Reform Resources from KFF: </a:t>
            </a:r>
            <a:r>
              <a:rPr lang="en-US" sz="2800" dirty="0"/>
              <a:t>	</a:t>
            </a:r>
            <a:r>
              <a:rPr lang="en-US" sz="2800" dirty="0" smtClean="0">
                <a:solidFill>
                  <a:srgbClr val="0070C0"/>
                </a:solidFill>
              </a:rPr>
              <a:t>	</a:t>
            </a:r>
          </a:p>
          <a:p>
            <a:pPr marL="857250" lvl="2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kff.org/health-reform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857250" lvl="2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857250" lvl="2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smtClean="0"/>
              <a:t>Medicaid Resources from KFF: </a:t>
            </a:r>
            <a:r>
              <a:rPr lang="en-US" sz="2800" dirty="0"/>
              <a:t>	</a:t>
            </a:r>
            <a:r>
              <a:rPr lang="en-US" sz="2800" dirty="0">
                <a:solidFill>
                  <a:srgbClr val="0070C0"/>
                </a:solidFill>
              </a:rPr>
              <a:t>	</a:t>
            </a:r>
          </a:p>
          <a:p>
            <a:pPr marL="857250" lvl="2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kff.org/</a:t>
            </a:r>
            <a:r>
              <a:rPr lang="en-US" sz="2800" b="1" dirty="0" err="1" smtClean="0">
                <a:solidFill>
                  <a:srgbClr val="0070C0"/>
                </a:solidFill>
              </a:rPr>
              <a:t>medicaid</a:t>
            </a:r>
            <a:endParaRPr lang="en-US" sz="2800" b="1" dirty="0">
              <a:solidFill>
                <a:srgbClr val="0070C0"/>
              </a:solidFill>
            </a:endParaRPr>
          </a:p>
          <a:p>
            <a:pPr marL="857250" lvl="2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	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857250" lvl="2" indent="0">
              <a:buNone/>
            </a:pPr>
            <a:r>
              <a:rPr lang="en-US" sz="2800" dirty="0" smtClean="0"/>
              <a:t>Consumer Resources Center: </a:t>
            </a:r>
            <a:r>
              <a:rPr lang="en-US" sz="2800" dirty="0"/>
              <a:t>	</a:t>
            </a:r>
            <a:r>
              <a:rPr lang="en-US" sz="2800" dirty="0">
                <a:solidFill>
                  <a:srgbClr val="0070C0"/>
                </a:solidFill>
              </a:rPr>
              <a:t>	</a:t>
            </a:r>
          </a:p>
          <a:p>
            <a:pPr marL="857250" lvl="2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kff.org/</a:t>
            </a:r>
            <a:r>
              <a:rPr lang="en-US" sz="2800" b="1" dirty="0" err="1" smtClean="0">
                <a:solidFill>
                  <a:srgbClr val="0070C0"/>
                </a:solidFill>
              </a:rPr>
              <a:t>aca</a:t>
            </a:r>
            <a:r>
              <a:rPr lang="en-US" sz="2800" b="1" dirty="0" smtClean="0">
                <a:solidFill>
                  <a:srgbClr val="0070C0"/>
                </a:solidFill>
              </a:rPr>
              <a:t>-consumer-resources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More Health Reform Resources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sz="2800" dirty="0"/>
              <a:t>Rakesh Singh, VP of Communications</a:t>
            </a:r>
          </a:p>
          <a:p>
            <a:pPr marL="800100" lvl="2" indent="0">
              <a:buNone/>
            </a:pPr>
            <a:r>
              <a:rPr lang="en-US" sz="2800" dirty="0"/>
              <a:t>Kaiser Family Foundation | Menlo Park, Calif.</a:t>
            </a:r>
            <a:br>
              <a:rPr lang="en-US" sz="2800" dirty="0"/>
            </a:br>
            <a:r>
              <a:rPr lang="en-US" sz="2800" dirty="0"/>
              <a:t>Email: </a:t>
            </a:r>
            <a:r>
              <a:rPr lang="en-US" sz="2800" b="1" dirty="0">
                <a:solidFill>
                  <a:srgbClr val="0070C0"/>
                </a:solidFill>
              </a:rPr>
              <a:t>RSingh@KFF.org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800100" lvl="2" indent="0">
              <a:buNone/>
            </a:pPr>
            <a:r>
              <a:rPr lang="en-US" sz="2800" dirty="0" smtClean="0"/>
              <a:t>Chris Lee, Communications Officer</a:t>
            </a:r>
            <a:endParaRPr lang="en-US" sz="2800" dirty="0"/>
          </a:p>
          <a:p>
            <a:pPr marL="800100" lvl="2" indent="0">
              <a:buNone/>
            </a:pPr>
            <a:r>
              <a:rPr lang="en-US" sz="2800" dirty="0"/>
              <a:t>Kaiser Family Foundation | </a:t>
            </a:r>
            <a:r>
              <a:rPr lang="en-US" sz="2800" dirty="0" smtClean="0"/>
              <a:t>Washington, D.C.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Email: </a:t>
            </a:r>
            <a:r>
              <a:rPr lang="en-US" sz="2800" b="1" dirty="0" smtClean="0">
                <a:solidFill>
                  <a:srgbClr val="0070C0"/>
                </a:solidFill>
              </a:rPr>
              <a:t>CLee@KFF.org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5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657600"/>
            <a:ext cx="23622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Robin Rudowitz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Associate </a:t>
            </a:r>
            <a:r>
              <a:rPr lang="en-US" sz="1800" dirty="0" smtClean="0"/>
              <a:t>Director, Kaiser </a:t>
            </a:r>
            <a:r>
              <a:rPr lang="en-US" sz="1800" dirty="0"/>
              <a:t>Commission on Medicaid and the </a:t>
            </a:r>
            <a:r>
              <a:rPr lang="en-US" sz="1800" dirty="0" smtClean="0"/>
              <a:t>Uninsured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Speakers from the Kaiser Family Foundation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6172200" y="3581400"/>
            <a:ext cx="2241550" cy="2590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Penny Duckham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Executive Director, Media Fellowships Program</a:t>
            </a:r>
            <a:endParaRPr lang="en-US" sz="18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409950" y="3657600"/>
            <a:ext cx="2209800" cy="30518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Rachel Garfield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Senior Researcher, Kaiser </a:t>
            </a:r>
            <a:r>
              <a:rPr lang="en-US" sz="1800" dirty="0"/>
              <a:t>Commission on Medicaid and the </a:t>
            </a:r>
            <a:r>
              <a:rPr lang="en-US" sz="1800" dirty="0" smtClean="0"/>
              <a:t>Uninsured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93" y="1606548"/>
            <a:ext cx="1323978" cy="1765304"/>
          </a:xfrm>
          <a:prstGeom prst="rect">
            <a:avLst/>
          </a:prstGeom>
        </p:spPr>
      </p:pic>
      <p:pic>
        <p:nvPicPr>
          <p:cNvPr id="1026" name="Picture 2" descr="L:\COMMUNICATIONS\Online Communications\Kff.org Webcasts &amp; Multimedia\Webinars\ACA Series of Webinars for Journalists\3 - October 24 webinar\Rachel Garfield -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91938"/>
            <a:ext cx="1326088" cy="19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COMMUNICATIONS\Online Communications\Kff.org Webcasts &amp; Multimedia\Webinars\ACA Series of Webinars for Journalists\3 - October 24 webinar\Robin Rudowitz - 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6548"/>
            <a:ext cx="1320800" cy="190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Search for these titles on kff.org. </a:t>
            </a:r>
          </a:p>
          <a:p>
            <a:r>
              <a:rPr lang="en-US" dirty="0" smtClean="0"/>
              <a:t>The </a:t>
            </a:r>
            <a:r>
              <a:rPr lang="en-US" dirty="0"/>
              <a:t>Coverage Gap: Uninsured Poor Adults in States that Do Not Expand </a:t>
            </a:r>
            <a:r>
              <a:rPr lang="en-US" dirty="0" smtClean="0"/>
              <a:t>Medicaid</a:t>
            </a:r>
          </a:p>
          <a:p>
            <a:endParaRPr lang="en-US" dirty="0"/>
          </a:p>
          <a:p>
            <a:r>
              <a:rPr lang="en-US" dirty="0" smtClean="0"/>
              <a:t>Status </a:t>
            </a:r>
            <a:r>
              <a:rPr lang="en-US" dirty="0"/>
              <a:t>of State Action on the Medicaid Expansion Decision, as of October 22, </a:t>
            </a:r>
            <a:r>
              <a:rPr lang="en-US" dirty="0" smtClean="0"/>
              <a:t>2013 (table and map)</a:t>
            </a:r>
          </a:p>
          <a:p>
            <a:endParaRPr lang="en-US" dirty="0" smtClean="0"/>
          </a:p>
          <a:p>
            <a:r>
              <a:rPr lang="en-US" dirty="0"/>
              <a:t>The Uninsured: A Primer – Key Facts about Health Insurance on the Eve of Coverage Expansions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KFF Resources on Medicaid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28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Search </a:t>
            </a:r>
            <a:r>
              <a:rPr lang="en-US" sz="2800" b="1" dirty="0" smtClean="0">
                <a:solidFill>
                  <a:srgbClr val="0070C0"/>
                </a:solidFill>
              </a:rPr>
              <a:t>for these titles on kff.org. </a:t>
            </a:r>
          </a:p>
          <a:p>
            <a:r>
              <a:rPr lang="en-US" dirty="0" smtClean="0"/>
              <a:t>Helping </a:t>
            </a:r>
            <a:r>
              <a:rPr lang="en-US" dirty="0"/>
              <a:t>Hands: A Look at State Consumer Assistance Programs under the Affordable Care </a:t>
            </a:r>
            <a:r>
              <a:rPr lang="en-US" dirty="0" smtClean="0"/>
              <a:t>Act </a:t>
            </a:r>
          </a:p>
          <a:p>
            <a:endParaRPr lang="en-US" dirty="0" smtClean="0"/>
          </a:p>
          <a:p>
            <a:r>
              <a:rPr lang="en-US" dirty="0"/>
              <a:t>Getting into Gear for 2014: Insights from Three States Leading the Way in Preparing for Outreach and Enrollment in the Affordable Care </a:t>
            </a:r>
            <a:r>
              <a:rPr lang="en-US" dirty="0" smtClean="0"/>
              <a:t>Act </a:t>
            </a:r>
          </a:p>
          <a:p>
            <a:endParaRPr lang="en-US" dirty="0" smtClean="0"/>
          </a:p>
          <a:p>
            <a:r>
              <a:rPr lang="en-US" dirty="0"/>
              <a:t>Medicaid in a Historic Time of Transformation: Results from a 50-State Medicaid Budget Survey for State Fiscal Years 2013 and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KFF Resources on Enrollment and Eligibility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53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YouToons</a:t>
            </a:r>
            <a:r>
              <a:rPr lang="en-US" dirty="0" smtClean="0"/>
              <a:t> Videos in English and Spanish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kff.org/health-reform/video/</a:t>
            </a:r>
            <a:r>
              <a:rPr lang="en-US" sz="2000" b="1" dirty="0" err="1" smtClean="0">
                <a:solidFill>
                  <a:srgbClr val="0070C0"/>
                </a:solidFill>
              </a:rPr>
              <a:t>youtoons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  <a:r>
              <a:rPr lang="en-US" sz="2000" b="1" dirty="0" err="1" smtClean="0">
                <a:solidFill>
                  <a:srgbClr val="0070C0"/>
                </a:solidFill>
              </a:rPr>
              <a:t>obamacare</a:t>
            </a:r>
            <a:r>
              <a:rPr lang="en-US" sz="2000" b="1" dirty="0" smtClean="0">
                <a:solidFill>
                  <a:srgbClr val="0070C0"/>
                </a:solidFill>
              </a:rPr>
              <a:t>-video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kff.org/health-reform/video/los-</a:t>
            </a:r>
            <a:r>
              <a:rPr lang="en-US" sz="2000" b="1" dirty="0" err="1" smtClean="0">
                <a:solidFill>
                  <a:srgbClr val="0070C0"/>
                </a:solidFill>
              </a:rPr>
              <a:t>youtoons</a:t>
            </a:r>
            <a:r>
              <a:rPr lang="en-US" sz="2000" b="1" dirty="0" smtClean="0">
                <a:solidFill>
                  <a:srgbClr val="0070C0"/>
                </a:solidFill>
              </a:rPr>
              <a:t>-se-</a:t>
            </a:r>
            <a:r>
              <a:rPr lang="en-US" sz="2000" b="1" dirty="0" err="1" smtClean="0">
                <a:solidFill>
                  <a:srgbClr val="0070C0"/>
                </a:solidFill>
              </a:rPr>
              <a:t>preparan</a:t>
            </a:r>
            <a:r>
              <a:rPr lang="en-US" sz="2000" b="1" dirty="0" smtClean="0">
                <a:solidFill>
                  <a:srgbClr val="0070C0"/>
                </a:solidFill>
              </a:rPr>
              <a:t>-</a:t>
            </a:r>
            <a:r>
              <a:rPr lang="en-US" sz="2000" b="1" dirty="0" err="1" smtClean="0">
                <a:solidFill>
                  <a:srgbClr val="0070C0"/>
                </a:solidFill>
              </a:rPr>
              <a:t>para-obamacare</a:t>
            </a:r>
            <a:endParaRPr lang="en-US" sz="2000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Obamacare</a:t>
            </a:r>
            <a:r>
              <a:rPr lang="en-US" dirty="0" smtClean="0"/>
              <a:t> and You” Fact Sheets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kff.org/health-reform/fact-sheet/</a:t>
            </a:r>
            <a:r>
              <a:rPr lang="en-US" sz="2000" b="1" dirty="0" err="1" smtClean="0">
                <a:solidFill>
                  <a:srgbClr val="0070C0"/>
                </a:solidFill>
              </a:rPr>
              <a:t>obamacare</a:t>
            </a:r>
            <a:r>
              <a:rPr lang="en-US" sz="2000" b="1" dirty="0" smtClean="0">
                <a:solidFill>
                  <a:srgbClr val="0070C0"/>
                </a:solidFill>
              </a:rPr>
              <a:t>-and-you</a:t>
            </a:r>
          </a:p>
          <a:p>
            <a:endParaRPr lang="en-US" dirty="0" smtClean="0"/>
          </a:p>
          <a:p>
            <a:r>
              <a:rPr lang="en-US" dirty="0" smtClean="0"/>
              <a:t>“For </a:t>
            </a:r>
            <a:r>
              <a:rPr lang="en-US" dirty="0"/>
              <a:t>Consumers: Understanding Health </a:t>
            </a:r>
            <a:r>
              <a:rPr lang="en-US" dirty="0" smtClean="0"/>
              <a:t>Reform” resource center</a:t>
            </a:r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kff.org/</a:t>
            </a:r>
            <a:r>
              <a:rPr lang="en-US" sz="2000" b="1" dirty="0" err="1" smtClean="0">
                <a:solidFill>
                  <a:srgbClr val="0070C0"/>
                </a:solidFill>
              </a:rPr>
              <a:t>aca</a:t>
            </a:r>
            <a:r>
              <a:rPr lang="en-US" sz="2000" b="1" dirty="0" smtClean="0">
                <a:solidFill>
                  <a:srgbClr val="0070C0"/>
                </a:solidFill>
              </a:rPr>
              <a:t>-consumer-resources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KFF Resources for Consumers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31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1935"/>
            <a:ext cx="4160838" cy="2773892"/>
          </a:xfrm>
        </p:spPr>
      </p:pic>
      <p:sp>
        <p:nvSpPr>
          <p:cNvPr id="12" name="Content Placeholder 1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Use our interactive </a:t>
            </a:r>
            <a:r>
              <a:rPr lang="en-US" dirty="0" smtClean="0"/>
              <a:t>“Zooming In” </a:t>
            </a:r>
            <a:r>
              <a:rPr lang="en-US" dirty="0"/>
              <a:t>tool to </a:t>
            </a:r>
            <a:r>
              <a:rPr lang="en-US" dirty="0" smtClean="0"/>
              <a:t>examine a local area (via zip code, county, or city).</a:t>
            </a:r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/>
              <a:t>how the number and composition of individuals enrolled in Medicaid </a:t>
            </a:r>
            <a:r>
              <a:rPr lang="en-US" dirty="0" smtClean="0"/>
              <a:t>- or people without </a:t>
            </a:r>
            <a:r>
              <a:rPr lang="en-US" dirty="0"/>
              <a:t>insurance coverage </a:t>
            </a:r>
            <a:r>
              <a:rPr lang="en-US" dirty="0" smtClean="0"/>
              <a:t>- could </a:t>
            </a:r>
            <a:r>
              <a:rPr lang="en-US" dirty="0"/>
              <a:t>change if your </a:t>
            </a:r>
            <a:r>
              <a:rPr lang="en-US" dirty="0" smtClean="0"/>
              <a:t>state </a:t>
            </a:r>
            <a:r>
              <a:rPr lang="en-US" dirty="0"/>
              <a:t>expands Medicaid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In on Health Reform – Interactive Tool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556259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kff.org/interactive/zooming-in-health-reform-</a:t>
            </a:r>
            <a:r>
              <a:rPr lang="en-US" sz="2200" b="1" dirty="0" err="1" smtClean="0">
                <a:solidFill>
                  <a:srgbClr val="0070C0"/>
                </a:solidFill>
              </a:rPr>
              <a:t>medicaid</a:t>
            </a:r>
            <a:r>
              <a:rPr lang="en-US" sz="2200" b="1" dirty="0" smtClean="0">
                <a:solidFill>
                  <a:srgbClr val="0070C0"/>
                </a:solidFill>
              </a:rPr>
              <a:t>-uninsured-local-level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2148"/>
          <a:stretch/>
        </p:blipFill>
        <p:spPr>
          <a:xfrm>
            <a:off x="1103820" y="1791879"/>
            <a:ext cx="2981326" cy="36233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91440" y="5715000"/>
            <a:ext cx="7987413" cy="679043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500" kern="0" dirty="0" smtClean="0"/>
              <a:t>Examples of these embedded resources:</a:t>
            </a:r>
            <a:br>
              <a:rPr lang="en-US" sz="1500" kern="0" dirty="0" smtClean="0"/>
            </a:br>
            <a:r>
              <a:rPr lang="en-US" sz="1500" b="1" kern="0" dirty="0" smtClean="0"/>
              <a:t>My Fox NY</a:t>
            </a:r>
            <a:r>
              <a:rPr lang="en-US" sz="1500" kern="0" dirty="0" smtClean="0"/>
              <a:t>: </a:t>
            </a:r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www.myfoxny.com/category/270456/do-i-qualify-for-health-care-subsidies</a:t>
            </a:r>
            <a:endParaRPr lang="en-US" sz="1500" dirty="0" smtClean="0"/>
          </a:p>
          <a:p>
            <a:r>
              <a:rPr lang="en-US" sz="1500" b="1" kern="0" dirty="0" smtClean="0"/>
              <a:t>CNN Money</a:t>
            </a:r>
            <a:r>
              <a:rPr lang="en-US" sz="1500" kern="0" dirty="0" smtClean="0"/>
              <a:t>: </a:t>
            </a:r>
            <a:r>
              <a:rPr lang="en-US" sz="1500" u="sng" kern="0" dirty="0" smtClean="0">
                <a:hlinkClick r:id="rId4"/>
              </a:rPr>
              <a:t>http://economy.money.cnn.com/2013/07/18/obamacare</a:t>
            </a:r>
            <a:r>
              <a:rPr lang="en-US" sz="1500" u="sng" kern="0" dirty="0" smtClean="0"/>
              <a:t> </a:t>
            </a:r>
            <a:endParaRPr lang="en-US" sz="1500" kern="0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62824" y="381000"/>
            <a:ext cx="7533376" cy="877738"/>
          </a:xfrm>
        </p:spPr>
        <p:txBody>
          <a:bodyPr/>
          <a:lstStyle/>
          <a:p>
            <a:pPr algn="ctr"/>
            <a:r>
              <a:rPr lang="en-US" dirty="0" smtClean="0"/>
              <a:t>Embed our resources on your website for free.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1910" r="27708" b="1646"/>
          <a:stretch/>
        </p:blipFill>
        <p:spPr>
          <a:xfrm>
            <a:off x="5401213" y="1767139"/>
            <a:ext cx="2742842" cy="35423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92826" y="1422547"/>
            <a:ext cx="3429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Health Reform Subsidy Calculator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022" y="1422547"/>
            <a:ext cx="169147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Animated Video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7028" y="5298165"/>
            <a:ext cx="2917371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Calibri" pitchFamily="34" charset="0"/>
              </a:rPr>
              <a:t>kff.org/</a:t>
            </a:r>
            <a:r>
              <a:rPr lang="en-US" sz="1400" b="1" u="sng" dirty="0" err="1" smtClean="0">
                <a:latin typeface="Calibri" pitchFamily="34" charset="0"/>
              </a:rPr>
              <a:t>youtoons</a:t>
            </a:r>
            <a:r>
              <a:rPr lang="en-US" sz="1400" b="1" u="sng" dirty="0" smtClean="0">
                <a:latin typeface="Calibri" pitchFamily="34" charset="0"/>
              </a:rPr>
              <a:t>-</a:t>
            </a:r>
            <a:r>
              <a:rPr lang="en-US" sz="1400" b="1" u="sng" dirty="0" err="1" smtClean="0">
                <a:latin typeface="Calibri" pitchFamily="34" charset="0"/>
              </a:rPr>
              <a:t>obamacare</a:t>
            </a:r>
            <a:r>
              <a:rPr lang="en-US" sz="1400" b="1" u="sng" dirty="0" smtClean="0">
                <a:latin typeface="Calibri" pitchFamily="34" charset="0"/>
              </a:rPr>
              <a:t>-video</a:t>
            </a:r>
            <a:r>
              <a:rPr lang="en-US" sz="1400" b="1" u="sng" dirty="0" smtClean="0"/>
              <a:t> </a:t>
            </a:r>
            <a:endParaRPr lang="en-US" sz="1400" b="1" dirty="0" smtClean="0">
              <a:latin typeface="Calibri" pitchFamily="34" charset="0"/>
              <a:cs typeface="Meta Offc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8314" y="5297929"/>
            <a:ext cx="3124200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Calibri" pitchFamily="34" charset="0"/>
              </a:rPr>
              <a:t>kff.org/interactive/subsidy-calculator </a:t>
            </a:r>
            <a:endParaRPr lang="en-US" sz="1400" b="1" dirty="0" smtClean="0">
              <a:solidFill>
                <a:schemeClr val="bg2">
                  <a:lumMod val="20000"/>
                  <a:lumOff val="80000"/>
                </a:schemeClr>
              </a:solidFill>
              <a:latin typeface="Calibri" pitchFamily="34" charset="0"/>
              <a:cs typeface="Meta Offc Pro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53200" y="2895600"/>
            <a:ext cx="658303" cy="658303"/>
            <a:chOff x="6172200" y="2895600"/>
            <a:chExt cx="685800" cy="685800"/>
          </a:xfrm>
        </p:grpSpPr>
        <p:sp>
          <p:nvSpPr>
            <p:cNvPr id="18" name="Oval 17"/>
            <p:cNvSpPr/>
            <p:nvPr/>
          </p:nvSpPr>
          <p:spPr>
            <a:xfrm>
              <a:off x="6172200" y="2895600"/>
              <a:ext cx="685800" cy="6858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6370320" y="3046095"/>
              <a:ext cx="441960" cy="381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0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COMMUNICATIONS\Online Communications\Projects\Health Reform\Marketing\HR Animated Video II\SPANISH\LosYoutoons_3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539468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1574800"/>
            <a:ext cx="5181600" cy="5054600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smtClean="0"/>
              <a:t>Now Available</a:t>
            </a:r>
            <a:r>
              <a:rPr lang="en-US" sz="2500" dirty="0" smtClean="0"/>
              <a:t>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“Los </a:t>
            </a:r>
            <a:r>
              <a:rPr lang="en-US" sz="2300" dirty="0" err="1" smtClean="0"/>
              <a:t>YouToons</a:t>
            </a:r>
            <a:r>
              <a:rPr lang="en-US" sz="2300" dirty="0" smtClean="0"/>
              <a:t> Se </a:t>
            </a:r>
            <a:r>
              <a:rPr lang="en-US" sz="2300" dirty="0" err="1" smtClean="0"/>
              <a:t>Preparan</a:t>
            </a:r>
            <a:r>
              <a:rPr lang="en-US" sz="2300" dirty="0" smtClean="0"/>
              <a:t> Para </a:t>
            </a:r>
            <a:r>
              <a:rPr lang="en-US" sz="2300" dirty="0" err="1" smtClean="0"/>
              <a:t>Obamacare</a:t>
            </a:r>
            <a:r>
              <a:rPr lang="en-US" sz="2300" dirty="0" smtClean="0"/>
              <a:t>” (Animated Video)</a:t>
            </a:r>
            <a:endParaRPr lang="en-US" sz="2300" dirty="0"/>
          </a:p>
          <a:p>
            <a:pPr marL="0" indent="0">
              <a:buNone/>
            </a:pPr>
            <a:endParaRPr lang="en-US" sz="2500" b="1" dirty="0" smtClean="0"/>
          </a:p>
          <a:p>
            <a:pPr marL="0" indent="0">
              <a:buNone/>
            </a:pP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Coming Soon! </a:t>
            </a:r>
          </a:p>
          <a:p>
            <a:r>
              <a:rPr lang="en-US" sz="2300" dirty="0" smtClean="0"/>
              <a:t>“</a:t>
            </a:r>
            <a:r>
              <a:rPr lang="en-US" sz="2300" dirty="0" err="1"/>
              <a:t>Obamacare</a:t>
            </a:r>
            <a:r>
              <a:rPr lang="en-US" sz="2300" dirty="0"/>
              <a:t> Y </a:t>
            </a:r>
            <a:r>
              <a:rPr lang="en-US" sz="2300" dirty="0" err="1"/>
              <a:t>Usted</a:t>
            </a:r>
            <a:r>
              <a:rPr lang="en-US" sz="2300" dirty="0"/>
              <a:t>” Fact </a:t>
            </a:r>
            <a:r>
              <a:rPr lang="en-US" sz="2300" dirty="0" smtClean="0"/>
              <a:t>Sheets</a:t>
            </a:r>
          </a:p>
          <a:p>
            <a:pPr lvl="1">
              <a:buFontTx/>
              <a:buChar char="-"/>
            </a:pPr>
            <a:r>
              <a:rPr lang="en-US" sz="1400" dirty="0"/>
              <a:t>Explains ACA as it relates to Medicare, Medicaid, Uninsured, Individual Market, Employer-Based Coverage, Pre-Existing </a:t>
            </a:r>
            <a:r>
              <a:rPr lang="en-US" sz="1400" dirty="0" smtClean="0"/>
              <a:t>Conditions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300" dirty="0" smtClean="0"/>
              <a:t>Spanish-language version of the KFF Subsidy Calculator</a:t>
            </a:r>
          </a:p>
          <a:p>
            <a:pPr lvl="1">
              <a:buFontTx/>
              <a:buChar char="-"/>
            </a:pPr>
            <a:r>
              <a:rPr lang="en-US" sz="1400" dirty="0" smtClean="0"/>
              <a:t>Will include all 50 states</a:t>
            </a:r>
          </a:p>
          <a:p>
            <a:pPr lvl="1">
              <a:buFontTx/>
              <a:buChar char="-"/>
            </a:pPr>
            <a:r>
              <a:rPr lang="en-US" sz="1400" dirty="0" smtClean="0"/>
              <a:t>Embeddable</a:t>
            </a:r>
            <a:endParaRPr lang="en-US" sz="1400" dirty="0"/>
          </a:p>
          <a:p>
            <a:pPr lvl="2"/>
            <a:endParaRPr lang="en-US" sz="18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Spanish-Language Resources for Consumers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8003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Sign up for our emails</a:t>
            </a:r>
          </a:p>
          <a:p>
            <a:pPr lvl="1"/>
            <a:r>
              <a:rPr lang="en-US" sz="2500" b="1" dirty="0" smtClean="0">
                <a:solidFill>
                  <a:srgbClr val="0070C0"/>
                </a:solidFill>
              </a:rPr>
              <a:t>profile.kff.org</a:t>
            </a:r>
          </a:p>
          <a:p>
            <a:pPr lvl="2"/>
            <a:r>
              <a:rPr lang="en-US" dirty="0" smtClean="0"/>
              <a:t>Enter your email address, then select your health policy interests and contact information.</a:t>
            </a:r>
            <a:endParaRPr lang="en-US" dirty="0"/>
          </a:p>
          <a:p>
            <a:endParaRPr lang="en-US" dirty="0" smtClean="0"/>
          </a:p>
          <a:p>
            <a:r>
              <a:rPr lang="en-US" sz="3000" dirty="0" smtClean="0"/>
              <a:t>Social media</a:t>
            </a:r>
          </a:p>
          <a:p>
            <a:pPr lvl="1"/>
            <a:r>
              <a:rPr lang="en-US" sz="2500" b="1" dirty="0" smtClean="0">
                <a:solidFill>
                  <a:srgbClr val="0070C0"/>
                </a:solidFill>
              </a:rPr>
              <a:t>Facebook</a:t>
            </a:r>
            <a:r>
              <a:rPr lang="en-US" sz="2500" b="1" dirty="0">
                <a:solidFill>
                  <a:srgbClr val="0070C0"/>
                </a:solidFill>
              </a:rPr>
              <a:t>: </a:t>
            </a:r>
            <a:r>
              <a:rPr lang="en-US" sz="2500" b="1" dirty="0" smtClean="0">
                <a:solidFill>
                  <a:srgbClr val="0070C0"/>
                </a:solidFill>
              </a:rPr>
              <a:t>	/</a:t>
            </a:r>
            <a:r>
              <a:rPr lang="en-US" sz="2500" b="1" dirty="0" err="1" smtClean="0">
                <a:solidFill>
                  <a:srgbClr val="0070C0"/>
                </a:solidFill>
              </a:rPr>
              <a:t>KaiserFamilyFoundation</a:t>
            </a:r>
            <a:endParaRPr lang="en-US" sz="25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500" b="1" dirty="0" smtClean="0">
                <a:solidFill>
                  <a:srgbClr val="0070C0"/>
                </a:solidFill>
              </a:rPr>
              <a:t>Twitter: 	@</a:t>
            </a:r>
            <a:r>
              <a:rPr lang="en-US" sz="2500" b="1" dirty="0" err="1" smtClean="0">
                <a:solidFill>
                  <a:srgbClr val="0070C0"/>
                </a:solidFill>
              </a:rPr>
              <a:t>KaiserFamFound</a:t>
            </a:r>
            <a:endParaRPr lang="en-US" sz="25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500" b="1" dirty="0" smtClean="0">
                <a:solidFill>
                  <a:srgbClr val="0070C0"/>
                </a:solidFill>
              </a:rPr>
              <a:t>LinkedIn: 	Kaiser Family Foundation</a:t>
            </a:r>
            <a:endParaRPr lang="en-US" sz="25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5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touch with the Kaiser Family Foundation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3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the ACA is to make coverage more available, more reliable, and more affordable.</a:t>
            </a:r>
            <a:endParaRPr lang="en-US" dirty="0"/>
          </a:p>
        </p:txBody>
      </p:sp>
      <p:sp>
        <p:nvSpPr>
          <p:cNvPr id="4" name="Isosceles Triangle 2"/>
          <p:cNvSpPr>
            <a:spLocks noChangeArrowheads="1"/>
          </p:cNvSpPr>
          <p:nvPr/>
        </p:nvSpPr>
        <p:spPr bwMode="auto">
          <a:xfrm>
            <a:off x="2057400" y="1698983"/>
            <a:ext cx="5029200" cy="4183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1" y="3367446"/>
            <a:ext cx="2627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cs typeface="Arial" pitchFamily="34" charset="0"/>
              </a:rPr>
              <a:t>Medicaid </a:t>
            </a:r>
            <a:r>
              <a:rPr lang="en-US" sz="2000" b="1" dirty="0" smtClean="0">
                <a:cs typeface="Arial" pitchFamily="34" charset="0"/>
              </a:rPr>
              <a:t>Coverage For Low-Income Individuals 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867401"/>
            <a:ext cx="455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cs typeface="Arial" pitchFamily="34" charset="0"/>
              </a:rPr>
              <a:t>Employer-Sponsored </a:t>
            </a:r>
            <a:r>
              <a:rPr lang="en-US" sz="2400" b="1" dirty="0">
                <a:cs typeface="Arial" pitchFamily="34" charset="0"/>
              </a:rPr>
              <a:t>Coverage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9775" y="3291246"/>
            <a:ext cx="3276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cs typeface="Arial" pitchFamily="34" charset="0"/>
              </a:rPr>
              <a:t>Exchanges With Subsidies </a:t>
            </a:r>
            <a:r>
              <a:rPr lang="en-US" sz="2000" b="1" dirty="0">
                <a:cs typeface="Arial" pitchFamily="34" charset="0"/>
              </a:rPr>
              <a:t>F</a:t>
            </a:r>
            <a:r>
              <a:rPr lang="en-US" sz="2000" b="1" dirty="0" smtClean="0">
                <a:cs typeface="Arial" pitchFamily="34" charset="0"/>
              </a:rPr>
              <a:t>or Moderate Income Individuals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443645"/>
            <a:ext cx="2362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Individual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Mandate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662845"/>
            <a:ext cx="2667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Health Insurance Market Reforms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9804" y="1290936"/>
            <a:ext cx="3142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cs typeface="Arial" pitchFamily="34" charset="0"/>
              </a:rPr>
              <a:t>Universal Coverage</a:t>
            </a:r>
            <a:endParaRPr lang="en-US" sz="24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 Medicaid expansion fills current gaps in coverage.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553200"/>
            <a:ext cx="6172200" cy="457200"/>
          </a:xfrm>
        </p:spPr>
        <p:txBody>
          <a:bodyPr/>
          <a:lstStyle/>
          <a:p>
            <a:r>
              <a:rPr lang="en-US" dirty="0"/>
              <a:t>*138% FPL = $15,856 for an individual and $26,951 for a family of three in 2013.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445481"/>
            <a:ext cx="8534400" cy="3888520"/>
            <a:chOff x="228600" y="1485899"/>
            <a:chExt cx="8534400" cy="3888520"/>
          </a:xfrm>
        </p:grpSpPr>
        <p:pic>
          <p:nvPicPr>
            <p:cNvPr id="7" name="Picture 2" descr="http://www.clker.com/cliparts/8/c/5/e/1333490675840575632Umbrella%20Silhouette.svg.med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rgbClr val="0A5B9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614"/>
            <a:stretch/>
          </p:blipFill>
          <p:spPr bwMode="auto">
            <a:xfrm>
              <a:off x="228600" y="1485899"/>
              <a:ext cx="8534400" cy="388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clker.com/cliparts/8/c/5/e/1333490675840575632Umbrella%20Silhouette.svg.med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28" b="19614"/>
            <a:stretch/>
          </p:blipFill>
          <p:spPr bwMode="auto">
            <a:xfrm>
              <a:off x="228600" y="1490472"/>
              <a:ext cx="5638800" cy="388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410120" y="4373213"/>
            <a:ext cx="1637880" cy="1191376"/>
            <a:chOff x="-176150" y="2751819"/>
            <a:chExt cx="914713" cy="601114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154" b="5082"/>
            <a:stretch/>
          </p:blipFill>
          <p:spPr bwMode="auto">
            <a:xfrm>
              <a:off x="44672" y="2751819"/>
              <a:ext cx="693891" cy="60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 rot="19121042">
              <a:off x="-176150" y="2756473"/>
              <a:ext cx="461694" cy="33295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 dirty="0">
                <a:solidFill>
                  <a:sysClr val="window" lastClr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7387955" y="4959322"/>
            <a:ext cx="82007" cy="15094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ysClr val="window" lastClr="FFFFFF"/>
              </a:solidFill>
              <a:latin typeface="Trebuchet MS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00602" y="3886986"/>
            <a:ext cx="1257951" cy="1752600"/>
            <a:chOff x="1570073" y="2523624"/>
            <a:chExt cx="792127" cy="953032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lum bright="-20000" contrast="4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2" b="-1"/>
            <a:stretch/>
          </p:blipFill>
          <p:spPr bwMode="auto">
            <a:xfrm>
              <a:off x="1570073" y="2523624"/>
              <a:ext cx="792127" cy="95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02" r="29349" b="-1"/>
            <a:stretch/>
          </p:blipFill>
          <p:spPr bwMode="auto">
            <a:xfrm>
              <a:off x="1570073" y="2523744"/>
              <a:ext cx="559645" cy="95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7" t="8447" r="9784" b="6402"/>
          <a:stretch/>
        </p:blipFill>
        <p:spPr bwMode="auto">
          <a:xfrm>
            <a:off x="3276600" y="4445436"/>
            <a:ext cx="751661" cy="104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12488" y="5615918"/>
            <a:ext cx="131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Adults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975" y="418802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Elderly &amp;  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Persons with Disabilities</a:t>
            </a:r>
            <a:endParaRPr lang="en-US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8741" y="5640147"/>
            <a:ext cx="149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Parents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7202" y="3429001"/>
            <a:ext cx="11563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  <a:latin typeface="Calibri"/>
              </a:rPr>
              <a:t>Pregnant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kern="0" dirty="0" smtClean="0">
                <a:solidFill>
                  <a:sysClr val="windowText" lastClr="000000"/>
                </a:solidFill>
                <a:latin typeface="Calibri"/>
              </a:rPr>
              <a:t>Women</a:t>
            </a:r>
            <a:endParaRPr lang="en-US" sz="17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9546" y="5638800"/>
            <a:ext cx="142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Children</a:t>
            </a:r>
            <a:endParaRPr lang="en-US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13256" y="3765667"/>
            <a:ext cx="2359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ysClr val="window" lastClr="FFFFFF"/>
                </a:solidFill>
                <a:latin typeface="Trebuchet MS" pitchFamily="34" charset="0"/>
              </a:rPr>
              <a:t>Extends to Adults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ysClr val="window" lastClr="FFFFFF"/>
                </a:solidFill>
                <a:latin typeface="Trebuchet MS" pitchFamily="34" charset="0"/>
              </a:rPr>
              <a:t>≤138% FPL*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62115" y="2069068"/>
            <a:ext cx="314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" lastClr="FFFFFF"/>
                </a:solidFill>
                <a:latin typeface="Calibri"/>
              </a:rPr>
              <a:t>Medicaid Eligibility Today</a:t>
            </a:r>
            <a:endParaRPr lang="en-US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22098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" lastClr="FFFFFF"/>
                </a:solidFill>
                <a:latin typeface="Calibri"/>
              </a:rPr>
              <a:t>Medicaid Eligibility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" lastClr="FFFFFF"/>
                </a:solidFill>
                <a:latin typeface="Calibri"/>
              </a:rPr>
              <a:t>in 2014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31384" y="2466202"/>
            <a:ext cx="2950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Calibri"/>
              </a:rPr>
              <a:t>Limited to Specific Low-Income Groups </a:t>
            </a:r>
            <a:endParaRPr lang="en-US" sz="1200" b="1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2" y="2694802"/>
            <a:ext cx="262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sysClr val="window" lastClr="FFFFFF"/>
                </a:solidFill>
                <a:latin typeface="Calibri"/>
              </a:rPr>
              <a:t>Extends to Adults ≤138% FPL*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D7E6E6"/>
              </a:clrFrom>
              <a:clrTo>
                <a:srgbClr val="D7E6E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42237"/>
            <a:ext cx="1312312" cy="181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8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The ACA streamlines enrollment processes to make it easier to obtain coverage, regardless of whether states expand. </a:t>
            </a:r>
            <a:endParaRPr lang="en-US" sz="2600" dirty="0"/>
          </a:p>
        </p:txBody>
      </p:sp>
      <p:pic>
        <p:nvPicPr>
          <p:cNvPr id="37" name="Picture 2" descr="C:\Users\JessicaS\AppData\Local\Microsoft\Windows\Temporary Internet Files\Content.IE5\0VL3Q6FZ\MC90034998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895" flipH="1">
            <a:off x="644548" y="2317481"/>
            <a:ext cx="282909" cy="7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JessicaS\AppData\Local\Microsoft\Windows\Temporary Internet Files\Content.IE5\0VL3Q6FZ\MC900311400[1].wmf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0"/>
          <a:stretch/>
        </p:blipFill>
        <p:spPr bwMode="auto">
          <a:xfrm>
            <a:off x="389939" y="4199355"/>
            <a:ext cx="910700" cy="7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JessicaS\AppData\Local\Microsoft\Windows\Temporary Internet Files\Content.IE5\38XCH2ST\MC900431595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9" y="3180418"/>
            <a:ext cx="737400" cy="6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6628735" y="2139337"/>
            <a:ext cx="2362871" cy="2068874"/>
            <a:chOff x="3874082" y="5222094"/>
            <a:chExt cx="1391045" cy="1154762"/>
          </a:xfrm>
        </p:grpSpPr>
        <p:pic>
          <p:nvPicPr>
            <p:cNvPr id="41" name="Picture 18" descr="C:\Users\JessicaS\AppData\Local\Microsoft\Windows\Temporary Internet Files\Content.IE5\P6P6Q20X\MC900441471[1]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89"/>
            <a:stretch/>
          </p:blipFill>
          <p:spPr bwMode="auto">
            <a:xfrm>
              <a:off x="3874082" y="5222094"/>
              <a:ext cx="1391045" cy="115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4188492" y="5468688"/>
              <a:ext cx="807474" cy="61570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Dear ______,</a:t>
              </a:r>
            </a:p>
            <a:p>
              <a:pPr algn="l"/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You are </a:t>
              </a:r>
            </a:p>
            <a:p>
              <a:pPr algn="l"/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eligible for… </a:t>
              </a:r>
            </a:p>
            <a:p>
              <a:pPr algn="l"/>
              <a:endParaRPr lang="en-US" sz="8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45426" y="2340495"/>
            <a:ext cx="1890012" cy="2059666"/>
            <a:chOff x="2992092" y="834334"/>
            <a:chExt cx="1025210" cy="1195173"/>
          </a:xfrm>
        </p:grpSpPr>
        <p:sp>
          <p:nvSpPr>
            <p:cNvPr id="44" name="Diamond 43"/>
            <p:cNvSpPr/>
            <p:nvPr/>
          </p:nvSpPr>
          <p:spPr>
            <a:xfrm>
              <a:off x="3139844" y="1052014"/>
              <a:ext cx="750878" cy="749571"/>
            </a:xfrm>
            <a:prstGeom prst="diamond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Data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Hub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329621" y="834334"/>
              <a:ext cx="343263" cy="3288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+mj-lt"/>
                </a:rPr>
                <a:t>$</a:t>
              </a:r>
              <a:endParaRPr lang="en-US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6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6" r="5434" b="18423"/>
            <a:stretch/>
          </p:blipFill>
          <p:spPr bwMode="auto">
            <a:xfrm>
              <a:off x="3389882" y="1791007"/>
              <a:ext cx="250801" cy="2385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3700801" y="1250311"/>
              <a:ext cx="316501" cy="3189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#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8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2092" y="1285207"/>
              <a:ext cx="295502" cy="2840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Rounded Rectangle 48"/>
          <p:cNvSpPr/>
          <p:nvPr/>
        </p:nvSpPr>
        <p:spPr>
          <a:xfrm>
            <a:off x="381001" y="5121800"/>
            <a:ext cx="1395337" cy="898001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Multiple Ways to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Enroll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202535" y="5093477"/>
            <a:ext cx="2363087" cy="898001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Use of Electronic </a:t>
            </a: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Data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to Verify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Eligibility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949636" y="5093477"/>
            <a:ext cx="2252899" cy="89800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Single Application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for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Multiple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Programs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867481" y="5121800"/>
            <a:ext cx="1856587" cy="898001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Real-Time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Eligibility Determinations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3975176" y="3289754"/>
            <a:ext cx="34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9" idx="3"/>
            <a:endCxn id="63" idx="1"/>
          </p:cNvCxnSpPr>
          <p:nvPr/>
        </p:nvCxnSpPr>
        <p:spPr>
          <a:xfrm>
            <a:off x="1052170" y="1886152"/>
            <a:ext cx="784351" cy="1459040"/>
          </a:xfrm>
          <a:prstGeom prst="line">
            <a:avLst/>
          </a:prstGeom>
          <a:ln w="19050">
            <a:solidFill>
              <a:srgbClr val="001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1"/>
            <a:endCxn id="63" idx="1"/>
          </p:cNvCxnSpPr>
          <p:nvPr/>
        </p:nvCxnSpPr>
        <p:spPr>
          <a:xfrm>
            <a:off x="923933" y="2649338"/>
            <a:ext cx="912588" cy="695853"/>
          </a:xfrm>
          <a:prstGeom prst="line">
            <a:avLst/>
          </a:prstGeom>
          <a:ln w="19050">
            <a:solidFill>
              <a:srgbClr val="001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9" idx="3"/>
            <a:endCxn id="63" idx="1"/>
          </p:cNvCxnSpPr>
          <p:nvPr/>
        </p:nvCxnSpPr>
        <p:spPr>
          <a:xfrm flipV="1">
            <a:off x="1300637" y="3345191"/>
            <a:ext cx="535883" cy="152490"/>
          </a:xfrm>
          <a:prstGeom prst="line">
            <a:avLst/>
          </a:prstGeom>
          <a:ln w="19050">
            <a:solidFill>
              <a:srgbClr val="001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8" idx="3"/>
            <a:endCxn id="63" idx="1"/>
          </p:cNvCxnSpPr>
          <p:nvPr/>
        </p:nvCxnSpPr>
        <p:spPr>
          <a:xfrm flipV="1">
            <a:off x="1300637" y="3345191"/>
            <a:ext cx="535883" cy="1207042"/>
          </a:xfrm>
          <a:prstGeom prst="line">
            <a:avLst/>
          </a:prstGeom>
          <a:ln w="19050">
            <a:solidFill>
              <a:srgbClr val="001B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410030" y="3281015"/>
            <a:ext cx="3111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836520" y="1853155"/>
            <a:ext cx="2018173" cy="2984072"/>
            <a:chOff x="3837389" y="1600200"/>
            <a:chExt cx="1067185" cy="1747493"/>
          </a:xfrm>
        </p:grpSpPr>
        <p:grpSp>
          <p:nvGrpSpPr>
            <p:cNvPr id="60" name="Group 59"/>
            <p:cNvGrpSpPr/>
            <p:nvPr/>
          </p:nvGrpSpPr>
          <p:grpSpPr>
            <a:xfrm>
              <a:off x="3837389" y="1600200"/>
              <a:ext cx="1067185" cy="1747493"/>
              <a:chOff x="3809321" y="1600200"/>
              <a:chExt cx="778027" cy="1274003"/>
            </a:xfrm>
          </p:grpSpPr>
          <p:pic>
            <p:nvPicPr>
              <p:cNvPr id="63" name="Picture 2" descr="C:\Users\JessicaS\AppData\Local\Microsoft\Windows\Temporary Internet Files\Content.IE5\P6P6Q20X\MC900389390[1].wmf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clrChange>
                  <a:clrFrom>
                    <a:srgbClr val="355B9E"/>
                  </a:clrFrom>
                  <a:clrTo>
                    <a:srgbClr val="355B9E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487"/>
              <a:stretch/>
            </p:blipFill>
            <p:spPr bwMode="auto">
              <a:xfrm>
                <a:off x="3809321" y="1600200"/>
                <a:ext cx="284608" cy="12740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4093930" y="1763673"/>
                <a:ext cx="493418" cy="838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latin typeface="+mj-lt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4227774" y="2277326"/>
              <a:ext cx="676800" cy="432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Medicaid</a:t>
              </a:r>
              <a:endParaRPr lang="en-US" sz="1400" b="1" dirty="0">
                <a:latin typeface="+mj-lt"/>
              </a:endParaRPr>
            </a:p>
            <a:p>
              <a:pPr algn="ctr"/>
              <a:r>
                <a:rPr lang="en-US" sz="1400" b="1" dirty="0">
                  <a:latin typeface="+mj-lt"/>
                </a:rPr>
                <a:t>CHIP</a:t>
              </a:r>
            </a:p>
            <a:p>
              <a:pPr algn="ctr"/>
              <a:r>
                <a:rPr lang="en-US" sz="1400" b="1" dirty="0" smtClean="0">
                  <a:latin typeface="+mj-lt"/>
                </a:rPr>
                <a:t>Marketplace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27774" y="1909853"/>
              <a:ext cx="676800" cy="30640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HEALTH </a:t>
              </a:r>
            </a:p>
            <a:p>
              <a:pPr algn="ctr"/>
              <a:r>
                <a:rPr lang="en-US" sz="1400" b="1" u="sng" dirty="0" smtClean="0">
                  <a:latin typeface="+mj-lt"/>
                </a:rPr>
                <a:t>INSURANCE</a:t>
              </a:r>
              <a:endParaRPr lang="en-US" sz="1400" b="1" u="sng" dirty="0">
                <a:latin typeface="+mj-lt"/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389939" y="5093476"/>
            <a:ext cx="1197588" cy="0"/>
          </a:xfrm>
          <a:prstGeom prst="line">
            <a:avLst/>
          </a:prstGeom>
          <a:ln w="9525">
            <a:solidFill>
              <a:srgbClr val="260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058917" y="5093476"/>
            <a:ext cx="1970319" cy="0"/>
          </a:xfrm>
          <a:prstGeom prst="line">
            <a:avLst/>
          </a:prstGeom>
          <a:ln w="9525">
            <a:solidFill>
              <a:srgbClr val="260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45426" y="5093476"/>
            <a:ext cx="1836708" cy="0"/>
          </a:xfrm>
          <a:prstGeom prst="line">
            <a:avLst/>
          </a:prstGeom>
          <a:ln w="9525">
            <a:solidFill>
              <a:srgbClr val="260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959821" y="5093476"/>
            <a:ext cx="1422987" cy="0"/>
          </a:xfrm>
          <a:prstGeom prst="line">
            <a:avLst/>
          </a:prstGeom>
          <a:ln w="9525">
            <a:solidFill>
              <a:srgbClr val="2604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 descr="http://behance.vo.llnwd.net/profiles/75036/projects/5408155/90d087530b592d8f9feaa04b33b4a53c.pn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t="10114" r="24545" b="11899"/>
          <a:stretch/>
        </p:blipFill>
        <p:spPr bwMode="auto">
          <a:xfrm>
            <a:off x="563239" y="1536247"/>
            <a:ext cx="488931" cy="6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Decisions to implement the Medicaid expansion have many coverage and fiscal implications for states.  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12764" y="5181600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Increased State Economic Activity</a:t>
            </a:r>
            <a:endParaRPr lang="en-US" sz="2100" dirty="0">
              <a:ln w="0">
                <a:noFill/>
                <a:prstDash val="solid"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76331" y="2645982"/>
            <a:ext cx="26730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1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Increased Provider Revenue </a:t>
            </a:r>
            <a:endParaRPr lang="en-US" sz="2100" dirty="0" smtClean="0">
              <a:ln w="0">
                <a:noFill/>
                <a:prstDash val="solid"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8000" b="5056"/>
          <a:stretch>
            <a:fillRect/>
          </a:stretch>
        </p:blipFill>
        <p:spPr bwMode="auto">
          <a:xfrm>
            <a:off x="4257719" y="2443144"/>
            <a:ext cx="863623" cy="118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876332" y="1568765"/>
            <a:ext cx="31200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21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Reduction in the Number 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100" b="1" dirty="0" smtClean="0">
                <a:ln w="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of Uninsured </a:t>
            </a:r>
            <a:endParaRPr lang="en-US" sz="2100" dirty="0" smtClean="0">
              <a:ln w="0">
                <a:noFill/>
                <a:prstDash val="solid"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1" name="Picture 20" descr="d:\Documents and Settings\jessicas\Local Settings\Temporary Internet Files\Content.IE5\4PUVKPQB\MC900441315[1]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363"/>
          <a:stretch/>
        </p:blipFill>
        <p:spPr bwMode="auto">
          <a:xfrm>
            <a:off x="3962400" y="3792760"/>
            <a:ext cx="1198272" cy="12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782735" y="3762086"/>
            <a:ext cx="2901178" cy="1162110"/>
            <a:chOff x="5556558" y="5248250"/>
            <a:chExt cx="2901177" cy="1162110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556558" y="5579363"/>
              <a:ext cx="289559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cs typeface="Arial" pitchFamily="34" charset="0"/>
                </a:rPr>
                <a:t>↓ Uncompensated Care Costs</a:t>
              </a:r>
            </a:p>
            <a:p>
              <a:pPr marL="171450" indent="-171450" eaLnBrk="0" fontAlgn="base" hangingPunct="0"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cs typeface="Arial" pitchFamily="34" charset="0"/>
                </a:rPr>
                <a:t>↓ State-funded health    programs (e.g. Mental health)</a:t>
              </a:r>
              <a:endParaRPr lang="en-US" sz="1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670563" y="5248250"/>
              <a:ext cx="2787172" cy="4154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2100" b="1" dirty="0" smtClean="0">
                  <a:ln w="0">
                    <a:noFill/>
                    <a:prstDash val="solid"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Increased State Savings</a:t>
              </a:r>
              <a:endParaRPr lang="en-US" sz="2100" b="1" cap="none" spc="0" dirty="0">
                <a:ln w="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6200" y="5105141"/>
            <a:ext cx="1652781" cy="944475"/>
            <a:chOff x="4191000" y="3739218"/>
            <a:chExt cx="1981200" cy="1132149"/>
          </a:xfrm>
        </p:grpSpPr>
        <p:grpSp>
          <p:nvGrpSpPr>
            <p:cNvPr id="28" name="Group 27"/>
            <p:cNvGrpSpPr/>
            <p:nvPr/>
          </p:nvGrpSpPr>
          <p:grpSpPr>
            <a:xfrm>
              <a:off x="4312445" y="3739218"/>
              <a:ext cx="1648329" cy="1129767"/>
              <a:chOff x="4800599" y="1734845"/>
              <a:chExt cx="1416629" cy="1201236"/>
            </a:xfrm>
          </p:grpSpPr>
          <p:pic>
            <p:nvPicPr>
              <p:cNvPr id="35" name="Picture 5" descr="C:\Users\JessicaS\AppData\Local\Microsoft\Windows\Temporary Internet Files\Content.IE5\4NM45IZG\MC900441517[1].wm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0" t="26066" r="54200" b="24297"/>
              <a:stretch/>
            </p:blipFill>
            <p:spPr bwMode="auto">
              <a:xfrm>
                <a:off x="4800599" y="1734845"/>
                <a:ext cx="1407211" cy="932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5593556" y="2400300"/>
                <a:ext cx="304800" cy="4738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988628" y="2097881"/>
                <a:ext cx="228600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275605" y="2400300"/>
                <a:ext cx="228600" cy="342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843462" y="2624114"/>
                <a:ext cx="228600" cy="1190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191000" y="4185567"/>
              <a:ext cx="1981200" cy="685800"/>
              <a:chOff x="1295400" y="2743200"/>
              <a:chExt cx="1981200" cy="6858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524000" y="3276600"/>
                <a:ext cx="228600" cy="152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43100" y="3124200"/>
                <a:ext cx="228600" cy="3048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362200" y="3007519"/>
                <a:ext cx="224207" cy="4214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19400" y="2743200"/>
                <a:ext cx="228600" cy="68432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295400" y="3429000"/>
                <a:ext cx="198120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3" name="Picture 2" descr="C:\Users\jessicas\AppData\Local\Microsoft\Windows\Temporary Internet Files\Content.IE5\AY8G6ZWM\MC900384170[1].wmf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6"/>
          <a:stretch/>
        </p:blipFill>
        <p:spPr bwMode="auto">
          <a:xfrm>
            <a:off x="304799" y="2506131"/>
            <a:ext cx="1066800" cy="14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jessicas\AppData\Local\Microsoft\Windows\Temporary Internet Files\Content.IE5\AY8G6ZWM\MC900384170[1].wmf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6"/>
          <a:stretch/>
        </p:blipFill>
        <p:spPr bwMode="auto">
          <a:xfrm>
            <a:off x="1828801" y="3304243"/>
            <a:ext cx="479657" cy="6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147974" y="4133828"/>
            <a:ext cx="21604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100" b="1" dirty="0">
                <a:ln w="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Federal + State Funds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2590801" y="2795685"/>
            <a:ext cx="912100" cy="1821034"/>
          </a:xfrm>
          <a:prstGeom prst="rightArrow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424536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Meta Offc Pro"/>
              </a:rPr>
              <a:t>+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867400" y="5825917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↑ Jobs and Revenues</a:t>
            </a:r>
            <a:endParaRPr lang="en-US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21610" y="1442850"/>
            <a:ext cx="1464791" cy="842891"/>
            <a:chOff x="4021610" y="1519309"/>
            <a:chExt cx="1464790" cy="842891"/>
          </a:xfrm>
        </p:grpSpPr>
        <p:grpSp>
          <p:nvGrpSpPr>
            <p:cNvPr id="42" name="Group 41"/>
            <p:cNvGrpSpPr/>
            <p:nvPr/>
          </p:nvGrpSpPr>
          <p:grpSpPr>
            <a:xfrm>
              <a:off x="4380323" y="1519309"/>
              <a:ext cx="375959" cy="842891"/>
              <a:chOff x="3654352" y="2923878"/>
              <a:chExt cx="890968" cy="1986999"/>
            </a:xfrm>
            <a:solidFill>
              <a:schemeClr val="accent2"/>
            </a:solidFill>
          </p:grpSpPr>
          <p:sp>
            <p:nvSpPr>
              <p:cNvPr id="57" name="Oval 56"/>
              <p:cNvSpPr/>
              <p:nvPr/>
            </p:nvSpPr>
            <p:spPr>
              <a:xfrm>
                <a:off x="3939816" y="2923878"/>
                <a:ext cx="320040" cy="32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899017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4118571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3898619" y="3475015"/>
                <a:ext cx="402434" cy="73098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61" name="Round Same Side Corner Rectangle 60"/>
              <p:cNvSpPr/>
              <p:nvPr/>
            </p:nvSpPr>
            <p:spPr>
              <a:xfrm>
                <a:off x="3781109" y="3303697"/>
                <a:ext cx="637454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654352" y="3333672"/>
                <a:ext cx="890968" cy="712284"/>
                <a:chOff x="3654352" y="3350339"/>
                <a:chExt cx="890968" cy="712284"/>
              </a:xfrm>
              <a:grpFill/>
            </p:grpSpPr>
            <p:sp>
              <p:nvSpPr>
                <p:cNvPr id="63" name="Rounded Rectangle 62"/>
                <p:cNvSpPr/>
                <p:nvPr/>
              </p:nvSpPr>
              <p:spPr>
                <a:xfrm rot="17700000" flipH="1">
                  <a:off x="3380506" y="3624185"/>
                  <a:ext cx="712284" cy="16459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 rot="3900000">
                  <a:off x="4106882" y="3624185"/>
                  <a:ext cx="712284" cy="16459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4802666" y="1526210"/>
              <a:ext cx="334616" cy="835990"/>
              <a:chOff x="5287084" y="2926861"/>
              <a:chExt cx="792991" cy="1970728"/>
            </a:xfrm>
            <a:solidFill>
              <a:schemeClr val="accent2"/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5523559" y="2926861"/>
                <a:ext cx="320040" cy="32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508901" y="4114392"/>
                <a:ext cx="349356" cy="783197"/>
                <a:chOff x="5351796" y="5908768"/>
                <a:chExt cx="349356" cy="783197"/>
              </a:xfrm>
              <a:grpFill/>
            </p:grpSpPr>
            <p:sp>
              <p:nvSpPr>
                <p:cNvPr id="55" name="Rounded Rectangle 54"/>
                <p:cNvSpPr/>
                <p:nvPr/>
              </p:nvSpPr>
              <p:spPr>
                <a:xfrm>
                  <a:off x="5351796" y="5908768"/>
                  <a:ext cx="146304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5554848" y="5908768"/>
                  <a:ext cx="146304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Trapezoid 46"/>
              <p:cNvSpPr/>
              <p:nvPr/>
            </p:nvSpPr>
            <p:spPr>
              <a:xfrm>
                <a:off x="5340195" y="3459869"/>
                <a:ext cx="686768" cy="884395"/>
              </a:xfrm>
              <a:prstGeom prst="trapezoid">
                <a:avLst>
                  <a:gd name="adj" fmla="val 253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427132" y="3342174"/>
                <a:ext cx="512895" cy="21755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5287084" y="3357795"/>
                <a:ext cx="792991" cy="712285"/>
                <a:chOff x="5287084" y="3357795"/>
                <a:chExt cx="792991" cy="712285"/>
              </a:xfrm>
              <a:grpFill/>
            </p:grpSpPr>
            <p:sp>
              <p:nvSpPr>
                <p:cNvPr id="53" name="Rounded Rectangle 52"/>
                <p:cNvSpPr/>
                <p:nvPr/>
              </p:nvSpPr>
              <p:spPr>
                <a:xfrm rot="17700000" flipH="1">
                  <a:off x="4994949" y="364993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 rot="3900000">
                  <a:off x="5659924" y="364993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5" name="Group 64"/>
            <p:cNvGrpSpPr/>
            <p:nvPr/>
          </p:nvGrpSpPr>
          <p:grpSpPr>
            <a:xfrm>
              <a:off x="5206528" y="1748531"/>
              <a:ext cx="279872" cy="613669"/>
              <a:chOff x="3654352" y="2923878"/>
              <a:chExt cx="890968" cy="1986999"/>
            </a:xfrm>
            <a:solidFill>
              <a:schemeClr val="accent2"/>
            </a:solidFill>
          </p:grpSpPr>
          <p:sp>
            <p:nvSpPr>
              <p:cNvPr id="66" name="Oval 65"/>
              <p:cNvSpPr/>
              <p:nvPr/>
            </p:nvSpPr>
            <p:spPr>
              <a:xfrm>
                <a:off x="3939816" y="2923878"/>
                <a:ext cx="320040" cy="32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3899017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4118571" y="3975391"/>
                <a:ext cx="182880" cy="93548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3898619" y="3475015"/>
                <a:ext cx="402434" cy="73098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70" name="Round Same Side Corner Rectangle 69"/>
              <p:cNvSpPr/>
              <p:nvPr/>
            </p:nvSpPr>
            <p:spPr>
              <a:xfrm>
                <a:off x="3781109" y="3303697"/>
                <a:ext cx="637454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3654352" y="3333672"/>
                <a:ext cx="890968" cy="712284"/>
                <a:chOff x="3654352" y="3350339"/>
                <a:chExt cx="890968" cy="712284"/>
              </a:xfrm>
              <a:grpFill/>
            </p:grpSpPr>
            <p:sp>
              <p:nvSpPr>
                <p:cNvPr id="72" name="Rounded Rectangle 71"/>
                <p:cNvSpPr/>
                <p:nvPr/>
              </p:nvSpPr>
              <p:spPr>
                <a:xfrm rot="17700000" flipH="1">
                  <a:off x="3380506" y="3624185"/>
                  <a:ext cx="712284" cy="16459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 rot="3900000">
                  <a:off x="4106882" y="3624185"/>
                  <a:ext cx="712284" cy="16459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74" name="Group 73"/>
            <p:cNvGrpSpPr/>
            <p:nvPr/>
          </p:nvGrpSpPr>
          <p:grpSpPr>
            <a:xfrm>
              <a:off x="4021610" y="1668976"/>
              <a:ext cx="277472" cy="693224"/>
              <a:chOff x="5287084" y="2926861"/>
              <a:chExt cx="792991" cy="1970728"/>
            </a:xfrm>
            <a:solidFill>
              <a:schemeClr val="accent2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5523559" y="2926861"/>
                <a:ext cx="320040" cy="32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5508901" y="4114392"/>
                <a:ext cx="349356" cy="783197"/>
                <a:chOff x="5351796" y="5908768"/>
                <a:chExt cx="349356" cy="783197"/>
              </a:xfrm>
              <a:grpFill/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5351796" y="5908768"/>
                  <a:ext cx="146304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5554848" y="5908768"/>
                  <a:ext cx="146304" cy="783197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77" name="Trapezoid 76"/>
              <p:cNvSpPr/>
              <p:nvPr/>
            </p:nvSpPr>
            <p:spPr>
              <a:xfrm>
                <a:off x="5340195" y="3459869"/>
                <a:ext cx="686768" cy="884395"/>
              </a:xfrm>
              <a:prstGeom prst="trapezoid">
                <a:avLst>
                  <a:gd name="adj" fmla="val 253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5427132" y="3342174"/>
                <a:ext cx="512895" cy="21755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5287084" y="3357795"/>
                <a:ext cx="792991" cy="712285"/>
                <a:chOff x="5287084" y="3357795"/>
                <a:chExt cx="792991" cy="712285"/>
              </a:xfrm>
              <a:grpFill/>
            </p:grpSpPr>
            <p:sp>
              <p:nvSpPr>
                <p:cNvPr id="80" name="Rounded Rectangle 79"/>
                <p:cNvSpPr/>
                <p:nvPr/>
              </p:nvSpPr>
              <p:spPr>
                <a:xfrm rot="17700000" flipH="1">
                  <a:off x="4994949" y="364993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 rot="3900000">
                  <a:off x="5659924" y="3649930"/>
                  <a:ext cx="712285" cy="12801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492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14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00" dirty="0"/>
              <a:t>NOTES: </a:t>
            </a:r>
            <a:r>
              <a:rPr lang="en-US" sz="1100" dirty="0" smtClean="0"/>
              <a:t>1 </a:t>
            </a:r>
            <a:r>
              <a:rPr lang="en-US" sz="1100" dirty="0"/>
              <a:t>- Exploring an approach to Medicaid expansion likely to require waiver approval. </a:t>
            </a:r>
            <a:r>
              <a:rPr lang="en-US" sz="1100" dirty="0" smtClean="0"/>
              <a:t>2- </a:t>
            </a:r>
            <a:r>
              <a:rPr lang="en-US" sz="1100" dirty="0"/>
              <a:t>Discussion of a special session being called on the Medicaid expansion.</a:t>
            </a:r>
          </a:p>
          <a:p>
            <a:r>
              <a:rPr lang="en-US" sz="1100" dirty="0"/>
              <a:t>SOURCES: </a:t>
            </a:r>
            <a:r>
              <a:rPr lang="en-US" sz="1100" dirty="0" smtClean="0"/>
              <a:t>State decisions on the Medicaid expansion as of October 22, 2013. Based </a:t>
            </a:r>
            <a:r>
              <a:rPr lang="en-US" sz="1100" dirty="0"/>
              <a:t>on data from the Centers for Medicare and Medicaid Services, available at: </a:t>
            </a:r>
            <a:r>
              <a:rPr lang="en-US" sz="1100" dirty="0">
                <a:hlinkClick r:id="rId3"/>
              </a:rPr>
              <a:t>http://medicaid.gov/AffordableCareAct/Medicaid-Moving-Forward-2014/Medicaid-and-CHIP-Eligibility-Levels/medicaid-chip-eligibility-levels.html</a:t>
            </a:r>
            <a:r>
              <a:rPr lang="en-US" sz="1100" dirty="0" smtClean="0"/>
              <a:t>. Data has been updated to reflect more recent activity.</a:t>
            </a: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/>
          <a:lstStyle/>
          <a:p>
            <a:r>
              <a:rPr lang="en-US" dirty="0" smtClean="0"/>
              <a:t>Not all states are expanding Medicaid </a:t>
            </a:r>
            <a:br>
              <a:rPr lang="en-US" dirty="0" smtClean="0"/>
            </a:br>
            <a:r>
              <a:rPr lang="en-US" sz="1800" dirty="0" smtClean="0"/>
              <a:t>(Status as </a:t>
            </a:r>
            <a:r>
              <a:rPr lang="en-US" sz="1800" dirty="0"/>
              <a:t>of </a:t>
            </a:r>
            <a:r>
              <a:rPr lang="en-US" sz="1800" dirty="0" smtClean="0">
                <a:latin typeface="+mj-lt"/>
              </a:rPr>
              <a:t>October 22, 2013)</a:t>
            </a:r>
            <a:endParaRPr lang="en-US" sz="18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371600"/>
            <a:ext cx="7986712" cy="4195763"/>
            <a:chOff x="749301" y="973956"/>
            <a:chExt cx="7986712" cy="4195763"/>
          </a:xfrm>
        </p:grpSpPr>
        <p:sp>
          <p:nvSpPr>
            <p:cNvPr id="5" name="Shape - Wyoming"/>
            <p:cNvSpPr>
              <a:spLocks noChangeAspect="1"/>
            </p:cNvSpPr>
            <p:nvPr/>
          </p:nvSpPr>
          <p:spPr bwMode="auto">
            <a:xfrm>
              <a:off x="2787648" y="1847081"/>
              <a:ext cx="896939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6" name="Shape - Wisconsin"/>
            <p:cNvSpPr>
              <a:spLocks noChangeAspect="1"/>
            </p:cNvSpPr>
            <p:nvPr/>
          </p:nvSpPr>
          <p:spPr bwMode="auto">
            <a:xfrm>
              <a:off x="4975223" y="1535931"/>
              <a:ext cx="654051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7" name="Shape - West Virginia"/>
            <p:cNvSpPr>
              <a:spLocks noChangeAspect="1"/>
            </p:cNvSpPr>
            <p:nvPr/>
          </p:nvSpPr>
          <p:spPr bwMode="auto">
            <a:xfrm>
              <a:off x="6345237" y="2388418"/>
              <a:ext cx="550863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8" name="Shape - Washington"/>
            <p:cNvSpPr>
              <a:spLocks noChangeAspect="1"/>
            </p:cNvSpPr>
            <p:nvPr/>
          </p:nvSpPr>
          <p:spPr bwMode="auto">
            <a:xfrm>
              <a:off x="1463675" y="996181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grpSp>
          <p:nvGrpSpPr>
            <p:cNvPr id="9" name="Shape - Virginia"/>
            <p:cNvGrpSpPr>
              <a:grpSpLocks/>
            </p:cNvGrpSpPr>
            <p:nvPr/>
          </p:nvGrpSpPr>
          <p:grpSpPr bwMode="auto">
            <a:xfrm>
              <a:off x="6276972" y="2507480"/>
              <a:ext cx="1009651" cy="596900"/>
              <a:chOff x="3911" y="1540"/>
              <a:chExt cx="636" cy="376"/>
            </a:xfrm>
            <a:solidFill>
              <a:srgbClr val="0072C0"/>
            </a:solidFill>
          </p:grpSpPr>
          <p:sp>
            <p:nvSpPr>
              <p:cNvPr id="129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30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10" name="Shape - Vermont"/>
            <p:cNvSpPr>
              <a:spLocks noChangeAspect="1"/>
            </p:cNvSpPr>
            <p:nvPr/>
          </p:nvSpPr>
          <p:spPr bwMode="auto">
            <a:xfrm>
              <a:off x="7172325" y="1442268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1" name="Shape - Utah"/>
            <p:cNvSpPr>
              <a:spLocks noChangeAspect="1"/>
            </p:cNvSpPr>
            <p:nvPr/>
          </p:nvSpPr>
          <p:spPr bwMode="auto">
            <a:xfrm>
              <a:off x="2351088" y="2280468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2" name="Shape - Texas"/>
            <p:cNvSpPr>
              <a:spLocks noChangeAspect="1"/>
            </p:cNvSpPr>
            <p:nvPr/>
          </p:nvSpPr>
          <p:spPr bwMode="auto">
            <a:xfrm>
              <a:off x="3225798" y="3286942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 b="1" dirty="0">
                <a:latin typeface="+mj-lt"/>
                <a:cs typeface="Calibri" pitchFamily="34" charset="0"/>
              </a:endParaRPr>
            </a:p>
          </p:txBody>
        </p:sp>
        <p:sp>
          <p:nvSpPr>
            <p:cNvPr id="13" name="Shape - Tennessee"/>
            <p:cNvSpPr>
              <a:spLocks noChangeAspect="1"/>
            </p:cNvSpPr>
            <p:nvPr/>
          </p:nvSpPr>
          <p:spPr bwMode="auto">
            <a:xfrm>
              <a:off x="5418137" y="3056756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4" name="Shape - South Dakota"/>
            <p:cNvSpPr>
              <a:spLocks noChangeAspect="1"/>
            </p:cNvSpPr>
            <p:nvPr/>
          </p:nvSpPr>
          <p:spPr bwMode="auto">
            <a:xfrm>
              <a:off x="3656012" y="1751831"/>
              <a:ext cx="920751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5" name="Shape - South Carolina"/>
            <p:cNvSpPr>
              <a:spLocks noChangeAspect="1"/>
            </p:cNvSpPr>
            <p:nvPr/>
          </p:nvSpPr>
          <p:spPr bwMode="auto">
            <a:xfrm>
              <a:off x="6359524" y="3248842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6" name="Shape - Rhode Island"/>
            <p:cNvSpPr>
              <a:spLocks noChangeAspect="1"/>
            </p:cNvSpPr>
            <p:nvPr/>
          </p:nvSpPr>
          <p:spPr bwMode="auto">
            <a:xfrm>
              <a:off x="7483472" y="1894706"/>
              <a:ext cx="120651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7" name="Shape - Pennsylvania"/>
            <p:cNvSpPr>
              <a:spLocks noChangeAspect="1"/>
            </p:cNvSpPr>
            <p:nvPr/>
          </p:nvSpPr>
          <p:spPr bwMode="auto">
            <a:xfrm>
              <a:off x="6467474" y="2024881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8" name="Shape - Oregon"/>
            <p:cNvSpPr>
              <a:spLocks noChangeAspect="1"/>
            </p:cNvSpPr>
            <p:nvPr/>
          </p:nvSpPr>
          <p:spPr bwMode="auto">
            <a:xfrm>
              <a:off x="1263649" y="1432743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latin typeface="+mj-lt"/>
              </a:endParaRPr>
            </a:p>
          </p:txBody>
        </p:sp>
        <p:sp>
          <p:nvSpPr>
            <p:cNvPr id="19" name="Shape - Oklahoma"/>
            <p:cNvSpPr>
              <a:spLocks noChangeAspect="1"/>
            </p:cNvSpPr>
            <p:nvPr/>
          </p:nvSpPr>
          <p:spPr bwMode="auto">
            <a:xfrm>
              <a:off x="3752848" y="3191692"/>
              <a:ext cx="1125539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20" name="Shape - Ohio"/>
            <p:cNvSpPr>
              <a:spLocks noChangeAspect="1"/>
            </p:cNvSpPr>
            <p:nvPr/>
          </p:nvSpPr>
          <p:spPr bwMode="auto">
            <a:xfrm>
              <a:off x="5962648" y="2158230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latin typeface="+mj-lt"/>
              </a:endParaRPr>
            </a:p>
          </p:txBody>
        </p:sp>
        <p:sp>
          <p:nvSpPr>
            <p:cNvPr id="21" name="Shape - North Dakota"/>
            <p:cNvSpPr>
              <a:spLocks noChangeAspect="1"/>
            </p:cNvSpPr>
            <p:nvPr/>
          </p:nvSpPr>
          <p:spPr bwMode="auto">
            <a:xfrm>
              <a:off x="3686174" y="1266055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2" name="Shape - North Carolina"/>
            <p:cNvSpPr>
              <a:spLocks noChangeAspect="1"/>
            </p:cNvSpPr>
            <p:nvPr/>
          </p:nvSpPr>
          <p:spPr bwMode="auto">
            <a:xfrm>
              <a:off x="6230937" y="2902768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grpSp>
          <p:nvGrpSpPr>
            <p:cNvPr id="23" name="Shape - New York"/>
            <p:cNvGrpSpPr>
              <a:grpSpLocks/>
            </p:cNvGrpSpPr>
            <p:nvPr/>
          </p:nvGrpSpPr>
          <p:grpSpPr bwMode="auto">
            <a:xfrm>
              <a:off x="6530974" y="1478781"/>
              <a:ext cx="1044575" cy="700087"/>
              <a:chOff x="4071" y="893"/>
              <a:chExt cx="658" cy="440"/>
            </a:xfrm>
            <a:solidFill>
              <a:schemeClr val="accent6"/>
            </a:solidFill>
          </p:grpSpPr>
          <p:sp>
            <p:nvSpPr>
              <p:cNvPr id="127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28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24" name="Shape - New Mexico"/>
            <p:cNvSpPr>
              <a:spLocks noChangeAspect="1"/>
            </p:cNvSpPr>
            <p:nvPr/>
          </p:nvSpPr>
          <p:spPr bwMode="auto">
            <a:xfrm>
              <a:off x="2868611" y="3158355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25" name="Shape - New Jersey"/>
            <p:cNvSpPr>
              <a:spLocks noChangeAspect="1"/>
            </p:cNvSpPr>
            <p:nvPr/>
          </p:nvSpPr>
          <p:spPr bwMode="auto">
            <a:xfrm>
              <a:off x="7143748" y="2080443"/>
              <a:ext cx="196851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26" name="Shape - New Hampshire"/>
            <p:cNvSpPr>
              <a:spLocks noChangeAspect="1"/>
            </p:cNvSpPr>
            <p:nvPr/>
          </p:nvSpPr>
          <p:spPr bwMode="auto">
            <a:xfrm>
              <a:off x="7334249" y="1366068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7" name="Shape - Nevada"/>
            <p:cNvSpPr>
              <a:spLocks noChangeAspect="1"/>
            </p:cNvSpPr>
            <p:nvPr/>
          </p:nvSpPr>
          <p:spPr bwMode="auto">
            <a:xfrm>
              <a:off x="1660523" y="2143942"/>
              <a:ext cx="831851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28" name="Shape - Nebraska"/>
            <p:cNvSpPr>
              <a:spLocks noChangeAspect="1"/>
            </p:cNvSpPr>
            <p:nvPr/>
          </p:nvSpPr>
          <p:spPr bwMode="auto">
            <a:xfrm>
              <a:off x="3648074" y="2245543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29" name="Shape - Montana"/>
            <p:cNvSpPr>
              <a:spLocks noChangeAspect="1"/>
            </p:cNvSpPr>
            <p:nvPr/>
          </p:nvSpPr>
          <p:spPr bwMode="auto">
            <a:xfrm>
              <a:off x="2373958" y="1139056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30" name="Shape - Missouri"/>
            <p:cNvSpPr>
              <a:spLocks noChangeAspect="1"/>
            </p:cNvSpPr>
            <p:nvPr/>
          </p:nvSpPr>
          <p:spPr bwMode="auto">
            <a:xfrm>
              <a:off x="4687886" y="2596381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latin typeface="+mj-lt"/>
              </a:endParaRPr>
            </a:p>
          </p:txBody>
        </p:sp>
        <p:sp>
          <p:nvSpPr>
            <p:cNvPr id="31" name="Shape - Mississippi"/>
            <p:cNvSpPr>
              <a:spLocks noChangeAspect="1"/>
            </p:cNvSpPr>
            <p:nvPr/>
          </p:nvSpPr>
          <p:spPr bwMode="auto">
            <a:xfrm>
              <a:off x="5303835" y="3429817"/>
              <a:ext cx="450851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32" name="Shape - Minnesota"/>
            <p:cNvSpPr>
              <a:spLocks noChangeAspect="1"/>
            </p:cNvSpPr>
            <p:nvPr/>
          </p:nvSpPr>
          <p:spPr bwMode="auto">
            <a:xfrm>
              <a:off x="4419598" y="1204143"/>
              <a:ext cx="857251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3" name="Shape - Massachusetts"/>
            <p:cNvSpPr>
              <a:spLocks noChangeAspect="1"/>
            </p:cNvSpPr>
            <p:nvPr/>
          </p:nvSpPr>
          <p:spPr bwMode="auto">
            <a:xfrm>
              <a:off x="7278686" y="1751831"/>
              <a:ext cx="468312" cy="211137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6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4"/>
                  </a:lnTo>
                  <a:lnTo>
                    <a:pt x="254" y="77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2"/>
                  </a:lnTo>
                  <a:lnTo>
                    <a:pt x="206" y="125"/>
                  </a:lnTo>
                  <a:lnTo>
                    <a:pt x="161" y="92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grpSp>
          <p:nvGrpSpPr>
            <p:cNvPr id="34" name="Shape - Michigan"/>
            <p:cNvGrpSpPr>
              <a:grpSpLocks/>
            </p:cNvGrpSpPr>
            <p:nvPr/>
          </p:nvGrpSpPr>
          <p:grpSpPr bwMode="auto">
            <a:xfrm>
              <a:off x="5232398" y="1427981"/>
              <a:ext cx="990600" cy="882650"/>
              <a:chOff x="3254" y="860"/>
              <a:chExt cx="623" cy="557"/>
            </a:xfrm>
            <a:solidFill>
              <a:srgbClr val="0072C0"/>
            </a:solidFill>
          </p:grpSpPr>
          <p:sp>
            <p:nvSpPr>
              <p:cNvPr id="125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26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35" name="Shape - Maryland"/>
            <p:cNvSpPr>
              <a:spLocks noChangeAspect="1"/>
            </p:cNvSpPr>
            <p:nvPr/>
          </p:nvSpPr>
          <p:spPr bwMode="auto">
            <a:xfrm>
              <a:off x="6651623" y="2409055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36" name="Shape - Maine"/>
            <p:cNvSpPr>
              <a:spLocks noChangeAspect="1"/>
            </p:cNvSpPr>
            <p:nvPr/>
          </p:nvSpPr>
          <p:spPr bwMode="auto">
            <a:xfrm>
              <a:off x="7388223" y="973956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7" name="Shape - Louisiana"/>
            <p:cNvSpPr>
              <a:spLocks noChangeAspect="1"/>
            </p:cNvSpPr>
            <p:nvPr/>
          </p:nvSpPr>
          <p:spPr bwMode="auto">
            <a:xfrm>
              <a:off x="4946649" y="3780655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38" name="Shape - Kentucky"/>
            <p:cNvSpPr>
              <a:spLocks noChangeAspect="1"/>
            </p:cNvSpPr>
            <p:nvPr/>
          </p:nvSpPr>
          <p:spPr bwMode="auto">
            <a:xfrm>
              <a:off x="5480049" y="2717030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39" name="Shape - Kansas"/>
            <p:cNvSpPr>
              <a:spLocks noChangeAspect="1"/>
            </p:cNvSpPr>
            <p:nvPr/>
          </p:nvSpPr>
          <p:spPr bwMode="auto">
            <a:xfrm>
              <a:off x="3879849" y="2718618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40" name="Shape - Iowa"/>
            <p:cNvSpPr>
              <a:spLocks noChangeAspect="1"/>
            </p:cNvSpPr>
            <p:nvPr/>
          </p:nvSpPr>
          <p:spPr bwMode="auto">
            <a:xfrm>
              <a:off x="4562474" y="2132830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1" name="Shape - Indiana"/>
            <p:cNvSpPr>
              <a:spLocks noChangeAspect="1"/>
            </p:cNvSpPr>
            <p:nvPr/>
          </p:nvSpPr>
          <p:spPr bwMode="auto">
            <a:xfrm>
              <a:off x="5635624" y="2297931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42" name="Shape - Illinois"/>
            <p:cNvSpPr>
              <a:spLocks noChangeAspect="1"/>
            </p:cNvSpPr>
            <p:nvPr/>
          </p:nvSpPr>
          <p:spPr bwMode="auto">
            <a:xfrm>
              <a:off x="5173132" y="2236018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latin typeface="+mj-lt"/>
              </a:endParaRPr>
            </a:p>
          </p:txBody>
        </p:sp>
        <p:sp>
          <p:nvSpPr>
            <p:cNvPr id="43" name="Shape - Idaho"/>
            <p:cNvSpPr>
              <a:spLocks noChangeAspect="1"/>
            </p:cNvSpPr>
            <p:nvPr/>
          </p:nvSpPr>
          <p:spPr bwMode="auto">
            <a:xfrm>
              <a:off x="2117723" y="1127943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grpSp>
          <p:nvGrpSpPr>
            <p:cNvPr id="44" name="Shape - Hawaii"/>
            <p:cNvGrpSpPr/>
            <p:nvPr/>
          </p:nvGrpSpPr>
          <p:grpSpPr>
            <a:xfrm>
              <a:off x="2157414" y="4101330"/>
              <a:ext cx="622300" cy="477838"/>
              <a:chOff x="2184402" y="4672013"/>
              <a:chExt cx="622300" cy="477838"/>
            </a:xfrm>
            <a:solidFill>
              <a:srgbClr val="7BC7ED"/>
            </a:solidFill>
          </p:grpSpPr>
          <p:sp>
            <p:nvSpPr>
              <p:cNvPr id="117" name="Freeform 4"/>
              <p:cNvSpPr>
                <a:spLocks noChangeAspect="1"/>
              </p:cNvSpPr>
              <p:nvPr/>
            </p:nvSpPr>
            <p:spPr bwMode="auto">
              <a:xfrm>
                <a:off x="2184402" y="4731923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18" name="Freeform 5"/>
              <p:cNvSpPr>
                <a:spLocks noChangeAspect="1"/>
              </p:cNvSpPr>
              <p:nvPr/>
            </p:nvSpPr>
            <p:spPr bwMode="auto">
              <a:xfrm>
                <a:off x="2252421" y="4672013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19" name="Freeform 6"/>
              <p:cNvSpPr>
                <a:spLocks noChangeAspect="1"/>
              </p:cNvSpPr>
              <p:nvPr/>
            </p:nvSpPr>
            <p:spPr bwMode="auto">
              <a:xfrm>
                <a:off x="2336359" y="4731923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20" name="Freeform 7"/>
              <p:cNvSpPr>
                <a:spLocks noChangeAspect="1"/>
              </p:cNvSpPr>
              <p:nvPr/>
            </p:nvSpPr>
            <p:spPr bwMode="auto">
              <a:xfrm>
                <a:off x="2473844" y="4806270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21" name="Freeform 8"/>
              <p:cNvSpPr>
                <a:spLocks noChangeAspect="1"/>
              </p:cNvSpPr>
              <p:nvPr/>
            </p:nvSpPr>
            <p:spPr bwMode="auto">
              <a:xfrm>
                <a:off x="2504959" y="4879894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22" name="Freeform 9"/>
              <p:cNvSpPr>
                <a:spLocks noChangeAspect="1"/>
              </p:cNvSpPr>
              <p:nvPr/>
            </p:nvSpPr>
            <p:spPr bwMode="auto">
              <a:xfrm>
                <a:off x="2551993" y="4920316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23" name="Freeform"/>
              <p:cNvSpPr>
                <a:spLocks noChangeAspect="1"/>
              </p:cNvSpPr>
              <p:nvPr/>
            </p:nvSpPr>
            <p:spPr bwMode="auto">
              <a:xfrm>
                <a:off x="2626524" y="4937639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124" name="Freeform"/>
              <p:cNvSpPr>
                <a:spLocks noChangeAspect="1"/>
              </p:cNvSpPr>
              <p:nvPr/>
            </p:nvSpPr>
            <p:spPr bwMode="auto">
              <a:xfrm>
                <a:off x="2562847" y="4838751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 dirty="0">
                  <a:latin typeface="+mj-lt"/>
                </a:endParaRPr>
              </a:p>
            </p:txBody>
          </p:sp>
        </p:grpSp>
        <p:sp>
          <p:nvSpPr>
            <p:cNvPr id="45" name="Shape - Georgia"/>
            <p:cNvSpPr>
              <a:spLocks noChangeAspect="1"/>
            </p:cNvSpPr>
            <p:nvPr/>
          </p:nvSpPr>
          <p:spPr bwMode="auto">
            <a:xfrm>
              <a:off x="6061075" y="3347268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46" name="Shape - Florida"/>
            <p:cNvSpPr>
              <a:spLocks noChangeAspect="1"/>
            </p:cNvSpPr>
            <p:nvPr/>
          </p:nvSpPr>
          <p:spPr bwMode="auto">
            <a:xfrm>
              <a:off x="5900737" y="3966393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47" name="Shape - Connecticut"/>
            <p:cNvSpPr>
              <a:spLocks noChangeAspect="1"/>
            </p:cNvSpPr>
            <p:nvPr/>
          </p:nvSpPr>
          <p:spPr bwMode="auto">
            <a:xfrm>
              <a:off x="7294562" y="1908992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8" name="Shape - Delaware"/>
            <p:cNvSpPr>
              <a:spLocks noChangeAspect="1"/>
            </p:cNvSpPr>
            <p:nvPr/>
          </p:nvSpPr>
          <p:spPr bwMode="auto">
            <a:xfrm>
              <a:off x="7129462" y="2396355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49" name="Shape - Colorado"/>
            <p:cNvSpPr>
              <a:spLocks noChangeAspect="1"/>
            </p:cNvSpPr>
            <p:nvPr/>
          </p:nvSpPr>
          <p:spPr bwMode="auto">
            <a:xfrm>
              <a:off x="2971798" y="2520181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50" name="Shape - California"/>
            <p:cNvSpPr>
              <a:spLocks noChangeAspect="1"/>
            </p:cNvSpPr>
            <p:nvPr/>
          </p:nvSpPr>
          <p:spPr bwMode="auto">
            <a:xfrm>
              <a:off x="1181098" y="2042343"/>
              <a:ext cx="1098551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51" name="Shape - Arkansas"/>
            <p:cNvSpPr>
              <a:spLocks noChangeAspect="1"/>
            </p:cNvSpPr>
            <p:nvPr/>
          </p:nvSpPr>
          <p:spPr bwMode="auto">
            <a:xfrm>
              <a:off x="4854574" y="3218680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 dirty="0">
                <a:latin typeface="+mj-lt"/>
              </a:endParaRPr>
            </a:p>
          </p:txBody>
        </p:sp>
        <p:sp>
          <p:nvSpPr>
            <p:cNvPr id="52" name="Shape - Arizona"/>
            <p:cNvSpPr>
              <a:spLocks noChangeAspect="1"/>
            </p:cNvSpPr>
            <p:nvPr/>
          </p:nvSpPr>
          <p:spPr bwMode="auto">
            <a:xfrm>
              <a:off x="2133598" y="3093267"/>
              <a:ext cx="844551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53" name="Shape - Alaska"/>
            <p:cNvSpPr>
              <a:spLocks noChangeAspect="1"/>
            </p:cNvSpPr>
            <p:nvPr/>
          </p:nvSpPr>
          <p:spPr bwMode="auto">
            <a:xfrm>
              <a:off x="749301" y="3593331"/>
              <a:ext cx="1617663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latin typeface="+mj-lt"/>
              </a:endParaRPr>
            </a:p>
          </p:txBody>
        </p:sp>
        <p:sp>
          <p:nvSpPr>
            <p:cNvPr id="54" name="Shape - Alabama"/>
            <p:cNvSpPr>
              <a:spLocks noChangeAspect="1"/>
            </p:cNvSpPr>
            <p:nvPr/>
          </p:nvSpPr>
          <p:spPr bwMode="auto">
            <a:xfrm>
              <a:off x="5732462" y="3383781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55" name="Shape - District of Columbia (star)"/>
            <p:cNvSpPr>
              <a:spLocks noChangeArrowheads="1"/>
            </p:cNvSpPr>
            <p:nvPr/>
          </p:nvSpPr>
          <p:spPr bwMode="auto">
            <a:xfrm>
              <a:off x="6859586" y="2478905"/>
              <a:ext cx="207963" cy="201612"/>
            </a:xfrm>
            <a:prstGeom prst="star5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b="1" dirty="0">
                <a:latin typeface="+mj-lt"/>
                <a:cs typeface="+mn-cs"/>
              </a:endParaRPr>
            </a:p>
          </p:txBody>
        </p:sp>
        <p:sp>
          <p:nvSpPr>
            <p:cNvPr id="56" name="Text - Wyoming"/>
            <p:cNvSpPr txBox="1">
              <a:spLocks noChangeArrowheads="1"/>
            </p:cNvSpPr>
            <p:nvPr/>
          </p:nvSpPr>
          <p:spPr bwMode="auto">
            <a:xfrm>
              <a:off x="2909886" y="20693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WY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57" name="Text - Wisconsin"/>
            <p:cNvSpPr txBox="1">
              <a:spLocks noChangeArrowheads="1"/>
            </p:cNvSpPr>
            <p:nvPr/>
          </p:nvSpPr>
          <p:spPr bwMode="auto">
            <a:xfrm>
              <a:off x="4951412" y="178358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WI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58" name="Text - West Virginia"/>
            <p:cNvSpPr txBox="1">
              <a:spLocks noChangeArrowheads="1"/>
            </p:cNvSpPr>
            <p:nvPr/>
          </p:nvSpPr>
          <p:spPr bwMode="auto">
            <a:xfrm>
              <a:off x="6186488" y="26646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WV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59" name="Text - Washington"/>
            <p:cNvSpPr txBox="1">
              <a:spLocks noChangeArrowheads="1"/>
            </p:cNvSpPr>
            <p:nvPr/>
          </p:nvSpPr>
          <p:spPr bwMode="auto">
            <a:xfrm>
              <a:off x="1609724" y="11660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60" name="Text - Virginia"/>
            <p:cNvSpPr txBox="1">
              <a:spLocks noChangeArrowheads="1"/>
            </p:cNvSpPr>
            <p:nvPr/>
          </p:nvSpPr>
          <p:spPr bwMode="auto">
            <a:xfrm>
              <a:off x="6589712" y="27075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VA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1" name="Text - Vermont"/>
            <p:cNvSpPr txBox="1">
              <a:spLocks noChangeArrowheads="1"/>
            </p:cNvSpPr>
            <p:nvPr/>
          </p:nvSpPr>
          <p:spPr bwMode="auto">
            <a:xfrm>
              <a:off x="6540500" y="11485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VT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2" name="Text - Utah"/>
            <p:cNvSpPr txBox="1">
              <a:spLocks noChangeArrowheads="1"/>
            </p:cNvSpPr>
            <p:nvPr/>
          </p:nvSpPr>
          <p:spPr bwMode="auto">
            <a:xfrm>
              <a:off x="2347912" y="26503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UT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3" name="Text - Texas"/>
            <p:cNvSpPr txBox="1">
              <a:spLocks noChangeArrowheads="1"/>
            </p:cNvSpPr>
            <p:nvPr/>
          </p:nvSpPr>
          <p:spPr bwMode="auto">
            <a:xfrm>
              <a:off x="3952873" y="39346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TX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4" name="Text - Tennessee"/>
            <p:cNvSpPr txBox="1">
              <a:spLocks noChangeArrowheads="1"/>
            </p:cNvSpPr>
            <p:nvPr/>
          </p:nvSpPr>
          <p:spPr bwMode="auto">
            <a:xfrm>
              <a:off x="5572124" y="31615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TN</a:t>
              </a:r>
              <a:r>
                <a:rPr lang="en-US" sz="1200" b="1" baseline="30000" dirty="0">
                  <a:cs typeface="Times New Roman" charset="0"/>
                </a:rPr>
                <a:t>1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5" name="Text - South Dakota"/>
            <p:cNvSpPr txBox="1">
              <a:spLocks noChangeArrowheads="1"/>
            </p:cNvSpPr>
            <p:nvPr/>
          </p:nvSpPr>
          <p:spPr bwMode="auto">
            <a:xfrm>
              <a:off x="3775073" y="188359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SD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6" name="Text - South Carolina"/>
            <p:cNvSpPr txBox="1">
              <a:spLocks noChangeArrowheads="1"/>
            </p:cNvSpPr>
            <p:nvPr/>
          </p:nvSpPr>
          <p:spPr bwMode="auto">
            <a:xfrm>
              <a:off x="6386512" y="33044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SC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7" name="Text - Rhode Island"/>
            <p:cNvSpPr txBox="1">
              <a:spLocks noChangeArrowheads="1"/>
            </p:cNvSpPr>
            <p:nvPr/>
          </p:nvSpPr>
          <p:spPr bwMode="auto">
            <a:xfrm>
              <a:off x="7799388" y="19407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RI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68" name="Text - Pennsylvania"/>
            <p:cNvSpPr txBox="1">
              <a:spLocks noChangeArrowheads="1"/>
            </p:cNvSpPr>
            <p:nvPr/>
          </p:nvSpPr>
          <p:spPr bwMode="auto">
            <a:xfrm>
              <a:off x="6442075" y="2145531"/>
              <a:ext cx="8350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PA</a:t>
              </a:r>
              <a:endParaRPr lang="en-US" sz="1200" b="1" baseline="30000" dirty="0">
                <a:latin typeface="+mj-lt"/>
                <a:cs typeface="Times New Roman" charset="0"/>
              </a:endParaRPr>
            </a:p>
          </p:txBody>
        </p:sp>
        <p:sp>
          <p:nvSpPr>
            <p:cNvPr id="69" name="Text - Oregon"/>
            <p:cNvSpPr txBox="1">
              <a:spLocks noChangeArrowheads="1"/>
            </p:cNvSpPr>
            <p:nvPr/>
          </p:nvSpPr>
          <p:spPr bwMode="auto">
            <a:xfrm>
              <a:off x="1168398" y="1610543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OR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0" name="Text - Oklahoma"/>
            <p:cNvSpPr txBox="1">
              <a:spLocks noChangeArrowheads="1"/>
            </p:cNvSpPr>
            <p:nvPr/>
          </p:nvSpPr>
          <p:spPr bwMode="auto">
            <a:xfrm>
              <a:off x="4133848" y="33155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OK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1" name="Text - Ohio"/>
            <p:cNvSpPr txBox="1">
              <a:spLocks noChangeArrowheads="1"/>
            </p:cNvSpPr>
            <p:nvPr/>
          </p:nvSpPr>
          <p:spPr bwMode="auto">
            <a:xfrm>
              <a:off x="5870573" y="2361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OH</a:t>
              </a:r>
              <a:endParaRPr lang="en-US" sz="1200" b="1" baseline="30000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2" name="Text - North Dakota"/>
            <p:cNvSpPr txBox="1">
              <a:spLocks noChangeArrowheads="1"/>
            </p:cNvSpPr>
            <p:nvPr/>
          </p:nvSpPr>
          <p:spPr bwMode="auto">
            <a:xfrm>
              <a:off x="3752849" y="13867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ND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3" name="Text - North Carolina"/>
            <p:cNvSpPr txBox="1">
              <a:spLocks noChangeArrowheads="1"/>
            </p:cNvSpPr>
            <p:nvPr/>
          </p:nvSpPr>
          <p:spPr bwMode="auto">
            <a:xfrm>
              <a:off x="6550023" y="30107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NC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4" name="Text - New York"/>
            <p:cNvSpPr txBox="1">
              <a:spLocks noChangeArrowheads="1"/>
            </p:cNvSpPr>
            <p:nvPr/>
          </p:nvSpPr>
          <p:spPr bwMode="auto">
            <a:xfrm>
              <a:off x="6686549" y="17597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NY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5" name="Text - New Mexico"/>
            <p:cNvSpPr txBox="1">
              <a:spLocks noChangeArrowheads="1"/>
            </p:cNvSpPr>
            <p:nvPr/>
          </p:nvSpPr>
          <p:spPr bwMode="auto">
            <a:xfrm>
              <a:off x="2982912" y="34250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NM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6" name="Text - New Jersey"/>
            <p:cNvSpPr txBox="1">
              <a:spLocks noChangeArrowheads="1"/>
            </p:cNvSpPr>
            <p:nvPr/>
          </p:nvSpPr>
          <p:spPr bwMode="auto">
            <a:xfrm>
              <a:off x="7365999" y="2206073"/>
              <a:ext cx="77787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NJ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77" name="Text - New Hampshire"/>
            <p:cNvSpPr txBox="1">
              <a:spLocks noChangeArrowheads="1"/>
            </p:cNvSpPr>
            <p:nvPr/>
          </p:nvSpPr>
          <p:spPr bwMode="auto">
            <a:xfrm>
              <a:off x="7494588" y="1300981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NH</a:t>
              </a:r>
              <a:r>
                <a:rPr lang="en-US" sz="1200" b="1" baseline="30000" dirty="0" smtClean="0">
                  <a:latin typeface="+mj-lt"/>
                  <a:cs typeface="Times New Roman" charset="0"/>
                </a:rPr>
                <a:t>2</a:t>
              </a:r>
              <a:endParaRPr lang="en-US" sz="1200" b="1" baseline="30000" dirty="0">
                <a:latin typeface="+mj-lt"/>
                <a:cs typeface="Times New Roman" charset="0"/>
              </a:endParaRPr>
            </a:p>
          </p:txBody>
        </p:sp>
        <p:sp>
          <p:nvSpPr>
            <p:cNvPr id="78" name="Text - Nevada"/>
            <p:cNvSpPr txBox="1">
              <a:spLocks noChangeArrowheads="1"/>
            </p:cNvSpPr>
            <p:nvPr/>
          </p:nvSpPr>
          <p:spPr bwMode="auto">
            <a:xfrm>
              <a:off x="1476374" y="2519751"/>
              <a:ext cx="121920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NV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9" name="Text - Nebraska"/>
            <p:cNvSpPr txBox="1">
              <a:spLocks noChangeArrowheads="1"/>
            </p:cNvSpPr>
            <p:nvPr/>
          </p:nvSpPr>
          <p:spPr bwMode="auto">
            <a:xfrm>
              <a:off x="3827461" y="23455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NE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0" name="Text - Montana"/>
            <p:cNvSpPr txBox="1">
              <a:spLocks noChangeArrowheads="1"/>
            </p:cNvSpPr>
            <p:nvPr/>
          </p:nvSpPr>
          <p:spPr bwMode="auto">
            <a:xfrm>
              <a:off x="2763837" y="13581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1" name="Text - Missouri"/>
            <p:cNvSpPr txBox="1">
              <a:spLocks noChangeArrowheads="1"/>
            </p:cNvSpPr>
            <p:nvPr/>
          </p:nvSpPr>
          <p:spPr bwMode="auto">
            <a:xfrm>
              <a:off x="4781548" y="28583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MO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2" name="Text - Mississippi"/>
            <p:cNvSpPr txBox="1">
              <a:spLocks noChangeArrowheads="1"/>
            </p:cNvSpPr>
            <p:nvPr/>
          </p:nvSpPr>
          <p:spPr bwMode="auto">
            <a:xfrm>
              <a:off x="5156198" y="36346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MS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3" name="Text - Minnesota"/>
            <p:cNvSpPr txBox="1">
              <a:spLocks noChangeArrowheads="1"/>
            </p:cNvSpPr>
            <p:nvPr/>
          </p:nvSpPr>
          <p:spPr bwMode="auto">
            <a:xfrm>
              <a:off x="4173536" y="14343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MN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4" name="Text - Michigan"/>
            <p:cNvSpPr txBox="1">
              <a:spLocks noChangeArrowheads="1"/>
            </p:cNvSpPr>
            <p:nvPr/>
          </p:nvSpPr>
          <p:spPr bwMode="auto">
            <a:xfrm>
              <a:off x="5614988" y="193439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MI</a:t>
              </a:r>
              <a:r>
                <a:rPr lang="en-US" sz="1200" b="1" baseline="30000" dirty="0">
                  <a:solidFill>
                    <a:schemeClr val="bg1"/>
                  </a:solidFill>
                  <a:cs typeface="Times New Roman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5" name="Text - Massachusetts"/>
            <p:cNvSpPr txBox="1">
              <a:spLocks noChangeArrowheads="1"/>
            </p:cNvSpPr>
            <p:nvPr/>
          </p:nvSpPr>
          <p:spPr bwMode="auto">
            <a:xfrm>
              <a:off x="7669212" y="17121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6" name="Text - Maryland"/>
            <p:cNvSpPr txBox="1">
              <a:spLocks noChangeArrowheads="1"/>
            </p:cNvSpPr>
            <p:nvPr/>
          </p:nvSpPr>
          <p:spPr bwMode="auto">
            <a:xfrm>
              <a:off x="7372349" y="2520181"/>
              <a:ext cx="67151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7" name="Text - Maine"/>
            <p:cNvSpPr txBox="1">
              <a:spLocks noChangeArrowheads="1"/>
            </p:cNvSpPr>
            <p:nvPr/>
          </p:nvSpPr>
          <p:spPr bwMode="auto">
            <a:xfrm>
              <a:off x="7170737" y="1024756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ME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8" name="Text - Louisiana"/>
            <p:cNvSpPr txBox="1">
              <a:spLocks noChangeArrowheads="1"/>
            </p:cNvSpPr>
            <p:nvPr/>
          </p:nvSpPr>
          <p:spPr bwMode="auto">
            <a:xfrm>
              <a:off x="4843461" y="390125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LA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89" name="Text - Kentucky"/>
            <p:cNvSpPr txBox="1">
              <a:spLocks noChangeArrowheads="1"/>
            </p:cNvSpPr>
            <p:nvPr/>
          </p:nvSpPr>
          <p:spPr bwMode="auto">
            <a:xfrm>
              <a:off x="5749923" y="28710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KY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0" name="Text - Kansas"/>
            <p:cNvSpPr txBox="1">
              <a:spLocks noChangeArrowheads="1"/>
            </p:cNvSpPr>
            <p:nvPr/>
          </p:nvSpPr>
          <p:spPr bwMode="auto">
            <a:xfrm>
              <a:off x="3995737" y="283768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KS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1" name="Text - Iowa"/>
            <p:cNvSpPr txBox="1">
              <a:spLocks noChangeArrowheads="1"/>
            </p:cNvSpPr>
            <p:nvPr/>
          </p:nvSpPr>
          <p:spPr bwMode="auto">
            <a:xfrm>
              <a:off x="4567237" y="22455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IA</a:t>
              </a:r>
              <a:r>
                <a:rPr lang="en-US" sz="1200" b="1" baseline="30000" dirty="0">
                  <a:solidFill>
                    <a:schemeClr val="bg1"/>
                  </a:solidFill>
                  <a:cs typeface="Times New Roman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2" name="Text - Indiana"/>
            <p:cNvSpPr txBox="1">
              <a:spLocks noChangeArrowheads="1"/>
            </p:cNvSpPr>
            <p:nvPr/>
          </p:nvSpPr>
          <p:spPr bwMode="auto">
            <a:xfrm>
              <a:off x="5491161" y="2488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IN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3" name="Text - Illinois"/>
            <p:cNvSpPr txBox="1">
              <a:spLocks noChangeArrowheads="1"/>
            </p:cNvSpPr>
            <p:nvPr/>
          </p:nvSpPr>
          <p:spPr bwMode="auto">
            <a:xfrm>
              <a:off x="5091112" y="250113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IL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4" name="Text - Idaho"/>
            <p:cNvSpPr txBox="1">
              <a:spLocks noChangeArrowheads="1"/>
            </p:cNvSpPr>
            <p:nvPr/>
          </p:nvSpPr>
          <p:spPr bwMode="auto">
            <a:xfrm>
              <a:off x="2168523" y="19058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ID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5" name="Text - Hawaii"/>
            <p:cNvSpPr txBox="1">
              <a:spLocks noChangeArrowheads="1"/>
            </p:cNvSpPr>
            <p:nvPr/>
          </p:nvSpPr>
          <p:spPr bwMode="auto">
            <a:xfrm>
              <a:off x="2654302" y="4399782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HI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6" name="Text - Georgia"/>
            <p:cNvSpPr txBox="1">
              <a:spLocks noChangeArrowheads="1"/>
            </p:cNvSpPr>
            <p:nvPr/>
          </p:nvSpPr>
          <p:spPr bwMode="auto">
            <a:xfrm>
              <a:off x="6091237" y="3609206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GA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7" name="Text - Florida"/>
            <p:cNvSpPr txBox="1">
              <a:spLocks noChangeArrowheads="1"/>
            </p:cNvSpPr>
            <p:nvPr/>
          </p:nvSpPr>
          <p:spPr bwMode="auto">
            <a:xfrm>
              <a:off x="6450012" y="41981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FL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8" name="Text - District of Columbia"/>
            <p:cNvSpPr txBox="1">
              <a:spLocks noChangeArrowheads="1"/>
            </p:cNvSpPr>
            <p:nvPr/>
          </p:nvSpPr>
          <p:spPr bwMode="auto">
            <a:xfrm>
              <a:off x="7334249" y="2779769"/>
              <a:ext cx="62865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200" b="1" dirty="0" smtClean="0">
                  <a:latin typeface="+mj-lt"/>
                  <a:cs typeface="Times New Roman" charset="0"/>
                </a:rPr>
                <a:t>  DC  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99" name="Text - Delaware"/>
            <p:cNvSpPr txBox="1">
              <a:spLocks noChangeArrowheads="1"/>
            </p:cNvSpPr>
            <p:nvPr/>
          </p:nvSpPr>
          <p:spPr bwMode="auto">
            <a:xfrm>
              <a:off x="7229475" y="23677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DE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0" name="Text - Connecticut"/>
            <p:cNvSpPr txBox="1">
              <a:spLocks noChangeArrowheads="1"/>
            </p:cNvSpPr>
            <p:nvPr/>
          </p:nvSpPr>
          <p:spPr bwMode="auto">
            <a:xfrm>
              <a:off x="7380287" y="2007418"/>
              <a:ext cx="7461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CT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1" name="Text - Colorado"/>
            <p:cNvSpPr txBox="1">
              <a:spLocks noChangeArrowheads="1"/>
            </p:cNvSpPr>
            <p:nvPr/>
          </p:nvSpPr>
          <p:spPr bwMode="auto">
            <a:xfrm>
              <a:off x="2835274" y="26281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CO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2" name="Text - California"/>
            <p:cNvSpPr txBox="1">
              <a:spLocks noChangeArrowheads="1"/>
            </p:cNvSpPr>
            <p:nvPr/>
          </p:nvSpPr>
          <p:spPr bwMode="auto">
            <a:xfrm>
              <a:off x="1031874" y="275830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3" name="Text - Arkansas"/>
            <p:cNvSpPr txBox="1">
              <a:spLocks noChangeArrowheads="1"/>
            </p:cNvSpPr>
            <p:nvPr/>
          </p:nvSpPr>
          <p:spPr bwMode="auto">
            <a:xfrm>
              <a:off x="4784724" y="33282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AR</a:t>
              </a:r>
              <a:r>
                <a:rPr lang="en-US" sz="1200" b="1" baseline="30000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1</a:t>
              </a:r>
              <a:endParaRPr lang="en-US" sz="1200" b="1" baseline="30000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4" name="Text - Arizona"/>
            <p:cNvSpPr txBox="1">
              <a:spLocks noChangeArrowheads="1"/>
            </p:cNvSpPr>
            <p:nvPr/>
          </p:nvSpPr>
          <p:spPr bwMode="auto">
            <a:xfrm>
              <a:off x="1946273" y="3290595"/>
              <a:ext cx="1219200" cy="34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AZ</a:t>
              </a:r>
            </a:p>
          </p:txBody>
        </p:sp>
        <p:sp>
          <p:nvSpPr>
            <p:cNvPr id="105" name="Text - Alaska"/>
            <p:cNvSpPr txBox="1">
              <a:spLocks noChangeArrowheads="1"/>
            </p:cNvSpPr>
            <p:nvPr/>
          </p:nvSpPr>
          <p:spPr bwMode="auto">
            <a:xfrm>
              <a:off x="917576" y="3834632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AK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6" name="Text - Alabama"/>
            <p:cNvSpPr txBox="1">
              <a:spLocks noChangeArrowheads="1"/>
            </p:cNvSpPr>
            <p:nvPr/>
          </p:nvSpPr>
          <p:spPr bwMode="auto">
            <a:xfrm>
              <a:off x="5572124" y="36219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AL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107" name="Line - Vermont"/>
            <p:cNvSpPr>
              <a:spLocks noChangeShapeType="1"/>
            </p:cNvSpPr>
            <p:nvPr/>
          </p:nvSpPr>
          <p:spPr bwMode="auto">
            <a:xfrm>
              <a:off x="7043736" y="1356542"/>
              <a:ext cx="20796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08" name="Line - Rhode Island"/>
            <p:cNvSpPr>
              <a:spLocks noChangeShapeType="1"/>
            </p:cNvSpPr>
            <p:nvPr/>
          </p:nvSpPr>
          <p:spPr bwMode="auto">
            <a:xfrm>
              <a:off x="7582708" y="1989957"/>
              <a:ext cx="26670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09" name="Line - New Jersey"/>
            <p:cNvSpPr>
              <a:spLocks noChangeShapeType="1"/>
            </p:cNvSpPr>
            <p:nvPr/>
          </p:nvSpPr>
          <p:spPr bwMode="auto">
            <a:xfrm flipV="1">
              <a:off x="7269162" y="22915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10" name="Line - New Hampshire"/>
            <p:cNvSpPr>
              <a:spLocks noChangeShapeType="1"/>
            </p:cNvSpPr>
            <p:nvPr/>
          </p:nvSpPr>
          <p:spPr bwMode="auto">
            <a:xfrm flipV="1">
              <a:off x="7416799" y="1628006"/>
              <a:ext cx="360363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11" name="Line - Massachusetts"/>
            <p:cNvSpPr>
              <a:spLocks noChangeShapeType="1"/>
            </p:cNvSpPr>
            <p:nvPr/>
          </p:nvSpPr>
          <p:spPr bwMode="auto">
            <a:xfrm flipV="1">
              <a:off x="7554911" y="183438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12" name="Line - Maryland"/>
            <p:cNvSpPr>
              <a:spLocks noChangeShapeType="1"/>
            </p:cNvSpPr>
            <p:nvPr/>
          </p:nvSpPr>
          <p:spPr bwMode="auto">
            <a:xfrm flipV="1">
              <a:off x="7227887" y="2624955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13" name="Line - Hawaii"/>
            <p:cNvSpPr>
              <a:spLocks noChangeShapeType="1"/>
            </p:cNvSpPr>
            <p:nvPr/>
          </p:nvSpPr>
          <p:spPr bwMode="auto">
            <a:xfrm flipH="1" flipV="1">
              <a:off x="2690813" y="4455344"/>
              <a:ext cx="268288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14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000077" y="2605904"/>
              <a:ext cx="44053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15" name="Line - Delaware"/>
            <p:cNvSpPr>
              <a:spLocks noChangeShapeType="1"/>
            </p:cNvSpPr>
            <p:nvPr/>
          </p:nvSpPr>
          <p:spPr bwMode="auto">
            <a:xfrm flipV="1">
              <a:off x="7221537" y="25201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  <p:sp>
          <p:nvSpPr>
            <p:cNvPr id="116" name="Line - Connecticut"/>
            <p:cNvSpPr>
              <a:spLocks noChangeShapeType="1"/>
            </p:cNvSpPr>
            <p:nvPr/>
          </p:nvSpPr>
          <p:spPr bwMode="auto">
            <a:xfrm>
              <a:off x="7407274" y="2002655"/>
              <a:ext cx="217488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 dirty="0">
                <a:latin typeface="+mj-lt"/>
              </a:endParaRPr>
            </a:p>
          </p:txBody>
        </p:sp>
      </p:grp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4495800" y="5384998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495800" y="5616575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4705254" y="5331023"/>
            <a:ext cx="4090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Moving Forward at this Time (26 States including DC)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7" name="Text Box 136"/>
          <p:cNvSpPr txBox="1">
            <a:spLocks noChangeArrowheads="1"/>
          </p:cNvSpPr>
          <p:nvPr/>
        </p:nvSpPr>
        <p:spPr bwMode="auto">
          <a:xfrm>
            <a:off x="4705254" y="5562600"/>
            <a:ext cx="3467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Not Moving Forward at this Time (25 States)</a:t>
            </a:r>
            <a:endParaRPr lang="en-US" sz="14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73623"/>
              </p:ext>
            </p:extLst>
          </p:nvPr>
        </p:nvGraphicFramePr>
        <p:xfrm>
          <a:off x="92075" y="1371601"/>
          <a:ext cx="8959851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dirty="0" smtClean="0"/>
              <a:t>States decisions about the Medicaid expansion as of September 30, 2013. Based </a:t>
            </a:r>
            <a:r>
              <a:rPr lang="en-US" dirty="0"/>
              <a:t>on data from the Centers for Medicare and Medicaid Services, available at: </a:t>
            </a:r>
            <a:r>
              <a:rPr lang="en-US" dirty="0">
                <a:hlinkClick r:id="rId3"/>
              </a:rPr>
              <a:t>http://medicaid.gov/AffordableCareAct/Medicaid-Moving-Forward-2014/Medicaid-and-CHIP-Eligibility-Levels/medicaid-chip-eligibility-levels.html</a:t>
            </a:r>
            <a:r>
              <a:rPr lang="en-US" dirty="0"/>
              <a:t>.</a:t>
            </a:r>
          </a:p>
          <a:p>
            <a:r>
              <a:rPr lang="en-US" dirty="0" smtClean="0"/>
              <a:t>SOURCE</a:t>
            </a:r>
            <a:r>
              <a:rPr lang="en-US" dirty="0"/>
              <a:t>: KCMU survey of Medicaid officials in 50 states and DC conducted by Health Management Associates, </a:t>
            </a:r>
            <a:r>
              <a:rPr lang="en-US" dirty="0" smtClean="0"/>
              <a:t>October 2013.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States moving forward with the Medicaid expansion are expected to see higher enrollment and spending growth in FY 2014 due to more coverage and federal funds.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4784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848658"/>
              </p:ext>
            </p:extLst>
          </p:nvPr>
        </p:nvGraphicFramePr>
        <p:xfrm>
          <a:off x="127794" y="1066800"/>
          <a:ext cx="8913019" cy="525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15240" y="6309360"/>
            <a:ext cx="6339840" cy="548640"/>
          </a:xfrm>
        </p:spPr>
        <p:txBody>
          <a:bodyPr/>
          <a:lstStyle/>
          <a:p>
            <a:r>
              <a:rPr lang="en-US" dirty="0" smtClean="0"/>
              <a:t>NOTE: 138</a:t>
            </a:r>
            <a:r>
              <a:rPr lang="en-US" dirty="0"/>
              <a:t>% FPL = $15,856 for an individual and $26,951 for a family of three in 2013.</a:t>
            </a:r>
          </a:p>
          <a:p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Eligibility data for January 2013 based </a:t>
            </a:r>
            <a:r>
              <a:rPr lang="en-US" sz="1100" dirty="0"/>
              <a:t>on the results of a national survey conducted by the </a:t>
            </a:r>
            <a:r>
              <a:rPr lang="en-US" sz="1100" dirty="0" smtClean="0"/>
              <a:t>KCMU and </a:t>
            </a:r>
            <a:r>
              <a:rPr lang="en-US" sz="1100" dirty="0"/>
              <a:t>the Georgetown University Center for Children and </a:t>
            </a:r>
            <a:r>
              <a:rPr lang="en-US" sz="1100" dirty="0" smtClean="0"/>
              <a:t>Families, 2013. Status </a:t>
            </a:r>
            <a:r>
              <a:rPr lang="en-US" sz="1100" dirty="0"/>
              <a:t>of Medicaid expansion decisions </a:t>
            </a:r>
            <a:r>
              <a:rPr lang="en-US" sz="1100" dirty="0" smtClean="0"/>
              <a:t> and 2014 eligibility levels based on data from the Centers for Medicare and Medicaid Services</a:t>
            </a:r>
            <a:r>
              <a:rPr lang="en-US" dirty="0" smtClean="0"/>
              <a:t>.</a:t>
            </a:r>
            <a:endParaRPr lang="en-US" sz="1050" dirty="0"/>
          </a:p>
        </p:txBody>
      </p:sp>
      <p:sp>
        <p:nvSpPr>
          <p:cNvPr id="5" name="Rectangle 4"/>
          <p:cNvSpPr/>
          <p:nvPr/>
        </p:nvSpPr>
        <p:spPr>
          <a:xfrm>
            <a:off x="365919" y="5265003"/>
            <a:ext cx="3023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States Moving Forward with the Medicaid Expansion at this Time</a:t>
            </a:r>
          </a:p>
          <a:p>
            <a:pPr algn="ctr"/>
            <a:r>
              <a:rPr lang="en-US" sz="1600" b="1" dirty="0" smtClean="0"/>
              <a:t>(25 states &amp; DC)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233194" y="5265003"/>
            <a:ext cx="368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States NOT Moving Forward with the Medicaid Expansion at this Time </a:t>
            </a:r>
          </a:p>
          <a:p>
            <a:pPr algn="ctr"/>
            <a:r>
              <a:rPr lang="en-US" sz="1600" b="1" dirty="0" smtClean="0"/>
              <a:t>(25 states)</a:t>
            </a:r>
            <a:endParaRPr lang="en-US" sz="1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31019" y="4805440"/>
            <a:ext cx="2858294" cy="333714"/>
            <a:chOff x="1332706" y="5071646"/>
            <a:chExt cx="2858294" cy="338554"/>
          </a:xfrm>
        </p:grpSpPr>
        <p:sp>
          <p:nvSpPr>
            <p:cNvPr id="9" name="Rectangle 8"/>
            <p:cNvSpPr/>
            <p:nvPr/>
          </p:nvSpPr>
          <p:spPr>
            <a:xfrm>
              <a:off x="1332706" y="5071646"/>
              <a:ext cx="1066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Parents</a:t>
              </a:r>
              <a:endParaRPr lang="en-US" sz="16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5100" y="5071646"/>
              <a:ext cx="14859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Other Adults</a:t>
              </a:r>
              <a:endParaRPr lang="en-US" sz="1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36419" y="4805440"/>
            <a:ext cx="2858294" cy="333714"/>
            <a:chOff x="1332706" y="5071646"/>
            <a:chExt cx="2858294" cy="338554"/>
          </a:xfrm>
        </p:grpSpPr>
        <p:sp>
          <p:nvSpPr>
            <p:cNvPr id="12" name="Rectangle 11"/>
            <p:cNvSpPr/>
            <p:nvPr/>
          </p:nvSpPr>
          <p:spPr>
            <a:xfrm>
              <a:off x="1332706" y="5071646"/>
              <a:ext cx="1066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Parents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05100" y="5071646"/>
              <a:ext cx="14859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Other Adults</a:t>
              </a:r>
              <a:endParaRPr lang="en-US" sz="1600" b="1" dirty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93713" y="5295900"/>
            <a:ext cx="3023394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2913" y="5295900"/>
            <a:ext cx="3023394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8794" y="5038074"/>
            <a:ext cx="11041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(In a family of 3)</a:t>
            </a:r>
            <a:endParaRPr lang="en-US" sz="1050" b="1" dirty="0"/>
          </a:p>
        </p:txBody>
      </p:sp>
      <p:sp>
        <p:nvSpPr>
          <p:cNvPr id="18" name="Rectangle 17"/>
          <p:cNvSpPr/>
          <p:nvPr/>
        </p:nvSpPr>
        <p:spPr>
          <a:xfrm>
            <a:off x="1956991" y="5041921"/>
            <a:ext cx="12950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(for an individual)</a:t>
            </a:r>
            <a:endParaRPr lang="en-US" sz="1050" b="1" dirty="0"/>
          </a:p>
        </p:txBody>
      </p:sp>
      <p:sp>
        <p:nvSpPr>
          <p:cNvPr id="19" name="Rectangle 18"/>
          <p:cNvSpPr/>
          <p:nvPr/>
        </p:nvSpPr>
        <p:spPr>
          <a:xfrm>
            <a:off x="5684044" y="5038074"/>
            <a:ext cx="11041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(In a family of 3)</a:t>
            </a:r>
            <a:endParaRPr lang="en-US" sz="1050" b="1" dirty="0"/>
          </a:p>
        </p:txBody>
      </p:sp>
      <p:sp>
        <p:nvSpPr>
          <p:cNvPr id="20" name="Rectangle 19"/>
          <p:cNvSpPr/>
          <p:nvPr/>
        </p:nvSpPr>
        <p:spPr>
          <a:xfrm>
            <a:off x="7132241" y="5041921"/>
            <a:ext cx="12950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(for an individual)</a:t>
            </a:r>
            <a:endParaRPr lang="en-US" sz="1050" b="1" dirty="0"/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>
            <a:off x="280194" y="1295400"/>
            <a:ext cx="917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1600" kern="0" dirty="0" smtClean="0">
                <a:solidFill>
                  <a:schemeClr val="tx1"/>
                </a:solidFill>
              </a:rPr>
              <a:t>Median Medicaid Eligibility Limits for Adults as a Percent of the FPL, January 2013 and January 2014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0" y="30480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400" kern="0" dirty="0" smtClean="0"/>
              <a:t>Medicaid eligibility for adults will increase in states moving forward with the expansion but will remain very limited in other states.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555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CMU Presentation Template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KCMU Presentation Template</Template>
  <TotalTime>10451</TotalTime>
  <Words>1599</Words>
  <Application>Microsoft Office PowerPoint</Application>
  <PresentationFormat>On-screen Show (4:3)</PresentationFormat>
  <Paragraphs>274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KCMU Presentation Template</vt:lpstr>
      <vt:lpstr>Title page</vt:lpstr>
      <vt:lpstr>Default with figure #</vt:lpstr>
      <vt:lpstr>1_Default with figure #</vt:lpstr>
      <vt:lpstr>2_Default with figure #</vt:lpstr>
      <vt:lpstr>Medicaid and the ACA:  The Impact of State Decisions</vt:lpstr>
      <vt:lpstr>Today’s Speakers from the Kaiser Family Foundation</vt:lpstr>
      <vt:lpstr>The goal of the ACA is to make coverage more available, more reliable, and more affordable.</vt:lpstr>
      <vt:lpstr>The ACA Medicaid expansion fills current gaps in coverage.</vt:lpstr>
      <vt:lpstr>The ACA streamlines enrollment processes to make it easier to obtain coverage, regardless of whether states expand. </vt:lpstr>
      <vt:lpstr>Decisions to implement the Medicaid expansion have many coverage and fiscal implications for states.  </vt:lpstr>
      <vt:lpstr>Not all states are expanding Medicaid  (Status as of October 22, 2013)</vt:lpstr>
      <vt:lpstr>States moving forward with the Medicaid expansion are expected to see higher enrollment and spending growth in FY 2014 due to more coverage and federal funds.  </vt:lpstr>
      <vt:lpstr>PowerPoint Presentation</vt:lpstr>
      <vt:lpstr>In states that do not expand Medicaid under the ACA, there will be large gaps in coverage available for adults. </vt:lpstr>
      <vt:lpstr>Without Medicaid expansion, 4.8 million uninsured nonelderly adults below poverty may fall into the coverage gap.</vt:lpstr>
      <vt:lpstr>The majority of poor uninsured nonelderly adults in states not expanding Medicaid fall in the coverage gap.</vt:lpstr>
      <vt:lpstr>What to look for going forward:</vt:lpstr>
      <vt:lpstr>Q&amp;A </vt:lpstr>
      <vt:lpstr>Q&amp;A</vt:lpstr>
      <vt:lpstr>How to Ask a Question</vt:lpstr>
      <vt:lpstr>Today’s Webinar Will Be Archived</vt:lpstr>
      <vt:lpstr>Find More Health Reform Resources Online</vt:lpstr>
      <vt:lpstr>Contact Information</vt:lpstr>
      <vt:lpstr>KFF Resources on Medicaid Expansion</vt:lpstr>
      <vt:lpstr>KFF Resources on Enrollment and Eligibility</vt:lpstr>
      <vt:lpstr>KFF Resources for Consumers</vt:lpstr>
      <vt:lpstr>Zooming In on Health Reform – Interactive Tool </vt:lpstr>
      <vt:lpstr>Embed our resources on your website for free.</vt:lpstr>
      <vt:lpstr>Spanish-Language Resources for Consumers</vt:lpstr>
      <vt:lpstr>Keep in touch with the Kaiser Family Foundation </vt:lpstr>
    </vt:vector>
  </TitlesOfParts>
  <Company>Kaiser Family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Van Vleet</dc:creator>
  <cp:lastModifiedBy>Amanda Keammerer</cp:lastModifiedBy>
  <cp:revision>257</cp:revision>
  <cp:lastPrinted>2013-10-17T19:57:41Z</cp:lastPrinted>
  <dcterms:created xsi:type="dcterms:W3CDTF">2013-05-07T17:28:44Z</dcterms:created>
  <dcterms:modified xsi:type="dcterms:W3CDTF">2013-10-24T14:30:57Z</dcterms:modified>
</cp:coreProperties>
</file>