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12759758241239"/>
          <c:y val="0.16783019738624536"/>
          <c:w val="0.40588782380463329"/>
          <c:h val="0.6419565624664971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0.14728837156225044"/>
                  <c:y val="-0.18639543987839496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1719388337327389E-2"/>
                  <c:y val="5.7140495336747914E-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/>
                      <a:t>Mixed LTSS, </a:t>
                    </a:r>
                    <a:r>
                      <a:rPr lang="en-US" sz="1600" dirty="0"/>
                      <a:t>3</a:t>
                    </a:r>
                    <a:r>
                      <a:rPr lang="en-US" sz="1600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4076686066415613E-2"/>
                  <c:y val="4.515793907973827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4992011868081709E-2"/>
                  <c:y val="-2.157455734570947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204039712427252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z="1400" dirty="0" smtClean="0"/>
                      <a:t>  Physician, </a:t>
                    </a:r>
                    <a:r>
                      <a:rPr lang="en-US" sz="1400" dirty="0"/>
                      <a:t>Lab, </a:t>
                    </a:r>
                    <a:r>
                      <a:rPr lang="en-US" sz="1400" dirty="0" smtClean="0"/>
                      <a:t>          X-ray</a:t>
                    </a:r>
                    <a:r>
                      <a:rPr lang="en-US" sz="1400" dirty="0"/>
                      <a:t>, Outpatient/Clinic, and Other Acute Services, </a:t>
                    </a:r>
                    <a:r>
                      <a:rPr lang="en-US" sz="1400" dirty="0" smtClean="0"/>
                      <a:t>11%</a:t>
                    </a:r>
                    <a:endParaRPr lang="en-US" sz="1400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9438662558484538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20003229487618396"/>
                  <c:y val="2.8273706925336348E-2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bg1"/>
                        </a:solidFill>
                      </a:defRPr>
                    </a:pPr>
                    <a:r>
                      <a:rPr lang="en-US" sz="1600" dirty="0" smtClean="0">
                        <a:solidFill>
                          <a:schemeClr val="bg1"/>
                        </a:solidFill>
                      </a:rPr>
                      <a:t>Institutional</a:t>
                    </a:r>
                    <a:r>
                      <a:rPr lang="en-US" sz="1600" baseline="0" dirty="0" smtClean="0">
                        <a:solidFill>
                          <a:schemeClr val="bg1"/>
                        </a:solidFill>
                      </a:rPr>
                      <a:t> LTSS</a:t>
                    </a:r>
                    <a:r>
                      <a:rPr lang="en-US" sz="1600" dirty="0" smtClean="0">
                        <a:solidFill>
                          <a:schemeClr val="bg1"/>
                        </a:solidFill>
                      </a:rPr>
                      <a:t>,</a:t>
                    </a:r>
                    <a:br>
                      <a:rPr lang="en-US" sz="1600" dirty="0" smtClean="0">
                        <a:solidFill>
                          <a:schemeClr val="bg1"/>
                        </a:solidFill>
                      </a:rPr>
                    </a:br>
                    <a:r>
                      <a:rPr lang="en-US" sz="1600" dirty="0" smtClean="0">
                        <a:solidFill>
                          <a:schemeClr val="bg1"/>
                        </a:solidFill>
                      </a:rPr>
                      <a:t> 40%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Sheet1!$A$2:$A$8</c:f>
              <c:strCache>
                <c:ptCount val="7"/>
                <c:pt idx="0">
                  <c:v>Community-Based LTSS</c:v>
                </c:pt>
                <c:pt idx="1">
                  <c:v>Mixed LTSS</c:v>
                </c:pt>
                <c:pt idx="2">
                  <c:v>Inpatient</c:v>
                </c:pt>
                <c:pt idx="3">
                  <c:v>Drugs</c:v>
                </c:pt>
                <c:pt idx="4">
                  <c:v>Physicia, Lab, X-ray, Outpatient/Clinic, and Other Acute Services</c:v>
                </c:pt>
                <c:pt idx="5">
                  <c:v>Rehab, Therapy, and Other Supportive Services</c:v>
                </c:pt>
                <c:pt idx="6">
                  <c:v>Institutional LTSS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0.32000000000000006</c:v>
                </c:pt>
                <c:pt idx="1">
                  <c:v>3.0000000000000002E-2</c:v>
                </c:pt>
                <c:pt idx="2">
                  <c:v>7.0000000000000021E-2</c:v>
                </c:pt>
                <c:pt idx="3">
                  <c:v>4.0000000000000008E-2</c:v>
                </c:pt>
                <c:pt idx="4">
                  <c:v>0.11</c:v>
                </c:pt>
                <c:pt idx="5">
                  <c:v>3.0000000000000002E-2</c:v>
                </c:pt>
                <c:pt idx="6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61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36013-27F3-4F95-9CD3-816D1D56AE6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E82CB-AFE7-484F-836D-276487C87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3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301">
              <a:defRPr/>
            </a:pPr>
            <a:r>
              <a:rPr lang="en-US" b="1" dirty="0" smtClean="0"/>
              <a:t>Comment/Question:</a:t>
            </a:r>
            <a:endParaRPr lang="en-US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448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0731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40800"/>
              </p:ext>
            </p:extLst>
          </p:nvPr>
        </p:nvGraphicFramePr>
        <p:xfrm>
          <a:off x="228600" y="1317446"/>
          <a:ext cx="8763000" cy="5540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-28576" y="6217920"/>
            <a:ext cx="8562975" cy="64008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NOTE: Community-based services include </a:t>
            </a:r>
            <a:r>
              <a:rPr lang="en-US" dirty="0" smtClean="0">
                <a:latin typeface="+mj-lt"/>
                <a:cs typeface="Times New Roman"/>
              </a:rPr>
              <a:t>§ 1915(c)</a:t>
            </a:r>
            <a:r>
              <a:rPr lang="en-US" dirty="0" smtClean="0">
                <a:latin typeface="+mj-lt"/>
              </a:rPr>
              <a:t> home and community-based waiver services, state plan home health services, 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and state plan personal </a:t>
            </a:r>
            <a:r>
              <a:rPr lang="en-US" dirty="0">
                <a:latin typeface="+mj-lt"/>
              </a:rPr>
              <a:t>care services</a:t>
            </a:r>
            <a:r>
              <a:rPr lang="en-US" dirty="0" smtClean="0">
                <a:latin typeface="+mj-lt"/>
              </a:rPr>
              <a:t>.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SOURCE: KCMU and Urban Institute estimates based on FY 2010 Medicaid Statistical Information System (MSIS) and Centers for Medicare &amp; Medicaid Services (CMS)-64 data. Because 2010 data were unavailable, 2009 MSIS data were used for CO, ID, MO, NC, and WV, and then adjusted to 2010 CMS-64 spending levels.</a:t>
            </a:r>
            <a:endParaRPr lang="en-US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76200"/>
            <a:ext cx="845820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Medicaid Spending by Long-Term Services and Supports (LTSS) Users, FY 2010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6172200" y="4419600"/>
            <a:ext cx="29718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 smtClean="0">
                <a:solidFill>
                  <a:srgbClr val="000000"/>
                </a:solidFill>
                <a:cs typeface="Meta Offc Pro"/>
              </a:rPr>
              <a:t>Total Medicaid Spending by LTSS Users</a:t>
            </a:r>
            <a:r>
              <a:rPr lang="en-US" sz="2000" b="1" dirty="0">
                <a:solidFill>
                  <a:srgbClr val="000000"/>
                </a:solidFill>
                <a:cs typeface="Meta Offc Pro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cs typeface="Meta Offc Pro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cs typeface="Meta Offc Pro"/>
              </a:rPr>
            </a:br>
            <a:r>
              <a:rPr lang="en-US" sz="2000" b="1" dirty="0" smtClean="0">
                <a:solidFill>
                  <a:srgbClr val="000000"/>
                </a:solidFill>
                <a:cs typeface="Meta Offc Pro"/>
              </a:rPr>
              <a:t>= $159.6 billion</a:t>
            </a:r>
          </a:p>
        </p:txBody>
      </p:sp>
    </p:spTree>
    <p:extLst>
      <p:ext uri="{BB962C8B-B14F-4D97-AF65-F5344CB8AC3E}">
        <p14:creationId xmlns:p14="http://schemas.microsoft.com/office/powerpoint/2010/main" val="108270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Medicaid Spending by Long-Term Services and Supports (LTSS) Users, FY 2010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Spending by Long-Term Services and Supports (LTSS) Users, FY 2010</dc:title>
  <dc:creator>Alanna Williamson</dc:creator>
  <cp:lastModifiedBy>Alanna Williamson</cp:lastModifiedBy>
  <cp:revision>1</cp:revision>
  <dcterms:created xsi:type="dcterms:W3CDTF">2013-10-17T18:07:00Z</dcterms:created>
  <dcterms:modified xsi:type="dcterms:W3CDTF">2013-10-17T18:07:00Z</dcterms:modified>
</cp:coreProperties>
</file>