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4.9382716049382748E-2"/>
          <c:w val="0.63567143118532043"/>
          <c:h val="0.8428961310391759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People Who Used Community-Based LTSS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Series 1</c:v>
                </c:pt>
                <c:pt idx="1">
                  <c:v>Series 2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</c:v>
                </c:pt>
                <c:pt idx="1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People Who Used Institutional LTSS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Series 1</c:v>
                </c:pt>
                <c:pt idx="1">
                  <c:v>Series 2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</c:v>
                </c:pt>
                <c:pt idx="1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People Who Did Not Use LTSS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Series 1</c:v>
                </c:pt>
                <c:pt idx="1">
                  <c:v>Series 2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94</c:v>
                </c:pt>
                <c:pt idx="1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3"/>
        <c:overlap val="100"/>
        <c:axId val="136466816"/>
        <c:axId val="136468352"/>
      </c:barChart>
      <c:catAx>
        <c:axId val="1364668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36468352"/>
        <c:crosses val="autoZero"/>
        <c:auto val="1"/>
        <c:lblAlgn val="ctr"/>
        <c:lblOffset val="100"/>
        <c:noMultiLvlLbl val="0"/>
      </c:catAx>
      <c:valAx>
        <c:axId val="136468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one"/>
        <c:crossAx val="136466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87820550591891"/>
          <c:y val="8.6407601827549307E-2"/>
          <c:w val="0.27452943529754725"/>
          <c:h val="0.53553659959171773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0.54825</cdr:x>
      <cdr:y>0.52899</cdr:y>
    </cdr:from>
    <cdr:to>
      <cdr:x>0.56519</cdr:x>
      <cdr:y>0.88889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4419600" y="2176672"/>
          <a:ext cx="136580" cy="1480934"/>
        </a:xfrm>
        <a:prstGeom xmlns:a="http://schemas.openxmlformats.org/drawingml/2006/main" prst="rightBrac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0.56236</cdr:x>
      <cdr:y>0.65649</cdr:y>
    </cdr:from>
    <cdr:to>
      <cdr:x>0.64075</cdr:x>
      <cdr:y>0.75373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33378" y="2701325"/>
          <a:ext cx="631904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>
              <a:latin typeface="Calibri" pitchFamily="34" charset="0"/>
              <a:cs typeface="Meta Offc Pro"/>
            </a:rPr>
            <a:t>43%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20125-ABFB-450D-9BAD-5222213BB019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F8E56-16D7-48CF-A9A9-A76FF8E83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9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b="1" dirty="0" smtClean="0"/>
              <a:t>Comment/Question: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5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1848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V="1">
            <a:off x="2339340" y="3733800"/>
            <a:ext cx="1775460" cy="1506974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765669"/>
              </p:ext>
            </p:extLst>
          </p:nvPr>
        </p:nvGraphicFramePr>
        <p:xfrm>
          <a:off x="533400" y="1785729"/>
          <a:ext cx="806132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17920"/>
            <a:ext cx="8699886" cy="640080"/>
          </a:xfrm>
        </p:spPr>
        <p:txBody>
          <a:bodyPr/>
          <a:lstStyle/>
          <a:p>
            <a:r>
              <a:rPr lang="en-US" dirty="0"/>
              <a:t>NOTE: Individuals who used both institutional and community-based services in the same year are classified as using institutional services in </a:t>
            </a:r>
            <a:r>
              <a:rPr lang="en-US" dirty="0" smtClean="0"/>
              <a:t>this figure.</a:t>
            </a:r>
            <a:endParaRPr lang="en-US" dirty="0"/>
          </a:p>
          <a:p>
            <a:r>
              <a:rPr lang="en-US" dirty="0"/>
              <a:t>SOURCE: KCMU and Urban Institute estimates based on data from FY 2010 Medicaid Statistical Information System (MSIS) and </a:t>
            </a:r>
            <a:r>
              <a:rPr lang="en-US" dirty="0" smtClean="0"/>
              <a:t>Centers for Medicare &amp; Medicaid Services (CMS)-64 reports. Because </a:t>
            </a:r>
            <a:r>
              <a:rPr lang="en-US" dirty="0"/>
              <a:t>the 2010 data were unavailable, 2009 data were used for CO, ID, MO, NC, and WV, and then adjusted to 2010 CMS-64 spending levels.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6724" y="152400"/>
            <a:ext cx="9077286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Medicaid Long-Term Services and Supports (LTSS) Users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Accounted for Nearly Half of Medicaid Spending, FY 2010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6724" y="5555516"/>
            <a:ext cx="6069161" cy="369332"/>
            <a:chOff x="282366" y="3581400"/>
            <a:chExt cx="5684151" cy="369332"/>
          </a:xfrm>
        </p:grpSpPr>
        <p:sp>
          <p:nvSpPr>
            <p:cNvPr id="7" name="TextBox 2"/>
            <p:cNvSpPr txBox="1"/>
            <p:nvPr/>
          </p:nvSpPr>
          <p:spPr>
            <a:xfrm>
              <a:off x="282366" y="3581400"/>
              <a:ext cx="276718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1" dirty="0" smtClean="0">
                  <a:solidFill>
                    <a:srgbClr val="000000"/>
                  </a:solidFill>
                  <a:cs typeface="Meta Offc Pro"/>
                </a:rPr>
                <a:t>     Total = 66.4 million</a:t>
              </a:r>
            </a:p>
          </p:txBody>
        </p:sp>
        <p:sp>
          <p:nvSpPr>
            <p:cNvPr id="8" name="TextBox 1"/>
            <p:cNvSpPr txBox="1"/>
            <p:nvPr/>
          </p:nvSpPr>
          <p:spPr>
            <a:xfrm>
              <a:off x="2648350" y="3581400"/>
              <a:ext cx="331816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1" dirty="0" smtClean="0">
                  <a:cs typeface="Meta Offc Pro"/>
                </a:rPr>
                <a:t>Total = $369.3 billion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53190" y="1577340"/>
            <a:ext cx="4276438" cy="415350"/>
            <a:chOff x="1107996" y="1600200"/>
            <a:chExt cx="4276438" cy="415350"/>
          </a:xfrm>
        </p:grpSpPr>
        <p:sp>
          <p:nvSpPr>
            <p:cNvPr id="10" name="TextBox 9"/>
            <p:cNvSpPr txBox="1"/>
            <p:nvPr/>
          </p:nvSpPr>
          <p:spPr>
            <a:xfrm>
              <a:off x="1107996" y="1615440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0000"/>
                  </a:solidFill>
                  <a:cs typeface="Meta Offc Pro"/>
                </a:rPr>
                <a:t>Enrollees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08034" y="1600200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0000"/>
                  </a:solidFill>
                  <a:cs typeface="Meta Offc Pro"/>
                </a:rPr>
                <a:t>Expenditures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05753" y="3025854"/>
            <a:ext cx="809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94%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47927" y="2656522"/>
            <a:ext cx="809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  57%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166" y="4835096"/>
            <a:ext cx="809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2%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2167" y="5104474"/>
            <a:ext cx="809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4%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40307" y="4886920"/>
            <a:ext cx="809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  21%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0306" y="4096702"/>
            <a:ext cx="809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FF"/>
                </a:solidFill>
                <a:cs typeface="Meta Offc Pro"/>
              </a:rPr>
              <a:t>  22%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055716" y="5035151"/>
            <a:ext cx="234565" cy="20562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339340" y="4702433"/>
            <a:ext cx="1524000" cy="61722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55716" y="5357753"/>
            <a:ext cx="234565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Long-Term Services and Supports (LTSS) Users  Accounted for Nearly Half of Medicaid Spending, FY 2010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Long-Term Services and Supports (LTSS) Users  Accounted for Nearly Half of Medicaid Spending, FY 2010</dc:title>
  <dc:creator>Alanna Williamson</dc:creator>
  <cp:lastModifiedBy>Alanna Williamson</cp:lastModifiedBy>
  <cp:revision>1</cp:revision>
  <dcterms:created xsi:type="dcterms:W3CDTF">2013-10-17T18:07:01Z</dcterms:created>
  <dcterms:modified xsi:type="dcterms:W3CDTF">2013-10-17T18:07:02Z</dcterms:modified>
</cp:coreProperties>
</file>