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1.7159223675773091E-2"/>
                  <c:y val="-4.9469661627819787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dirty="0"/>
                      <a:t>Private </a:t>
                    </a:r>
                    <a:r>
                      <a:rPr lang="en-US" dirty="0" smtClean="0"/>
                      <a:t>Insurance, 7%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Medicaid</c:v>
                </c:pt>
                <c:pt idx="1">
                  <c:v>Out-of-Pocket</c:v>
                </c:pt>
                <c:pt idx="2">
                  <c:v>Private Insurance</c:v>
                </c:pt>
                <c:pt idx="3">
                  <c:v>Other Public</c:v>
                </c:pt>
                <c:pt idx="4">
                  <c:v>Medicare Post-Acute Care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</c:v>
                </c:pt>
                <c:pt idx="1">
                  <c:v>0.15000000000000008</c:v>
                </c:pt>
                <c:pt idx="2">
                  <c:v>7.0000000000000021E-2</c:v>
                </c:pt>
                <c:pt idx="3">
                  <c:v>0.18000000000000008</c:v>
                </c:pt>
                <c:pt idx="4">
                  <c:v>0.21000000000000008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3D223-6BE1-4A67-8798-44943822A303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7BE9A-9E9F-4327-91CE-CC239874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57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Comment/Question: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81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2005"/>
              </p:ext>
            </p:extLst>
          </p:nvPr>
        </p:nvGraphicFramePr>
        <p:xfrm>
          <a:off x="228600" y="1219200"/>
          <a:ext cx="8620728" cy="4454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705600"/>
            <a:ext cx="8321040" cy="548640"/>
          </a:xfrm>
        </p:spPr>
        <p:txBody>
          <a:bodyPr/>
          <a:lstStyle/>
          <a:p>
            <a:r>
              <a:rPr lang="en-US" altLang="en-US" dirty="0"/>
              <a:t>NOTE: </a:t>
            </a:r>
            <a:r>
              <a:rPr lang="en-US" dirty="0"/>
              <a:t>Total long-term care expenditures include spending on residential care facilities, nursing homes, home health services, personal care services (government-owned and private home health agencies), and § 1915(c) home and community-based waiver services (including home health)</a:t>
            </a:r>
            <a:r>
              <a:rPr lang="en-US" altLang="en-US" dirty="0"/>
              <a:t>. Long-term care expenditures also include spending on ambulance providers. All home and community-based waiver services are attributed to Medicaid. </a:t>
            </a:r>
          </a:p>
          <a:p>
            <a:r>
              <a:rPr lang="en-US" altLang="en-US" dirty="0" smtClean="0"/>
              <a:t>SOURCE</a:t>
            </a:r>
            <a:r>
              <a:rPr lang="en-US" altLang="en-US" dirty="0"/>
              <a:t>: KCMU estimates based on </a:t>
            </a:r>
            <a:r>
              <a:rPr lang="en-US" altLang="en-US" dirty="0" smtClean="0"/>
              <a:t>FY 2011 Centers for Medicare &amp; Medicaid Services (CMS) </a:t>
            </a:r>
            <a:r>
              <a:rPr lang="en-US" altLang="en-US" dirty="0"/>
              <a:t>National Health Expenditure Accounts </a:t>
            </a:r>
            <a:r>
              <a:rPr lang="en-US" altLang="en-US" dirty="0" smtClean="0"/>
              <a:t>data.</a:t>
            </a:r>
            <a:endParaRPr lang="en-US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Medicaid is the </a:t>
            </a:r>
            <a:r>
              <a:rPr lang="en-US" dirty="0" smtClean="0">
                <a:solidFill>
                  <a:schemeClr val="tx1"/>
                </a:solidFill>
              </a:rPr>
              <a:t>Primary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ayer </a:t>
            </a:r>
            <a:r>
              <a:rPr lang="en-US" dirty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Long-Term Services and Supports (LTSS), FY 2011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3200400"/>
            <a:ext cx="1584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Medicaid, 40%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0400" y="1905000"/>
            <a:ext cx="1550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Medicare Post-Acute </a:t>
            </a:r>
            <a:br>
              <a:rPr lang="en-US" b="1" dirty="0" smtClean="0">
                <a:latin typeface="Calibri" pitchFamily="34" charset="0"/>
                <a:cs typeface="Meta Offc Pro"/>
              </a:rPr>
            </a:br>
            <a:r>
              <a:rPr lang="en-US" b="1" dirty="0" smtClean="0">
                <a:latin typeface="Calibri" pitchFamily="34" charset="0"/>
                <a:cs typeface="Meta Offc Pro"/>
              </a:rPr>
              <a:t>Care, 21%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7000" y="3124200"/>
            <a:ext cx="1550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Other Public and Private, 18%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4114800"/>
            <a:ext cx="1103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Out-of-Pocket, 15%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562600" y="4572000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b="1" dirty="0" smtClean="0">
                <a:solidFill>
                  <a:srgbClr val="000000"/>
                </a:solidFill>
                <a:cs typeface="Calibri" pitchFamily="34" charset="0"/>
              </a:rPr>
              <a:t>Total National LTSS Spending </a:t>
            </a:r>
            <a:br>
              <a:rPr lang="en-US" altLang="en-US" sz="1800" b="1" dirty="0" smtClean="0">
                <a:solidFill>
                  <a:srgbClr val="000000"/>
                </a:solidFill>
                <a:cs typeface="Calibri" pitchFamily="34" charset="0"/>
              </a:rPr>
            </a:br>
            <a:r>
              <a:rPr lang="en-US" altLang="en-US" sz="1800" b="1" dirty="0" smtClean="0">
                <a:solidFill>
                  <a:srgbClr val="000000"/>
                </a:solidFill>
                <a:cs typeface="Calibri" pitchFamily="34" charset="0"/>
              </a:rPr>
              <a:t>= $357 </a:t>
            </a:r>
            <a:r>
              <a:rPr lang="en-US" altLang="en-US" sz="1800" b="1" dirty="0">
                <a:solidFill>
                  <a:srgbClr val="000000"/>
                </a:solidFill>
                <a:cs typeface="Calibri" pitchFamily="34" charset="0"/>
              </a:rPr>
              <a:t>billion</a:t>
            </a:r>
          </a:p>
        </p:txBody>
      </p:sp>
    </p:spTree>
    <p:extLst>
      <p:ext uri="{BB962C8B-B14F-4D97-AF65-F5344CB8AC3E}">
        <p14:creationId xmlns:p14="http://schemas.microsoft.com/office/powerpoint/2010/main" val="36538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is the Primary Payer for Long-Term Services and Supports (LTSS), FY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is the Primary Payer for Long-Term Services and Supports (LTSS), FY 2011</dc:title>
  <dc:creator>Alanna Williamson</dc:creator>
  <cp:lastModifiedBy>Alanna Williamson</cp:lastModifiedBy>
  <cp:revision>1</cp:revision>
  <dcterms:created xsi:type="dcterms:W3CDTF">2013-10-17T18:07:02Z</dcterms:created>
  <dcterms:modified xsi:type="dcterms:W3CDTF">2013-10-17T18:07:02Z</dcterms:modified>
</cp:coreProperties>
</file>