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8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1.7628205128205128E-2"/>
          <c:y val="0.14111548556430456"/>
          <c:w val="0.96474358974358998"/>
          <c:h val="0.6731616797900265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Long-Term Services and Supports</c:v>
                </c:pt>
              </c:strCache>
            </c:strRef>
          </c:tx>
          <c:spPr>
            <a:solidFill>
              <a:schemeClr val="accent2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Children </c:v>
                </c:pt>
                <c:pt idx="1">
                  <c:v>Non-Disabled Adults</c:v>
                </c:pt>
                <c:pt idx="2">
                  <c:v>Elderly</c:v>
                </c:pt>
                <c:pt idx="3">
                  <c:v>Ind. with Disabilities Under Age 65</c:v>
                </c:pt>
              </c:strCache>
            </c:strRef>
          </c:cat>
          <c:val>
            <c:numRef>
              <c:f>Sheet1!$B$2:$B$5</c:f>
              <c:numCache>
                <c:formatCode>"$"#,##0</c:formatCode>
                <c:ptCount val="4"/>
                <c:pt idx="0">
                  <c:v>63</c:v>
                </c:pt>
                <c:pt idx="1">
                  <c:v>12</c:v>
                </c:pt>
                <c:pt idx="2">
                  <c:v>9344</c:v>
                </c:pt>
                <c:pt idx="3">
                  <c:v>6203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Acute Care</c:v>
                </c:pt>
              </c:strCache>
            </c:strRef>
          </c:tx>
          <c:spPr>
            <a:solidFill>
              <a:schemeClr val="accent4"/>
            </a:solidFill>
            <a:ln>
              <a:solidFill>
                <a:schemeClr val="tx1"/>
              </a:solidFill>
            </a:ln>
          </c:spPr>
          <c:invertIfNegative val="0"/>
          <c:cat>
            <c:strRef>
              <c:f>Sheet1!$A$2:$A$5</c:f>
              <c:strCache>
                <c:ptCount val="4"/>
                <c:pt idx="0">
                  <c:v>Children </c:v>
                </c:pt>
                <c:pt idx="1">
                  <c:v>Non-Disabled Adults</c:v>
                </c:pt>
                <c:pt idx="2">
                  <c:v>Elderly</c:v>
                </c:pt>
                <c:pt idx="3">
                  <c:v>Ind. with Disabilities Under Age 65</c:v>
                </c:pt>
              </c:strCache>
            </c:strRef>
          </c:cat>
          <c:val>
            <c:numRef>
              <c:f>Sheet1!$C$2:$C$5</c:f>
              <c:numCache>
                <c:formatCode>"$"#,##0</c:formatCode>
                <c:ptCount val="4"/>
                <c:pt idx="0">
                  <c:v>2296</c:v>
                </c:pt>
                <c:pt idx="1">
                  <c:v>3012</c:v>
                </c:pt>
                <c:pt idx="2">
                  <c:v>3615</c:v>
                </c:pt>
                <c:pt idx="3">
                  <c:v>10037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9"/>
        <c:overlap val="100"/>
        <c:axId val="136468736"/>
        <c:axId val="136474624"/>
      </c:barChart>
      <c:catAx>
        <c:axId val="136468736"/>
        <c:scaling>
          <c:orientation val="minMax"/>
        </c:scaling>
        <c:delete val="0"/>
        <c:axPos val="b"/>
        <c:majorTickMark val="none"/>
        <c:minorTickMark val="none"/>
        <c:tickLblPos val="nextTo"/>
        <c:txPr>
          <a:bodyPr/>
          <a:lstStyle/>
          <a:p>
            <a:pPr>
              <a:defRPr sz="1600" b="1"/>
            </a:pPr>
            <a:endParaRPr lang="en-US"/>
          </a:p>
        </c:txPr>
        <c:crossAx val="136474624"/>
        <c:crosses val="autoZero"/>
        <c:auto val="1"/>
        <c:lblAlgn val="ctr"/>
        <c:lblOffset val="100"/>
        <c:noMultiLvlLbl val="0"/>
      </c:catAx>
      <c:valAx>
        <c:axId val="136474624"/>
        <c:scaling>
          <c:orientation val="minMax"/>
        </c:scaling>
        <c:delete val="1"/>
        <c:axPos val="l"/>
        <c:majorGridlines>
          <c:spPr>
            <a:ln>
              <a:noFill/>
            </a:ln>
          </c:spPr>
        </c:majorGridlines>
        <c:numFmt formatCode="&quot;$&quot;#,##0" sourceLinked="1"/>
        <c:majorTickMark val="out"/>
        <c:minorTickMark val="none"/>
        <c:tickLblPos val="none"/>
        <c:crossAx val="136468736"/>
        <c:crosses val="autoZero"/>
        <c:crossBetween val="between"/>
      </c:valAx>
    </c:plotArea>
    <c:legend>
      <c:legendPos val="t"/>
      <c:layout>
        <c:manualLayout>
          <c:xMode val="edge"/>
          <c:yMode val="edge"/>
          <c:x val="1.1593857258227321E-2"/>
          <c:y val="2.6666666666666668E-2"/>
          <c:w val="0.27847024530587544"/>
          <c:h val="0.32111548556430464"/>
        </c:manualLayout>
      </c:layout>
      <c:overlay val="0"/>
      <c:txPr>
        <a:bodyPr/>
        <a:lstStyle/>
        <a:p>
          <a:pPr>
            <a:defRPr sz="1800" b="1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4A7027-8644-43F1-9DB9-7A89C851C1E3}" type="datetimeFigureOut">
              <a:rPr lang="en-US" smtClean="0"/>
              <a:t>10/17/2013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EB2E58-BA5B-404C-ACED-E491969A85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4914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defTabSz="897301">
              <a:defRPr/>
            </a:pPr>
            <a:r>
              <a:rPr lang="en-US" b="1" dirty="0" smtClean="0"/>
              <a:t>Comment/Question: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3E76084-7007-4F9A-9BF5-85CA96B02EE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3841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078686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7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9" name="Content Placeholder 2"/>
          <p:cNvSpPr>
            <a:spLocks noGrp="1"/>
          </p:cNvSpPr>
          <p:nvPr>
            <p:ph idx="12"/>
          </p:nvPr>
        </p:nvSpPr>
        <p:spPr>
          <a:xfrm>
            <a:off x="4617720" y="1097280"/>
            <a:ext cx="443484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95990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Fig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4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5" name="Content Placeholder 2"/>
          <p:cNvSpPr>
            <a:spLocks noGrp="1"/>
          </p:cNvSpPr>
          <p:nvPr>
            <p:ph idx="12"/>
          </p:nvPr>
        </p:nvSpPr>
        <p:spPr>
          <a:xfrm>
            <a:off x="310896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6126480" y="1097280"/>
            <a:ext cx="292608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3415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6" name="Tit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231233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" y="1097280"/>
            <a:ext cx="8961120" cy="5029200"/>
          </a:xfrm>
          <a:prstGeom prst="rect">
            <a:avLst/>
          </a:prstGeom>
        </p:spPr>
        <p:txBody>
          <a:bodyPr/>
          <a:lstStyle>
            <a:lvl1pPr>
              <a:defRPr sz="20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  <a:lvl2pPr>
              <a:defRPr sz="18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2pPr>
            <a:lvl3pPr>
              <a:defRPr sz="16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3pPr>
            <a:lvl4pPr>
              <a:defRPr sz="14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4pPr>
            <a:lvl5pPr>
              <a:defRPr sz="1300" b="0" i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1" hasCustomPrompt="1"/>
          </p:nvPr>
        </p:nvSpPr>
        <p:spPr>
          <a:xfrm>
            <a:off x="91440" y="6217920"/>
            <a:ext cx="8321040" cy="548640"/>
          </a:xfrm>
          <a:prstGeom prst="rect">
            <a:avLst/>
          </a:prstGeom>
        </p:spPr>
        <p:txBody>
          <a:bodyPr anchor="b" anchorCtr="0"/>
          <a:lstStyle>
            <a:lvl1pPr marL="0" indent="0" algn="l">
              <a:spcBef>
                <a:spcPts val="0"/>
              </a:spcBef>
              <a:buFont typeface="Arial" pitchFamily="34" charset="0"/>
              <a:buNone/>
              <a:defRPr sz="1200" baseline="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algn="l">
              <a:spcBef>
                <a:spcPts val="0"/>
              </a:spcBef>
            </a:pPr>
            <a:r>
              <a:rPr lang="en-US" dirty="0" smtClean="0"/>
              <a:t>Insert Source Here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>
                <a:latin typeface="Calibri" pitchFamily="34" charset="0"/>
              </a:defRPr>
            </a:lvl1pPr>
          </a:lstStyle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25035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1440" y="91440"/>
            <a:ext cx="896112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l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smtClean="0"/>
              <a:t>Click to edit Master title style</a:t>
            </a:r>
            <a:endParaRPr lang="en-US" dirty="0" smtClean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503920" y="6217920"/>
            <a:ext cx="548640" cy="55143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417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2800" b="1" i="0" dirty="0" smtClean="0">
          <a:solidFill>
            <a:srgbClr val="000000"/>
          </a:solidFill>
          <a:latin typeface="Calibri" pitchFamily="34" charset="0"/>
          <a:ea typeface="+mj-ea"/>
          <a:cs typeface="Calibri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54818210"/>
              </p:ext>
            </p:extLst>
          </p:nvPr>
        </p:nvGraphicFramePr>
        <p:xfrm>
          <a:off x="600075" y="1726763"/>
          <a:ext cx="792480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0" y="6217920"/>
            <a:ext cx="8534400" cy="640080"/>
          </a:xfrm>
        </p:spPr>
        <p:txBody>
          <a:bodyPr/>
          <a:lstStyle/>
          <a:p>
            <a:r>
              <a:rPr lang="en-US" dirty="0" smtClean="0"/>
              <a:t>NOTE: Spending </a:t>
            </a:r>
            <a:r>
              <a:rPr lang="en-US" dirty="0"/>
              <a:t>per enrollee figures are for </a:t>
            </a:r>
            <a:r>
              <a:rPr lang="en-US" i="1" dirty="0"/>
              <a:t>all</a:t>
            </a:r>
            <a:r>
              <a:rPr lang="en-US" dirty="0"/>
              <a:t> </a:t>
            </a:r>
            <a:r>
              <a:rPr lang="en-US" dirty="0" smtClean="0"/>
              <a:t>Medicaid enrollees</a:t>
            </a:r>
            <a:r>
              <a:rPr lang="en-US" dirty="0"/>
              <a:t>, not just </a:t>
            </a:r>
            <a:r>
              <a:rPr lang="en-US" dirty="0" smtClean="0"/>
              <a:t>long-term services and supports users</a:t>
            </a:r>
            <a:r>
              <a:rPr lang="en-US" dirty="0"/>
              <a:t>. </a:t>
            </a:r>
            <a:r>
              <a:rPr lang="en-US" dirty="0" smtClean="0"/>
              <a:t>Expenditures </a:t>
            </a:r>
            <a:r>
              <a:rPr lang="en-US" dirty="0"/>
              <a:t>may not sum to total due to rounding.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SOURCE</a:t>
            </a:r>
            <a:r>
              <a:rPr lang="en-US" dirty="0"/>
              <a:t>:  KCMU and Urban Institute estimates based on data from FY 2010 Medicaid Statistical Information System (MSIS) and </a:t>
            </a:r>
            <a:r>
              <a:rPr lang="en-US" dirty="0" smtClean="0"/>
              <a:t>Centers for Medicare &amp; Medicaid Services (CMS)-64 reports. </a:t>
            </a:r>
            <a:r>
              <a:rPr lang="en-US" dirty="0"/>
              <a:t>Because 2010 data were unavailable, 2009 MSIS data were used for CO, ID, MO, NC, and WV, and then adjusted to 2010 CMS-64 spending levels.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6675" y="76200"/>
            <a:ext cx="8991600" cy="9144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Medicaid </a:t>
            </a:r>
            <a:r>
              <a:rPr lang="en-US" dirty="0" smtClean="0">
                <a:solidFill>
                  <a:schemeClr val="tx1"/>
                </a:solidFill>
              </a:rPr>
              <a:t>Acute and Long-Term Services and Supports Spending Per Enrollee, by Beneficiary Population, FY 2010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924425" y="4014159"/>
            <a:ext cx="11430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solidFill>
                  <a:schemeClr val="bg1"/>
                </a:solidFill>
                <a:latin typeface="Calibri" pitchFamily="34" charset="0"/>
                <a:cs typeface="Meta Offc Pro"/>
              </a:rPr>
              <a:t>$9,344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86575" y="4177770"/>
            <a:ext cx="10287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solidFill>
                  <a:schemeClr val="bg1"/>
                </a:solidFill>
                <a:latin typeface="Calibri" pitchFamily="34" charset="0"/>
                <a:cs typeface="Meta Offc Pro"/>
              </a:rPr>
              <a:t>$6,203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90625" y="4495799"/>
            <a:ext cx="990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latin typeface="Calibri" pitchFamily="34" charset="0"/>
                <a:cs typeface="Meta Offc Pro"/>
              </a:rPr>
              <a:t>$2,296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981450" y="4554466"/>
            <a:ext cx="990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latin typeface="Calibri" pitchFamily="34" charset="0"/>
                <a:cs typeface="Meta Offc Pro"/>
              </a:rPr>
              <a:t>$12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095625" y="4432795"/>
            <a:ext cx="990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latin typeface="Calibri" pitchFamily="34" charset="0"/>
                <a:cs typeface="Meta Offc Pro"/>
              </a:rPr>
              <a:t>$3,012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924675" y="3059777"/>
            <a:ext cx="990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latin typeface="Calibri" pitchFamily="34" charset="0"/>
                <a:cs typeface="Meta Offc Pro"/>
              </a:rPr>
              <a:t>$10,037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010150" y="3035367"/>
            <a:ext cx="990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latin typeface="Calibri" pitchFamily="34" charset="0"/>
                <a:cs typeface="Meta Offc Pro"/>
              </a:rPr>
              <a:t>$3,615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190625" y="405782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Meta Offc Pro"/>
              </a:rPr>
              <a:t>$2,359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019425" y="3954705"/>
            <a:ext cx="1181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Meta Offc Pro"/>
              </a:rPr>
              <a:t>$3,025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86575" y="2071211"/>
            <a:ext cx="1052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Meta Offc Pro"/>
              </a:rPr>
              <a:t>$16,240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72050" y="25262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Calibri" pitchFamily="34" charset="0"/>
                <a:cs typeface="Meta Offc Pro"/>
              </a:rPr>
              <a:t>$12,958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995862" y="2895600"/>
            <a:ext cx="1000125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910387" y="2438401"/>
            <a:ext cx="1047750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086100" y="4324037"/>
            <a:ext cx="1038225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1190625" y="4416155"/>
            <a:ext cx="1038225" cy="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57150" y="5476875"/>
            <a:ext cx="65383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b="1" dirty="0" smtClean="0">
                <a:latin typeface="Calibri" pitchFamily="34" charset="0"/>
                <a:cs typeface="Meta Offc Pro"/>
              </a:rPr>
              <a:t>Total: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000625" y="5487236"/>
            <a:ext cx="1000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libri" pitchFamily="34" charset="0"/>
                <a:cs typeface="Meta Offc Pro"/>
              </a:rPr>
              <a:t>6.3M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6924675" y="5486400"/>
            <a:ext cx="1000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libri" pitchFamily="34" charset="0"/>
                <a:cs typeface="Meta Offc Pro"/>
              </a:rPr>
              <a:t>9.7M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124200" y="5486401"/>
            <a:ext cx="1000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libri" pitchFamily="34" charset="0"/>
                <a:cs typeface="Meta Offc Pro"/>
              </a:rPr>
              <a:t>18.0M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09675" y="5486401"/>
            <a:ext cx="100012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latin typeface="Calibri" pitchFamily="34" charset="0"/>
                <a:cs typeface="Meta Offc Pro"/>
              </a:rPr>
              <a:t>32.5M</a:t>
            </a:r>
          </a:p>
        </p:txBody>
      </p:sp>
      <p:cxnSp>
        <p:nvCxnSpPr>
          <p:cNvPr id="41" name="Straight Connector 40"/>
          <p:cNvCxnSpPr/>
          <p:nvPr/>
        </p:nvCxnSpPr>
        <p:spPr>
          <a:xfrm>
            <a:off x="685800" y="5486400"/>
            <a:ext cx="7620000" cy="1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2057400" y="4554467"/>
            <a:ext cx="990600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700" b="1" dirty="0" smtClean="0">
                <a:latin typeface="Calibri" pitchFamily="34" charset="0"/>
                <a:cs typeface="Meta Offc Pro"/>
              </a:rPr>
              <a:t>$63</a:t>
            </a:r>
          </a:p>
        </p:txBody>
      </p:sp>
      <p:cxnSp>
        <p:nvCxnSpPr>
          <p:cNvPr id="54" name="Straight Connector 53"/>
          <p:cNvCxnSpPr/>
          <p:nvPr/>
        </p:nvCxnSpPr>
        <p:spPr>
          <a:xfrm flipV="1">
            <a:off x="4124325" y="4731438"/>
            <a:ext cx="152400" cy="762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flipV="1">
            <a:off x="2209800" y="4724400"/>
            <a:ext cx="152400" cy="76200"/>
          </a:xfrm>
          <a:prstGeom prst="line">
            <a:avLst/>
          </a:prstGeom>
          <a:ln w="12700" cmpd="sng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5291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">
  <a:themeElements>
    <a:clrScheme name="Custom 1">
      <a:dk1>
        <a:srgbClr val="000000"/>
      </a:dk1>
      <a:lt1>
        <a:srgbClr val="FFFFFF"/>
      </a:lt1>
      <a:dk2>
        <a:srgbClr val="FF8811"/>
      </a:dk2>
      <a:lt2>
        <a:srgbClr val="FFD204"/>
      </a:lt2>
      <a:accent1>
        <a:srgbClr val="133559"/>
      </a:accent1>
      <a:accent2>
        <a:srgbClr val="025189"/>
      </a:accent2>
      <a:accent3>
        <a:srgbClr val="0072C0"/>
      </a:accent3>
      <a:accent4>
        <a:srgbClr val="31A3E3"/>
      </a:accent4>
      <a:accent5>
        <a:srgbClr val="7BC7ED"/>
      </a:accent5>
      <a:accent6>
        <a:srgbClr val="B0DDF4"/>
      </a:accent6>
      <a:hlink>
        <a:srgbClr val="0072C0"/>
      </a:hlink>
      <a:folHlink>
        <a:srgbClr val="0072C0"/>
      </a:folHlink>
    </a:clrScheme>
    <a:fontScheme name="Calibri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 cmpd="sng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ctr">
          <a:defRPr dirty="0" err="1" smtClean="0">
            <a:latin typeface="Calibri" pitchFamily="34" charset="0"/>
            <a:cs typeface="Meta Offc Pro"/>
          </a:defRPr>
        </a:defPPr>
      </a:lstStyle>
    </a:tx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F7871B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E07A17"/>
        </a:accent6>
        <a:hlink>
          <a:srgbClr val="747894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4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6244D"/>
        </a:accent1>
        <a:accent2>
          <a:srgbClr val="465274"/>
        </a:accent2>
        <a:accent3>
          <a:srgbClr val="FFFFFF"/>
        </a:accent3>
        <a:accent4>
          <a:srgbClr val="000000"/>
        </a:accent4>
        <a:accent5>
          <a:srgbClr val="AAACB2"/>
        </a:accent5>
        <a:accent6>
          <a:srgbClr val="3F4968"/>
        </a:accent6>
        <a:hlink>
          <a:srgbClr val="F7871B"/>
        </a:hlink>
        <a:folHlink>
          <a:srgbClr val="FCB46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5">
        <a:dk1>
          <a:srgbClr val="000000"/>
        </a:dk1>
        <a:lt1>
          <a:srgbClr val="FFFFFF"/>
        </a:lt1>
        <a:dk2>
          <a:srgbClr val="000000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0000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6">
        <a:dk1>
          <a:srgbClr val="06244D"/>
        </a:dk1>
        <a:lt1>
          <a:srgbClr val="FFFFFF"/>
        </a:lt1>
        <a:dk2>
          <a:srgbClr val="06244D"/>
        </a:dk2>
        <a:lt2>
          <a:srgbClr val="B5B8C9"/>
        </a:lt2>
        <a:accent1>
          <a:srgbClr val="465274"/>
        </a:accent1>
        <a:accent2>
          <a:srgbClr val="06244D"/>
        </a:accent2>
        <a:accent3>
          <a:srgbClr val="FFFFFF"/>
        </a:accent3>
        <a:accent4>
          <a:srgbClr val="041D40"/>
        </a:accent4>
        <a:accent5>
          <a:srgbClr val="B0B3BC"/>
        </a:accent5>
        <a:accent6>
          <a:srgbClr val="052045"/>
        </a:accent6>
        <a:hlink>
          <a:srgbClr val="FCB460"/>
        </a:hlink>
        <a:folHlink>
          <a:srgbClr val="F7871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80</Words>
  <Application>Microsoft Office PowerPoint</Application>
  <PresentationFormat>On-screen Show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Blank</vt:lpstr>
      <vt:lpstr>Medicaid Acute and Long-Term Services and Supports Spending Per Enrollee, by Beneficiary Population, FY 2010 </vt:lpstr>
    </vt:vector>
  </TitlesOfParts>
  <Company>Kaiser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Medicaid Acute and Long-Term Services and Supports Spending Per Enrollee, by Beneficiary Population, FY 2010 </dc:title>
  <dc:creator>Alanna Williamson</dc:creator>
  <cp:lastModifiedBy>Alanna Williamson</cp:lastModifiedBy>
  <cp:revision>1</cp:revision>
  <dcterms:created xsi:type="dcterms:W3CDTF">2013-10-17T18:07:01Z</dcterms:created>
  <dcterms:modified xsi:type="dcterms:W3CDTF">2013-10-17T18:07:01Z</dcterms:modified>
</cp:coreProperties>
</file>