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9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5122218390928307"/>
          <c:y val="0.18181818181818188"/>
          <c:w val="0.40892983699503904"/>
          <c:h val="0.7121212121212122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Percent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Sheet1!$A$2:$A$5</c:f>
              <c:strCache>
                <c:ptCount val="4"/>
                <c:pt idx="0">
                  <c:v>NH</c:v>
                </c:pt>
                <c:pt idx="1">
                  <c:v>ALF</c:v>
                </c:pt>
                <c:pt idx="2">
                  <c:v>HH</c:v>
                </c:pt>
                <c:pt idx="3">
                  <c:v>ADC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90520</c:v>
                </c:pt>
                <c:pt idx="1">
                  <c:v>42600</c:v>
                </c:pt>
                <c:pt idx="2">
                  <c:v>20800</c:v>
                </c:pt>
                <c:pt idx="3">
                  <c:v>18200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Percent2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</c:spPr>
          <c:invertIfNegative val="0"/>
          <c:cat>
            <c:strRef>
              <c:f>Sheet1!$A$2:$A$5</c:f>
              <c:strCache>
                <c:ptCount val="4"/>
                <c:pt idx="0">
                  <c:v>NH</c:v>
                </c:pt>
                <c:pt idx="1">
                  <c:v>ALF</c:v>
                </c:pt>
                <c:pt idx="2">
                  <c:v>HH</c:v>
                </c:pt>
                <c:pt idx="3">
                  <c:v>ADC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Percent 3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cat>
            <c:strRef>
              <c:f>Sheet1!$A$2:$A$5</c:f>
              <c:strCache>
                <c:ptCount val="4"/>
                <c:pt idx="0">
                  <c:v>NH</c:v>
                </c:pt>
                <c:pt idx="1">
                  <c:v>ALF</c:v>
                </c:pt>
                <c:pt idx="2">
                  <c:v>HH</c:v>
                </c:pt>
                <c:pt idx="3">
                  <c:v>ADC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1"/>
        <c:overlap val="100"/>
        <c:axId val="136552832"/>
        <c:axId val="136554368"/>
      </c:barChart>
      <c:catAx>
        <c:axId val="136552832"/>
        <c:scaling>
          <c:orientation val="minMax"/>
        </c:scaling>
        <c:delete val="1"/>
        <c:axPos val="b"/>
        <c:majorTickMark val="out"/>
        <c:minorTickMark val="none"/>
        <c:tickLblPos val="none"/>
        <c:crossAx val="136554368"/>
        <c:crosses val="autoZero"/>
        <c:auto val="1"/>
        <c:lblAlgn val="ctr"/>
        <c:lblOffset val="100"/>
        <c:noMultiLvlLbl val="0"/>
      </c:catAx>
      <c:valAx>
        <c:axId val="136554368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one"/>
        <c:crossAx val="1365528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>
          <a:ln w="12700">
            <a:solidFill>
              <a:srgbClr val="000000"/>
            </a:solidFill>
            <a:prstDash val="dash"/>
          </a:ln>
        </a:defRPr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0.46525</cdr:x>
      <cdr:y>0.18825</cdr:y>
    </cdr:from>
    <cdr:to>
      <cdr:x>0.64871</cdr:x>
      <cdr:y>0.25844</cdr:y>
    </cdr:to>
    <cdr:sp macro="" textlink="">
      <cdr:nvSpPr>
        <cdr:cNvPr id="18" name="TextBox 1"/>
        <cdr:cNvSpPr txBox="1"/>
      </cdr:nvSpPr>
      <cdr:spPr>
        <a:xfrm xmlns:a="http://schemas.openxmlformats.org/drawingml/2006/main">
          <a:off x="4495800" y="990616"/>
          <a:ext cx="1772757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800" b="1" dirty="0" smtClean="0">
              <a:solidFill>
                <a:schemeClr val="tx1"/>
              </a:solidFill>
              <a:latin typeface="Calibri" pitchFamily="34" charset="0"/>
              <a:cs typeface="Meta Offc Pro"/>
            </a:rPr>
            <a:t>  $90,520</a:t>
          </a:r>
        </a:p>
      </cdr:txBody>
    </cdr:sp>
  </cdr:relSizeAnchor>
  <cdr:relSizeAnchor xmlns:cdr="http://schemas.openxmlformats.org/drawingml/2006/chartDrawing">
    <cdr:from>
      <cdr:x>0.61332</cdr:x>
      <cdr:y>0.50682</cdr:y>
    </cdr:from>
    <cdr:to>
      <cdr:x>0.72133</cdr:x>
      <cdr:y>0.57527</cdr:y>
    </cdr:to>
    <cdr:sp macro="" textlink="">
      <cdr:nvSpPr>
        <cdr:cNvPr id="19" name="TextBox 1"/>
        <cdr:cNvSpPr txBox="1"/>
      </cdr:nvSpPr>
      <cdr:spPr>
        <a:xfrm xmlns:a="http://schemas.openxmlformats.org/drawingml/2006/main">
          <a:off x="5926568" y="2667000"/>
          <a:ext cx="1043713" cy="36020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800" b="1" dirty="0" smtClean="0">
              <a:solidFill>
                <a:schemeClr val="tx1"/>
              </a:solidFill>
              <a:latin typeface="Calibri" pitchFamily="34" charset="0"/>
              <a:cs typeface="Meta Offc Pro"/>
            </a:rPr>
            <a:t>$42,600</a:t>
          </a:r>
        </a:p>
      </cdr:txBody>
    </cdr:sp>
  </cdr:relSizeAnchor>
  <cdr:relSizeAnchor xmlns:cdr="http://schemas.openxmlformats.org/drawingml/2006/chartDrawing">
    <cdr:from>
      <cdr:x>0.69788</cdr:x>
      <cdr:y>0.65162</cdr:y>
    </cdr:from>
    <cdr:to>
      <cdr:x>0.837</cdr:x>
      <cdr:y>0.7218</cdr:y>
    </cdr:to>
    <cdr:sp macro="" textlink="">
      <cdr:nvSpPr>
        <cdr:cNvPr id="20" name="TextBox 1"/>
        <cdr:cNvSpPr txBox="1"/>
      </cdr:nvSpPr>
      <cdr:spPr>
        <a:xfrm xmlns:a="http://schemas.openxmlformats.org/drawingml/2006/main">
          <a:off x="6743700" y="3429000"/>
          <a:ext cx="1344332" cy="369303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800" b="1" dirty="0" smtClean="0">
              <a:solidFill>
                <a:schemeClr val="tx1"/>
              </a:solidFill>
              <a:latin typeface="Calibri" pitchFamily="34" charset="0"/>
              <a:cs typeface="Meta Offc Pro"/>
            </a:rPr>
            <a:t>$20,800</a:t>
          </a:r>
        </a:p>
      </cdr:txBody>
    </cdr:sp>
  </cdr:relSizeAnchor>
  <cdr:relSizeAnchor xmlns:cdr="http://schemas.openxmlformats.org/drawingml/2006/chartDrawing">
    <cdr:from>
      <cdr:x>0.78906</cdr:x>
      <cdr:y>0.68059</cdr:y>
    </cdr:from>
    <cdr:to>
      <cdr:x>0.94578</cdr:x>
      <cdr:y>0.73567</cdr:y>
    </cdr:to>
    <cdr:sp macro="" textlink="">
      <cdr:nvSpPr>
        <cdr:cNvPr id="23" name="TextBox 1"/>
        <cdr:cNvSpPr txBox="1"/>
      </cdr:nvSpPr>
      <cdr:spPr>
        <a:xfrm xmlns:a="http://schemas.openxmlformats.org/drawingml/2006/main">
          <a:off x="7624798" y="3581400"/>
          <a:ext cx="1514403" cy="28984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800" b="1" dirty="0" smtClean="0">
              <a:solidFill>
                <a:schemeClr val="tx1"/>
              </a:solidFill>
              <a:latin typeface="Calibri" pitchFamily="34" charset="0"/>
              <a:cs typeface="Meta Offc Pro"/>
            </a:rPr>
            <a:t>$18,200</a:t>
          </a:r>
        </a:p>
      </cdr:txBody>
    </cdr:sp>
  </cdr:relSizeAnchor>
  <cdr:relSizeAnchor xmlns:cdr="http://schemas.openxmlformats.org/drawingml/2006/chartDrawing">
    <cdr:from>
      <cdr:x>0.22868</cdr:x>
      <cdr:y>0.8943</cdr:y>
    </cdr:from>
    <cdr:to>
      <cdr:x>0.9528</cdr:x>
      <cdr:y>0.89499</cdr:y>
    </cdr:to>
    <cdr:cxnSp macro="">
      <cdr:nvCxnSpPr>
        <cdr:cNvPr id="36" name="Straight Connector 35"/>
        <cdr:cNvCxnSpPr/>
      </cdr:nvCxnSpPr>
      <cdr:spPr>
        <a:xfrm xmlns:a="http://schemas.openxmlformats.org/drawingml/2006/main">
          <a:off x="2209800" y="4706005"/>
          <a:ext cx="6997213" cy="3643"/>
        </a:xfrm>
        <a:prstGeom xmlns:a="http://schemas.openxmlformats.org/drawingml/2006/main" prst="line">
          <a:avLst/>
        </a:prstGeom>
        <a:ln xmlns:a="http://schemas.openxmlformats.org/drawingml/2006/main" w="28575" cmpd="sng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0.01577</cdr:x>
      <cdr:y>0.73851</cdr:y>
    </cdr:from>
    <cdr:to>
      <cdr:x>0.276</cdr:x>
      <cdr:y>0.93152</cdr:y>
    </cdr:to>
    <cdr:sp macro="" textlink="">
      <cdr:nvSpPr>
        <cdr:cNvPr id="41" name="TextBox 40"/>
        <cdr:cNvSpPr txBox="1"/>
      </cdr:nvSpPr>
      <cdr:spPr>
        <a:xfrm xmlns:a="http://schemas.openxmlformats.org/drawingml/2006/main">
          <a:off x="152400" y="3886200"/>
          <a:ext cx="2514600" cy="1015663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pPr algn="ctr"/>
          <a:r>
            <a:rPr lang="en-US" sz="1800" b="1" dirty="0" smtClean="0">
              <a:latin typeface="Calibri" pitchFamily="34" charset="0"/>
              <a:cs typeface="Meta Offc Pro"/>
            </a:rPr>
            <a:t>34% </a:t>
          </a:r>
          <a:r>
            <a:rPr lang="en-US" sz="1400" b="1" dirty="0" smtClean="0">
              <a:latin typeface="Calibri" pitchFamily="34" charset="0"/>
              <a:cs typeface="Meta Offc Pro"/>
            </a:rPr>
            <a:t/>
          </a:r>
          <a:br>
            <a:rPr lang="en-US" sz="1400" b="1" dirty="0" smtClean="0">
              <a:latin typeface="Calibri" pitchFamily="34" charset="0"/>
              <a:cs typeface="Meta Offc Pro"/>
            </a:rPr>
          </a:br>
          <a:r>
            <a:rPr lang="en-US" sz="1400" dirty="0" smtClean="0">
              <a:latin typeface="Calibri" pitchFamily="34" charset="0"/>
              <a:cs typeface="Meta Offc Pro"/>
            </a:rPr>
            <a:t>of seniors live below </a:t>
          </a:r>
          <a:br>
            <a:rPr lang="en-US" sz="1400" dirty="0" smtClean="0">
              <a:latin typeface="Calibri" pitchFamily="34" charset="0"/>
              <a:cs typeface="Meta Offc Pro"/>
            </a:rPr>
          </a:br>
          <a:r>
            <a:rPr lang="en-US" sz="1400" dirty="0" smtClean="0">
              <a:latin typeface="Calibri" pitchFamily="34" charset="0"/>
              <a:cs typeface="Meta Offc Pro"/>
            </a:rPr>
            <a:t>200% of poverty </a:t>
          </a:r>
        </a:p>
        <a:p xmlns:a="http://schemas.openxmlformats.org/drawingml/2006/main">
          <a:pPr algn="ctr"/>
          <a:endParaRPr lang="en-US" sz="1400" dirty="0" smtClean="0">
            <a:latin typeface="Calibri" pitchFamily="34" charset="0"/>
            <a:cs typeface="Meta Offc Pro"/>
          </a:endParaRPr>
        </a:p>
      </cdr:txBody>
    </cdr:sp>
  </cdr:relSizeAnchor>
  <cdr:relSizeAnchor xmlns:cdr="http://schemas.openxmlformats.org/drawingml/2006/chartDrawing">
    <cdr:from>
      <cdr:x>0.52045</cdr:x>
      <cdr:y>0.18825</cdr:y>
    </cdr:from>
    <cdr:to>
      <cdr:x>0.91474</cdr:x>
      <cdr:y>0.18825</cdr:y>
    </cdr:to>
    <cdr:cxnSp macro="">
      <cdr:nvCxnSpPr>
        <cdr:cNvPr id="3" name="Straight Connector 2"/>
        <cdr:cNvCxnSpPr/>
      </cdr:nvCxnSpPr>
      <cdr:spPr>
        <a:xfrm xmlns:a="http://schemas.openxmlformats.org/drawingml/2006/main">
          <a:off x="5029200" y="990600"/>
          <a:ext cx="3810000" cy="0"/>
        </a:xfrm>
        <a:prstGeom xmlns:a="http://schemas.openxmlformats.org/drawingml/2006/main" prst="line">
          <a:avLst/>
        </a:prstGeom>
        <a:ln xmlns:a="http://schemas.openxmlformats.org/drawingml/2006/main" w="12700" cmpd="sng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0.52045</cdr:x>
      <cdr:y>0.0724</cdr:y>
    </cdr:from>
    <cdr:to>
      <cdr:x>0.91474</cdr:x>
      <cdr:y>0.19523</cdr:y>
    </cdr:to>
    <cdr:sp macro="" textlink="">
      <cdr:nvSpPr>
        <cdr:cNvPr id="15" name="TextBox 1"/>
        <cdr:cNvSpPr txBox="1"/>
      </cdr:nvSpPr>
      <cdr:spPr>
        <a:xfrm xmlns:a="http://schemas.openxmlformats.org/drawingml/2006/main">
          <a:off x="5029200" y="381000"/>
          <a:ext cx="3810001" cy="64633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800" b="1" dirty="0" smtClean="0">
              <a:solidFill>
                <a:schemeClr val="tx1"/>
              </a:solidFill>
              <a:latin typeface="Calibri" pitchFamily="34" charset="0"/>
              <a:cs typeface="Meta Offc Pro"/>
            </a:rPr>
            <a:t>    Average Annual Care Costs, </a:t>
          </a:r>
          <a:br>
            <a:rPr lang="en-US" sz="1800" b="1" dirty="0" smtClean="0">
              <a:solidFill>
                <a:schemeClr val="tx1"/>
              </a:solidFill>
              <a:latin typeface="Calibri" pitchFamily="34" charset="0"/>
              <a:cs typeface="Meta Offc Pro"/>
            </a:rPr>
          </a:br>
          <a:r>
            <a:rPr lang="en-US" sz="1800" b="1" dirty="0" smtClean="0">
              <a:solidFill>
                <a:schemeClr val="tx1"/>
              </a:solidFill>
              <a:latin typeface="Calibri" pitchFamily="34" charset="0"/>
              <a:cs typeface="Meta Offc Pro"/>
            </a:rPr>
            <a:t>by Type of Service</a:t>
          </a:r>
        </a:p>
      </cdr:txBody>
    </cdr:sp>
  </cdr:relSizeAnchor>
  <cdr:relSizeAnchor xmlns:cdr="http://schemas.openxmlformats.org/drawingml/2006/chartDrawing">
    <cdr:from>
      <cdr:x>0.22868</cdr:x>
      <cdr:y>0.73851</cdr:y>
    </cdr:from>
    <cdr:to>
      <cdr:x>0.95416</cdr:x>
      <cdr:y>0.73851</cdr:y>
    </cdr:to>
    <cdr:cxnSp macro="">
      <cdr:nvCxnSpPr>
        <cdr:cNvPr id="16" name="Straight Connector 15"/>
        <cdr:cNvCxnSpPr/>
      </cdr:nvCxnSpPr>
      <cdr:spPr>
        <a:xfrm xmlns:a="http://schemas.openxmlformats.org/drawingml/2006/main">
          <a:off x="2209800" y="3886200"/>
          <a:ext cx="7010400" cy="0"/>
        </a:xfrm>
        <a:prstGeom xmlns:a="http://schemas.openxmlformats.org/drawingml/2006/main" prst="line">
          <a:avLst/>
        </a:prstGeom>
        <a:ln xmlns:a="http://schemas.openxmlformats.org/drawingml/2006/main" w="19050" cmpd="sng">
          <a:solidFill>
            <a:schemeClr val="tx1"/>
          </a:solidFill>
          <a:prstDash val="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0.26811</cdr:x>
      <cdr:y>0.73851</cdr:y>
    </cdr:from>
    <cdr:to>
      <cdr:x>0.32331</cdr:x>
      <cdr:y>0.89068</cdr:y>
    </cdr:to>
    <cdr:sp macro="" textlink="">
      <cdr:nvSpPr>
        <cdr:cNvPr id="17" name="Down Arrow 16"/>
        <cdr:cNvSpPr/>
      </cdr:nvSpPr>
      <cdr:spPr>
        <a:xfrm xmlns:a="http://schemas.openxmlformats.org/drawingml/2006/main">
          <a:off x="2590800" y="3886200"/>
          <a:ext cx="533400" cy="800755"/>
        </a:xfrm>
        <a:prstGeom xmlns:a="http://schemas.openxmlformats.org/drawingml/2006/main" prst="downArrow">
          <a:avLst/>
        </a:prstGeom>
        <a:solidFill xmlns:a="http://schemas.openxmlformats.org/drawingml/2006/main">
          <a:schemeClr val="tx2"/>
        </a:solidFill>
        <a:ln xmlns:a="http://schemas.openxmlformats.org/drawingml/2006/main" w="19050">
          <a:solidFill>
            <a:schemeClr val="tx1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dirty="0"/>
        </a:p>
      </cdr:txBody>
    </cdr:sp>
  </cdr:relSizeAnchor>
  <cdr:relSizeAnchor xmlns:cdr="http://schemas.openxmlformats.org/drawingml/2006/chartDrawing">
    <cdr:from>
      <cdr:x>0.2208</cdr:x>
      <cdr:y>0.6661</cdr:y>
    </cdr:from>
    <cdr:to>
      <cdr:x>0.37063</cdr:x>
      <cdr:y>0.73629</cdr:y>
    </cdr:to>
    <cdr:sp macro="" textlink="">
      <cdr:nvSpPr>
        <cdr:cNvPr id="25" name="TextBox 1"/>
        <cdr:cNvSpPr txBox="1"/>
      </cdr:nvSpPr>
      <cdr:spPr>
        <a:xfrm xmlns:a="http://schemas.openxmlformats.org/drawingml/2006/main">
          <a:off x="2133600" y="3505200"/>
          <a:ext cx="1447800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en-US" sz="1800" b="1" dirty="0" smtClean="0">
              <a:solidFill>
                <a:schemeClr val="tx1"/>
              </a:solidFill>
              <a:latin typeface="Calibri" pitchFamily="34" charset="0"/>
              <a:cs typeface="Meta Offc Pro"/>
            </a:rPr>
            <a:t>    $22,002</a:t>
          </a:r>
        </a:p>
      </cdr:txBody>
    </cdr:sp>
  </cdr:relSizeAnchor>
  <cdr:relSizeAnchor xmlns:cdr="http://schemas.openxmlformats.org/drawingml/2006/chartDrawing">
    <cdr:from>
      <cdr:x>0.18137</cdr:x>
      <cdr:y>0.60818</cdr:y>
    </cdr:from>
    <cdr:to>
      <cdr:x>0.41794</cdr:x>
      <cdr:y>0.67837</cdr:y>
    </cdr:to>
    <cdr:sp macro="" textlink="">
      <cdr:nvSpPr>
        <cdr:cNvPr id="29" name="TextBox 1"/>
        <cdr:cNvSpPr txBox="1"/>
      </cdr:nvSpPr>
      <cdr:spPr>
        <a:xfrm xmlns:a="http://schemas.openxmlformats.org/drawingml/2006/main">
          <a:off x="1752600" y="3200400"/>
          <a:ext cx="2286000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en-US" sz="1800" b="1" dirty="0" smtClean="0">
              <a:solidFill>
                <a:schemeClr val="tx1"/>
              </a:solidFill>
              <a:latin typeface="Calibri" pitchFamily="34" charset="0"/>
              <a:cs typeface="Meta Offc Pro"/>
            </a:rPr>
            <a:t>Annual Gross Income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6CC949-F9CC-4BA5-A628-E173EAC79C0B}" type="datetimeFigureOut">
              <a:rPr lang="en-US" smtClean="0"/>
              <a:t>10/17/2013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CAF510-8AF5-40B4-A71C-C860264584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625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Comment/Question:</a:t>
            </a:r>
            <a:r>
              <a:rPr lang="en-US" b="1" baseline="0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76084-7007-4F9A-9BF5-85CA96B02EE7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3674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90416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www.metlife.com/mmi/research/2012-market-survey-long-term-care-costs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6903453"/>
              </p:ext>
            </p:extLst>
          </p:nvPr>
        </p:nvGraphicFramePr>
        <p:xfrm>
          <a:off x="-609600" y="609600"/>
          <a:ext cx="9663112" cy="52622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0" y="6181725"/>
            <a:ext cx="8496300" cy="638979"/>
          </a:xfrm>
        </p:spPr>
        <p:txBody>
          <a:bodyPr/>
          <a:lstStyle/>
          <a:p>
            <a:r>
              <a:rPr lang="en-US" dirty="0" smtClean="0"/>
              <a:t>SOURCES: </a:t>
            </a:r>
            <a:r>
              <a:rPr lang="en-US" dirty="0"/>
              <a:t>MetLife Mature Market </a:t>
            </a:r>
            <a:r>
              <a:rPr lang="en-US" dirty="0" smtClean="0"/>
              <a:t>Institute. </a:t>
            </a:r>
            <a:r>
              <a:rPr lang="en-US" i="1" dirty="0" smtClean="0"/>
              <a:t>The </a:t>
            </a:r>
            <a:r>
              <a:rPr lang="en-US" i="1" dirty="0"/>
              <a:t>2012 MetLife Market Survey of Nursing Home, Assisted Living, Adult Day Services, and Home Care Costs</a:t>
            </a:r>
            <a:r>
              <a:rPr lang="en-US" dirty="0"/>
              <a:t>, November 2012, </a:t>
            </a:r>
            <a:r>
              <a:rPr lang="en-US" dirty="0" smtClean="0"/>
              <a:t>available at: </a:t>
            </a:r>
            <a:r>
              <a:rPr lang="en-US" u="sng" dirty="0" smtClean="0">
                <a:hlinkClick r:id="rId4"/>
              </a:rPr>
              <a:t>https</a:t>
            </a:r>
            <a:r>
              <a:rPr lang="en-US" u="sng" dirty="0">
                <a:hlinkClick r:id="rId4"/>
              </a:rPr>
              <a:t>://</a:t>
            </a:r>
            <a:r>
              <a:rPr lang="en-US" u="sng" dirty="0" smtClean="0">
                <a:hlinkClick r:id="rId4"/>
              </a:rPr>
              <a:t>www.metlife.com/mmi/research/2012-market-survey-long-term-care-costs.html#keyfindings</a:t>
            </a:r>
            <a:r>
              <a:rPr lang="en-US" dirty="0"/>
              <a:t>; U.S. Census Bureau, </a:t>
            </a:r>
            <a:r>
              <a:rPr lang="en-US" i="1" dirty="0"/>
              <a:t>Current Population Survey</a:t>
            </a:r>
            <a:r>
              <a:rPr lang="en-US" dirty="0"/>
              <a:t>, 2012 Annual Social and Economic </a:t>
            </a:r>
            <a:r>
              <a:rPr lang="en-US" dirty="0" smtClean="0"/>
              <a:t>Supplement, Table POV01.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52400" y="381000"/>
            <a:ext cx="8991600" cy="914400"/>
          </a:xfrm>
        </p:spPr>
        <p:txBody>
          <a:bodyPr/>
          <a:lstStyle/>
          <a:p>
            <a:r>
              <a:rPr lang="en-US" dirty="0" smtClean="0"/>
              <a:t>Long-Term </a:t>
            </a:r>
            <a:r>
              <a:rPr lang="en-US" dirty="0"/>
              <a:t>C</a:t>
            </a:r>
            <a:r>
              <a:rPr lang="en-US" dirty="0" smtClean="0"/>
              <a:t>are Costs </a:t>
            </a:r>
            <a:r>
              <a:rPr lang="en-US" dirty="0"/>
              <a:t>C</a:t>
            </a:r>
            <a:r>
              <a:rPr lang="en-US" dirty="0" smtClean="0"/>
              <a:t>an </a:t>
            </a:r>
            <a:r>
              <a:rPr lang="en-US" dirty="0"/>
              <a:t>E</a:t>
            </a:r>
            <a:r>
              <a:rPr lang="en-US" dirty="0" smtClean="0"/>
              <a:t>xceed </a:t>
            </a:r>
            <a:r>
              <a:rPr lang="en-US" dirty="0"/>
              <a:t>S</a:t>
            </a:r>
            <a:r>
              <a:rPr lang="en-US" dirty="0" smtClean="0"/>
              <a:t>eniors’ </a:t>
            </a:r>
            <a:r>
              <a:rPr lang="en-US" dirty="0"/>
              <a:t>I</a:t>
            </a:r>
            <a:r>
              <a:rPr lang="en-US" dirty="0" smtClean="0"/>
              <a:t>ncome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257675" y="5315605"/>
            <a:ext cx="121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0000"/>
                </a:solidFill>
                <a:cs typeface="Meta Offc Pro"/>
              </a:rPr>
              <a:t>Nursing Home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114925" y="5320040"/>
            <a:ext cx="1447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0000"/>
                </a:solidFill>
                <a:cs typeface="Meta Offc Pro"/>
              </a:rPr>
              <a:t>Assisted </a:t>
            </a:r>
            <a:br>
              <a:rPr lang="en-US" sz="1400" b="1" dirty="0" smtClean="0">
                <a:solidFill>
                  <a:srgbClr val="000000"/>
                </a:solidFill>
                <a:cs typeface="Meta Offc Pro"/>
              </a:rPr>
            </a:br>
            <a:r>
              <a:rPr lang="en-US" sz="1400" b="1" dirty="0" smtClean="0">
                <a:solidFill>
                  <a:srgbClr val="000000"/>
                </a:solidFill>
                <a:cs typeface="Meta Offc Pro"/>
              </a:rPr>
              <a:t>Living </a:t>
            </a:r>
            <a:br>
              <a:rPr lang="en-US" sz="1400" b="1" dirty="0" smtClean="0">
                <a:solidFill>
                  <a:srgbClr val="000000"/>
                </a:solidFill>
                <a:cs typeface="Meta Offc Pro"/>
              </a:rPr>
            </a:br>
            <a:r>
              <a:rPr lang="en-US" sz="1400" b="1" dirty="0" smtClean="0">
                <a:solidFill>
                  <a:srgbClr val="000000"/>
                </a:solidFill>
                <a:cs typeface="Meta Offc Pro"/>
              </a:rPr>
              <a:t>Facilities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134100" y="5320040"/>
            <a:ext cx="1447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0000"/>
                </a:solidFill>
                <a:cs typeface="Meta Offc Pro"/>
              </a:rPr>
              <a:t>Home </a:t>
            </a:r>
            <a:br>
              <a:rPr lang="en-US" sz="1400" b="1" dirty="0" smtClean="0">
                <a:solidFill>
                  <a:srgbClr val="000000"/>
                </a:solidFill>
                <a:cs typeface="Meta Offc Pro"/>
              </a:rPr>
            </a:br>
            <a:r>
              <a:rPr lang="en-US" sz="1400" b="1" dirty="0" smtClean="0">
                <a:solidFill>
                  <a:srgbClr val="000000"/>
                </a:solidFill>
                <a:cs typeface="Meta Offc Pro"/>
              </a:rPr>
              <a:t>Health </a:t>
            </a:r>
            <a:br>
              <a:rPr lang="en-US" sz="1400" b="1" dirty="0" smtClean="0">
                <a:solidFill>
                  <a:srgbClr val="000000"/>
                </a:solidFill>
                <a:cs typeface="Meta Offc Pro"/>
              </a:rPr>
            </a:br>
            <a:r>
              <a:rPr lang="en-US" sz="1400" b="1" dirty="0" smtClean="0">
                <a:solidFill>
                  <a:srgbClr val="000000"/>
                </a:solidFill>
                <a:cs typeface="Meta Offc Pro"/>
              </a:rPr>
              <a:t>Aide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048500" y="5320040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0000"/>
                </a:solidFill>
                <a:cs typeface="Meta Offc Pro"/>
              </a:rPr>
              <a:t>Adult Day </a:t>
            </a:r>
          </a:p>
          <a:p>
            <a:pPr algn="ctr"/>
            <a:r>
              <a:rPr lang="en-US" sz="1400" b="1" dirty="0" smtClean="0">
                <a:solidFill>
                  <a:srgbClr val="000000"/>
                </a:solidFill>
                <a:cs typeface="Meta Offc Pro"/>
              </a:rPr>
              <a:t>Care</a:t>
            </a:r>
          </a:p>
        </p:txBody>
      </p:sp>
    </p:spTree>
    <p:extLst>
      <p:ext uri="{BB962C8B-B14F-4D97-AF65-F5344CB8AC3E}">
        <p14:creationId xmlns:p14="http://schemas.microsoft.com/office/powerpoint/2010/main" val="2589086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98</Words>
  <Application>Microsoft Office PowerPoint</Application>
  <PresentationFormat>On-screen Show (4:3)</PresentationFormat>
  <Paragraphs>17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Long-Term Care Costs Can Exceed Seniors’ Income</vt:lpstr>
    </vt:vector>
  </TitlesOfParts>
  <Company>Kaiser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Long-Term Care Costs Can Exceed Seniors’ Income</dc:title>
  <dc:creator>Alanna Williamson</dc:creator>
  <cp:lastModifiedBy>Alanna Williamson</cp:lastModifiedBy>
  <cp:revision>1</cp:revision>
  <dcterms:created xsi:type="dcterms:W3CDTF">2013-10-17T18:07:02Z</dcterms:created>
  <dcterms:modified xsi:type="dcterms:W3CDTF">2013-10-17T18:07:03Z</dcterms:modified>
</cp:coreProperties>
</file>