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A12E2-E2DB-4C04-8B38-29CD3356504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0DC9F-0F6E-4F29-8133-A8E396F3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6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7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073" y="152400"/>
            <a:ext cx="8991600" cy="914400"/>
          </a:xfrm>
          <a:noFill/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Distribution of </a:t>
            </a:r>
            <a:r>
              <a:rPr lang="en-US" dirty="0" smtClean="0">
                <a:solidFill>
                  <a:schemeClr val="tx1"/>
                </a:solidFill>
              </a:rPr>
              <a:t>Medicaid </a:t>
            </a:r>
            <a:r>
              <a:rPr lang="en-US" dirty="0">
                <a:solidFill>
                  <a:schemeClr val="tx1"/>
                </a:solidFill>
              </a:rPr>
              <a:t>Home and Community-Based Services</a:t>
            </a:r>
            <a:r>
              <a:rPr lang="en-US" dirty="0" smtClean="0">
                <a:solidFill>
                  <a:schemeClr val="tx1"/>
                </a:solidFill>
              </a:rPr>
              <a:t> Expenditures as a Share of Total Medicaid Long-Term Services and Supports Spending, FY 2011</a:t>
            </a:r>
            <a:endParaRPr lang="en-US" sz="2000" b="1" i="1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13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5943600"/>
            <a:ext cx="8558668" cy="642937"/>
          </a:xfrm>
        </p:spPr>
        <p:txBody>
          <a:bodyPr rIns="0">
            <a:noAutofit/>
          </a:bodyPr>
          <a:lstStyle/>
          <a:p>
            <a:r>
              <a:rPr lang="en-US" sz="1100" dirty="0" smtClean="0">
                <a:latin typeface="+mj-lt"/>
                <a:cs typeface="Arial" pitchFamily="34" charset="0"/>
              </a:rPr>
              <a:t>NOTE: </a:t>
            </a:r>
            <a:r>
              <a:rPr lang="en-US" sz="1100" dirty="0"/>
              <a:t>All spending includes state and federal </a:t>
            </a:r>
            <a:r>
              <a:rPr lang="en-US" sz="1100" dirty="0" smtClean="0"/>
              <a:t>expenditures. HCBS expenditures include </a:t>
            </a:r>
            <a:r>
              <a:rPr lang="en-US" sz="1100" dirty="0"/>
              <a:t>state plan home health services, </a:t>
            </a:r>
            <a:r>
              <a:rPr lang="en-US" sz="1100" dirty="0" smtClean="0"/>
              <a:t>state plan personal </a:t>
            </a:r>
            <a:r>
              <a:rPr lang="en-US" sz="1100" dirty="0"/>
              <a:t>care, targeted case management, hospice, home and community-based care for the </a:t>
            </a:r>
            <a:r>
              <a:rPr lang="en-US" sz="1100" dirty="0" smtClean="0"/>
              <a:t>functionally-disabled </a:t>
            </a:r>
            <a:r>
              <a:rPr lang="en-US" sz="1100" dirty="0"/>
              <a:t>elderly, and services provided under HCBS </a:t>
            </a:r>
            <a:r>
              <a:rPr lang="en-US" sz="1100" dirty="0" smtClean="0"/>
              <a:t>waivers. Expenditures </a:t>
            </a:r>
            <a:r>
              <a:rPr lang="en-US" sz="1100" dirty="0"/>
              <a:t>do not include administrative costs, accounting adjustments, or expenditures in the U.S. </a:t>
            </a:r>
            <a:r>
              <a:rPr lang="en-US" sz="1100" dirty="0" smtClean="0"/>
              <a:t>territories.</a:t>
            </a:r>
            <a:br>
              <a:rPr lang="en-US" sz="1100" dirty="0" smtClean="0"/>
            </a:br>
            <a:r>
              <a:rPr lang="en-US" sz="1100" dirty="0" smtClean="0"/>
              <a:t>*Spending for  HI, NM, RI, and VT is </a:t>
            </a:r>
            <a:r>
              <a:rPr lang="en-US" sz="1100" dirty="0"/>
              <a:t>not shown due to their funding authority for HCBS </a:t>
            </a:r>
            <a:r>
              <a:rPr lang="en-US" sz="1100" dirty="0" smtClean="0"/>
              <a:t>and/or </a:t>
            </a:r>
            <a:r>
              <a:rPr lang="en-US" sz="1100" dirty="0"/>
              <a:t>the way spending is reported.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SOURCE: </a:t>
            </a:r>
            <a:r>
              <a:rPr lang="en-US" sz="1100" dirty="0"/>
              <a:t>Urban Institute estimates based </a:t>
            </a:r>
            <a:r>
              <a:rPr lang="en-US" sz="1100" dirty="0" smtClean="0"/>
              <a:t>on FY 2011 C</a:t>
            </a:r>
            <a:r>
              <a:rPr lang="en-US" altLang="en-US" sz="1100" dirty="0" smtClean="0"/>
              <a:t>enters </a:t>
            </a:r>
            <a:r>
              <a:rPr lang="en-US" altLang="en-US" sz="1100" dirty="0"/>
              <a:t>for Medicare &amp; Medicaid Services (</a:t>
            </a:r>
            <a:r>
              <a:rPr lang="en-US" altLang="en-US" sz="1100" dirty="0" smtClean="0"/>
              <a:t>CMS)-6</a:t>
            </a:r>
            <a:r>
              <a:rPr lang="en-US" sz="1100" dirty="0" smtClean="0"/>
              <a:t>4 data. </a:t>
            </a: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5659" y="1624778"/>
            <a:ext cx="8247854" cy="4003725"/>
            <a:chOff x="228600" y="1371600"/>
            <a:chExt cx="8247854" cy="4003725"/>
          </a:xfrm>
        </p:grpSpPr>
        <p:sp>
          <p:nvSpPr>
            <p:cNvPr id="142" name="Shape - Wyoming"/>
            <p:cNvSpPr>
              <a:spLocks noChangeAspect="1"/>
            </p:cNvSpPr>
            <p:nvPr/>
          </p:nvSpPr>
          <p:spPr bwMode="auto">
            <a:xfrm>
              <a:off x="2528950" y="2244725"/>
              <a:ext cx="89680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45" name="Shape - Wisconsin"/>
            <p:cNvSpPr>
              <a:spLocks noChangeAspect="1"/>
            </p:cNvSpPr>
            <p:nvPr/>
          </p:nvSpPr>
          <p:spPr bwMode="auto">
            <a:xfrm>
              <a:off x="4716208" y="1933575"/>
              <a:ext cx="653956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46" name="Shape - West Virginia"/>
            <p:cNvSpPr>
              <a:spLocks noChangeAspect="1"/>
            </p:cNvSpPr>
            <p:nvPr/>
          </p:nvSpPr>
          <p:spPr bwMode="auto">
            <a:xfrm>
              <a:off x="6086024" y="2786062"/>
              <a:ext cx="55078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47" name="Shape - Washington"/>
            <p:cNvSpPr>
              <a:spLocks noChangeAspect="1"/>
            </p:cNvSpPr>
            <p:nvPr/>
          </p:nvSpPr>
          <p:spPr bwMode="auto">
            <a:xfrm>
              <a:off x="1205169" y="1393825"/>
              <a:ext cx="834904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grpSp>
          <p:nvGrpSpPr>
            <p:cNvPr id="148" name="Shape - Virginia"/>
            <p:cNvGrpSpPr>
              <a:grpSpLocks/>
            </p:cNvGrpSpPr>
            <p:nvPr/>
          </p:nvGrpSpPr>
          <p:grpSpPr bwMode="auto">
            <a:xfrm>
              <a:off x="6017769" y="2905124"/>
              <a:ext cx="1009505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268" name="Freeform 267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9" name="Freeform 268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</p:grpSp>
        <p:sp>
          <p:nvSpPr>
            <p:cNvPr id="149" name="Shape - Vermont"/>
            <p:cNvSpPr>
              <a:spLocks noChangeAspect="1"/>
            </p:cNvSpPr>
            <p:nvPr/>
          </p:nvSpPr>
          <p:spPr bwMode="auto">
            <a:xfrm>
              <a:off x="6912992" y="1839912"/>
              <a:ext cx="220631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0" name="Shape - Utah"/>
            <p:cNvSpPr>
              <a:spLocks noChangeAspect="1"/>
            </p:cNvSpPr>
            <p:nvPr/>
          </p:nvSpPr>
          <p:spPr bwMode="auto">
            <a:xfrm>
              <a:off x="2092453" y="2678112"/>
              <a:ext cx="6936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1" name="Shape - Texas"/>
            <p:cNvSpPr>
              <a:spLocks noChangeAspect="1"/>
            </p:cNvSpPr>
            <p:nvPr/>
          </p:nvSpPr>
          <p:spPr bwMode="auto">
            <a:xfrm>
              <a:off x="2967037" y="3684586"/>
              <a:ext cx="1815837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>
                <a:cs typeface="Calibri" pitchFamily="34" charset="0"/>
              </a:endParaRPr>
            </a:p>
          </p:txBody>
        </p:sp>
        <p:sp>
          <p:nvSpPr>
            <p:cNvPr id="152" name="Shape - Tennessee"/>
            <p:cNvSpPr>
              <a:spLocks noChangeAspect="1"/>
            </p:cNvSpPr>
            <p:nvPr/>
          </p:nvSpPr>
          <p:spPr bwMode="auto">
            <a:xfrm>
              <a:off x="5159058" y="3454400"/>
              <a:ext cx="1099978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3" name="Shape - South Dakota"/>
            <p:cNvSpPr>
              <a:spLocks noChangeAspect="1"/>
            </p:cNvSpPr>
            <p:nvPr/>
          </p:nvSpPr>
          <p:spPr bwMode="auto">
            <a:xfrm>
              <a:off x="3397188" y="2149475"/>
              <a:ext cx="920618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4" name="Shape - South Carolina"/>
            <p:cNvSpPr>
              <a:spLocks noChangeAspect="1"/>
            </p:cNvSpPr>
            <p:nvPr/>
          </p:nvSpPr>
          <p:spPr bwMode="auto">
            <a:xfrm>
              <a:off x="6100309" y="3646486"/>
              <a:ext cx="646019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5" name="Shape - Rhode Island"/>
            <p:cNvSpPr>
              <a:spLocks noChangeAspect="1"/>
            </p:cNvSpPr>
            <p:nvPr/>
          </p:nvSpPr>
          <p:spPr bwMode="auto">
            <a:xfrm>
              <a:off x="7224094" y="2292350"/>
              <a:ext cx="120634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6" name="Shape - Pennsylvania"/>
            <p:cNvSpPr>
              <a:spLocks noChangeAspect="1"/>
            </p:cNvSpPr>
            <p:nvPr/>
          </p:nvSpPr>
          <p:spPr bwMode="auto">
            <a:xfrm>
              <a:off x="6208243" y="2422525"/>
              <a:ext cx="746017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7" name="Shape - Oregon"/>
            <p:cNvSpPr>
              <a:spLocks noChangeAspect="1"/>
            </p:cNvSpPr>
            <p:nvPr/>
          </p:nvSpPr>
          <p:spPr bwMode="auto">
            <a:xfrm>
              <a:off x="1005172" y="1830387"/>
              <a:ext cx="1044424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8" name="Shape - Oklahoma"/>
            <p:cNvSpPr>
              <a:spLocks noChangeAspect="1"/>
            </p:cNvSpPr>
            <p:nvPr/>
          </p:nvSpPr>
          <p:spPr bwMode="auto">
            <a:xfrm>
              <a:off x="3494010" y="3589336"/>
              <a:ext cx="1125376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59" name="Shape - Ohio"/>
            <p:cNvSpPr>
              <a:spLocks noChangeAspect="1"/>
            </p:cNvSpPr>
            <p:nvPr/>
          </p:nvSpPr>
          <p:spPr bwMode="auto">
            <a:xfrm>
              <a:off x="5703490" y="2555874"/>
              <a:ext cx="547609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0" name="Shape - North Dakota"/>
            <p:cNvSpPr>
              <a:spLocks noChangeAspect="1"/>
            </p:cNvSpPr>
            <p:nvPr/>
          </p:nvSpPr>
          <p:spPr bwMode="auto">
            <a:xfrm>
              <a:off x="3427346" y="1663699"/>
              <a:ext cx="876173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1" name="Shape - North Carolina"/>
            <p:cNvSpPr>
              <a:spLocks noChangeAspect="1"/>
            </p:cNvSpPr>
            <p:nvPr/>
          </p:nvSpPr>
          <p:spPr bwMode="auto">
            <a:xfrm>
              <a:off x="5971741" y="3300412"/>
              <a:ext cx="1112676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grpSp>
          <p:nvGrpSpPr>
            <p:cNvPr id="162" name="Shape - New York"/>
            <p:cNvGrpSpPr>
              <a:grpSpLocks/>
            </p:cNvGrpSpPr>
            <p:nvPr/>
          </p:nvGrpSpPr>
          <p:grpSpPr bwMode="auto">
            <a:xfrm>
              <a:off x="6271740" y="1876425"/>
              <a:ext cx="1044425" cy="700087"/>
              <a:chOff x="4071" y="893"/>
              <a:chExt cx="658" cy="440"/>
            </a:xfrm>
            <a:solidFill>
              <a:schemeClr val="accent3"/>
            </a:solidFill>
          </p:grpSpPr>
          <p:sp>
            <p:nvSpPr>
              <p:cNvPr id="266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7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</p:grpSp>
        <p:sp>
          <p:nvSpPr>
            <p:cNvPr id="163" name="Shape - New Mexico"/>
            <p:cNvSpPr>
              <a:spLocks noChangeAspect="1"/>
            </p:cNvSpPr>
            <p:nvPr/>
          </p:nvSpPr>
          <p:spPr bwMode="auto">
            <a:xfrm>
              <a:off x="2609901" y="3555999"/>
              <a:ext cx="89839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4" name="Shape - New Jersey"/>
            <p:cNvSpPr>
              <a:spLocks noChangeAspect="1"/>
            </p:cNvSpPr>
            <p:nvPr/>
          </p:nvSpPr>
          <p:spPr bwMode="auto">
            <a:xfrm>
              <a:off x="6884419" y="2478087"/>
              <a:ext cx="196823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5" name="Shape - New Hampshire"/>
            <p:cNvSpPr>
              <a:spLocks noChangeAspect="1"/>
            </p:cNvSpPr>
            <p:nvPr/>
          </p:nvSpPr>
          <p:spPr bwMode="auto">
            <a:xfrm>
              <a:off x="7074893" y="1763712"/>
              <a:ext cx="257138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6" name="Shape - Nevada"/>
            <p:cNvSpPr>
              <a:spLocks noChangeAspect="1"/>
            </p:cNvSpPr>
            <p:nvPr/>
          </p:nvSpPr>
          <p:spPr bwMode="auto">
            <a:xfrm>
              <a:off x="1401988" y="2541586"/>
              <a:ext cx="83173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7" name="Shape - Nebraska"/>
            <p:cNvSpPr>
              <a:spLocks noChangeAspect="1"/>
            </p:cNvSpPr>
            <p:nvPr/>
          </p:nvSpPr>
          <p:spPr bwMode="auto">
            <a:xfrm>
              <a:off x="3389251" y="2643187"/>
              <a:ext cx="1095216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8" name="Shape - Montana"/>
            <p:cNvSpPr>
              <a:spLocks noChangeAspect="1"/>
            </p:cNvSpPr>
            <p:nvPr/>
          </p:nvSpPr>
          <p:spPr bwMode="auto">
            <a:xfrm>
              <a:off x="2115320" y="1536700"/>
              <a:ext cx="1306323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69" name="Shape - Missouri"/>
            <p:cNvSpPr>
              <a:spLocks noChangeAspect="1"/>
            </p:cNvSpPr>
            <p:nvPr/>
          </p:nvSpPr>
          <p:spPr bwMode="auto">
            <a:xfrm>
              <a:off x="4428913" y="2994025"/>
              <a:ext cx="863475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0" name="Shape - Mississippi"/>
            <p:cNvSpPr>
              <a:spLocks noChangeAspect="1"/>
            </p:cNvSpPr>
            <p:nvPr/>
          </p:nvSpPr>
          <p:spPr bwMode="auto">
            <a:xfrm>
              <a:off x="5044773" y="3827461"/>
              <a:ext cx="450786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1" name="Shape - Minnesota"/>
            <p:cNvSpPr>
              <a:spLocks noChangeAspect="1"/>
            </p:cNvSpPr>
            <p:nvPr/>
          </p:nvSpPr>
          <p:spPr bwMode="auto">
            <a:xfrm>
              <a:off x="4160664" y="1601787"/>
              <a:ext cx="857127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2" name="Shape - Massachusetts"/>
            <p:cNvSpPr>
              <a:spLocks noChangeAspect="1"/>
            </p:cNvSpPr>
            <p:nvPr/>
          </p:nvSpPr>
          <p:spPr bwMode="auto">
            <a:xfrm>
              <a:off x="7019338" y="2149475"/>
              <a:ext cx="468244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grpSp>
          <p:nvGrpSpPr>
            <p:cNvPr id="173" name="Shape - Michigan"/>
            <p:cNvGrpSpPr>
              <a:grpSpLocks/>
            </p:cNvGrpSpPr>
            <p:nvPr/>
          </p:nvGrpSpPr>
          <p:grpSpPr bwMode="auto">
            <a:xfrm>
              <a:off x="4973346" y="1825624"/>
              <a:ext cx="990457" cy="882649"/>
              <a:chOff x="3254" y="860"/>
              <a:chExt cx="623" cy="557"/>
            </a:xfrm>
            <a:solidFill>
              <a:schemeClr val="accent4"/>
            </a:solidFill>
          </p:grpSpPr>
          <p:sp>
            <p:nvSpPr>
              <p:cNvPr id="264" name="Freeform 263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5" name="Freeform 264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</p:grpSp>
        <p:sp>
          <p:nvSpPr>
            <p:cNvPr id="174" name="Shape - Maryland"/>
            <p:cNvSpPr>
              <a:spLocks noChangeAspect="1"/>
            </p:cNvSpPr>
            <p:nvPr/>
          </p:nvSpPr>
          <p:spPr bwMode="auto">
            <a:xfrm>
              <a:off x="6392366" y="2806699"/>
              <a:ext cx="634908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5" name="Shape - Maine"/>
            <p:cNvSpPr>
              <a:spLocks noChangeAspect="1"/>
            </p:cNvSpPr>
            <p:nvPr/>
          </p:nvSpPr>
          <p:spPr bwMode="auto">
            <a:xfrm>
              <a:off x="7128859" y="1371600"/>
              <a:ext cx="492054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6" name="Shape - Louisiana"/>
            <p:cNvSpPr>
              <a:spLocks noChangeAspect="1"/>
            </p:cNvSpPr>
            <p:nvPr/>
          </p:nvSpPr>
          <p:spPr bwMode="auto">
            <a:xfrm>
              <a:off x="4687638" y="4178299"/>
              <a:ext cx="773001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7" name="Shape - Kentucky"/>
            <p:cNvSpPr>
              <a:spLocks noChangeAspect="1"/>
            </p:cNvSpPr>
            <p:nvPr/>
          </p:nvSpPr>
          <p:spPr bwMode="auto">
            <a:xfrm>
              <a:off x="5220961" y="3114674"/>
              <a:ext cx="957124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8" name="Shape - Kansas"/>
            <p:cNvSpPr>
              <a:spLocks noChangeAspect="1"/>
            </p:cNvSpPr>
            <p:nvPr/>
          </p:nvSpPr>
          <p:spPr bwMode="auto">
            <a:xfrm>
              <a:off x="3620993" y="3116262"/>
              <a:ext cx="96664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79" name="Shape - Iowa"/>
            <p:cNvSpPr>
              <a:spLocks noChangeAspect="1"/>
            </p:cNvSpPr>
            <p:nvPr/>
          </p:nvSpPr>
          <p:spPr bwMode="auto">
            <a:xfrm>
              <a:off x="4303519" y="2530474"/>
              <a:ext cx="75871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0" name="Shape - Indiana"/>
            <p:cNvSpPr>
              <a:spLocks noChangeAspect="1"/>
            </p:cNvSpPr>
            <p:nvPr/>
          </p:nvSpPr>
          <p:spPr bwMode="auto">
            <a:xfrm>
              <a:off x="5376514" y="2695575"/>
              <a:ext cx="422214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1" name="Shape - Illinois"/>
            <p:cNvSpPr>
              <a:spLocks noChangeAspect="1"/>
            </p:cNvSpPr>
            <p:nvPr/>
          </p:nvSpPr>
          <p:spPr bwMode="auto">
            <a:xfrm>
              <a:off x="4914089" y="2633662"/>
              <a:ext cx="547609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2" name="Shape - Idaho"/>
            <p:cNvSpPr>
              <a:spLocks noChangeAspect="1"/>
            </p:cNvSpPr>
            <p:nvPr/>
          </p:nvSpPr>
          <p:spPr bwMode="auto">
            <a:xfrm>
              <a:off x="1859122" y="1525587"/>
              <a:ext cx="750779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grpSp>
          <p:nvGrpSpPr>
            <p:cNvPr id="183" name="Shape - Hawaii"/>
            <p:cNvGrpSpPr/>
            <p:nvPr/>
          </p:nvGrpSpPr>
          <p:grpSpPr>
            <a:xfrm>
              <a:off x="2036897" y="4827586"/>
              <a:ext cx="622210" cy="477838"/>
              <a:chOff x="2322512" y="5000625"/>
              <a:chExt cx="622300" cy="477838"/>
            </a:xfrm>
            <a:solidFill>
              <a:schemeClr val="bg1">
                <a:lumMod val="85000"/>
              </a:schemeClr>
            </a:solidFill>
          </p:grpSpPr>
          <p:sp>
            <p:nvSpPr>
              <p:cNvPr id="256" name="Freeform 255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57" name="Freeform 256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58" name="Freeform 257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59" name="Freeform 258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0" name="Freeform 259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1" name="Freeform 260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2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  <p:sp>
            <p:nvSpPr>
              <p:cNvPr id="263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1200" b="1" dirty="0"/>
              </a:p>
            </p:txBody>
          </p:sp>
        </p:grpSp>
        <p:sp>
          <p:nvSpPr>
            <p:cNvPr id="184" name="Shape - Georgia"/>
            <p:cNvSpPr>
              <a:spLocks noChangeAspect="1"/>
            </p:cNvSpPr>
            <p:nvPr/>
          </p:nvSpPr>
          <p:spPr bwMode="auto">
            <a:xfrm>
              <a:off x="5801903" y="3744912"/>
              <a:ext cx="707923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5" name="Shape - Florida"/>
            <p:cNvSpPr>
              <a:spLocks noChangeAspect="1"/>
            </p:cNvSpPr>
            <p:nvPr/>
          </p:nvSpPr>
          <p:spPr bwMode="auto">
            <a:xfrm>
              <a:off x="5641588" y="4364037"/>
              <a:ext cx="1206325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6" name="Shape - Connecticut"/>
            <p:cNvSpPr>
              <a:spLocks noChangeAspect="1"/>
            </p:cNvSpPr>
            <p:nvPr/>
          </p:nvSpPr>
          <p:spPr bwMode="auto">
            <a:xfrm>
              <a:off x="7035212" y="2306636"/>
              <a:ext cx="242852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7" name="Shape - Delaware"/>
            <p:cNvSpPr>
              <a:spLocks noChangeAspect="1"/>
            </p:cNvSpPr>
            <p:nvPr/>
          </p:nvSpPr>
          <p:spPr bwMode="auto">
            <a:xfrm>
              <a:off x="6870136" y="2793999"/>
              <a:ext cx="153965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8" name="Shape - Colorado"/>
            <p:cNvSpPr>
              <a:spLocks noChangeAspect="1"/>
            </p:cNvSpPr>
            <p:nvPr/>
          </p:nvSpPr>
          <p:spPr bwMode="auto">
            <a:xfrm>
              <a:off x="2713073" y="2917825"/>
              <a:ext cx="928554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89" name="Shape - California"/>
            <p:cNvSpPr>
              <a:spLocks noChangeAspect="1"/>
            </p:cNvSpPr>
            <p:nvPr/>
          </p:nvSpPr>
          <p:spPr bwMode="auto">
            <a:xfrm>
              <a:off x="922633" y="2439987"/>
              <a:ext cx="1098392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0" name="Shape - Arkansas"/>
            <p:cNvSpPr>
              <a:spLocks noChangeAspect="1"/>
            </p:cNvSpPr>
            <p:nvPr/>
          </p:nvSpPr>
          <p:spPr bwMode="auto">
            <a:xfrm>
              <a:off x="4595577" y="3616324"/>
              <a:ext cx="633321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1" name="Shape - Arizona"/>
            <p:cNvSpPr>
              <a:spLocks noChangeAspect="1"/>
            </p:cNvSpPr>
            <p:nvPr/>
          </p:nvSpPr>
          <p:spPr bwMode="auto">
            <a:xfrm>
              <a:off x="1874995" y="3490911"/>
              <a:ext cx="844429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2" name="Shape - Alaska"/>
            <p:cNvSpPr>
              <a:spLocks noChangeAspect="1"/>
            </p:cNvSpPr>
            <p:nvPr/>
          </p:nvSpPr>
          <p:spPr bwMode="auto">
            <a:xfrm>
              <a:off x="228600" y="3759994"/>
              <a:ext cx="1617429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3" name="Shape - Alabama"/>
            <p:cNvSpPr>
              <a:spLocks noChangeAspect="1"/>
            </p:cNvSpPr>
            <p:nvPr/>
          </p:nvSpPr>
          <p:spPr bwMode="auto">
            <a:xfrm>
              <a:off x="5473338" y="3781425"/>
              <a:ext cx="509513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4" name="Shape - District of Columbia (star)"/>
            <p:cNvSpPr>
              <a:spLocks noChangeArrowheads="1"/>
            </p:cNvSpPr>
            <p:nvPr/>
          </p:nvSpPr>
          <p:spPr bwMode="auto">
            <a:xfrm>
              <a:off x="6600299" y="2876549"/>
              <a:ext cx="207933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195" name="Text - Wyoming"/>
            <p:cNvSpPr txBox="1">
              <a:spLocks noChangeArrowheads="1"/>
            </p:cNvSpPr>
            <p:nvPr/>
          </p:nvSpPr>
          <p:spPr bwMode="auto">
            <a:xfrm>
              <a:off x="2651170" y="246697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6" name="Text - Wisconsin"/>
            <p:cNvSpPr txBox="1">
              <a:spLocks noChangeArrowheads="1"/>
            </p:cNvSpPr>
            <p:nvPr/>
          </p:nvSpPr>
          <p:spPr bwMode="auto">
            <a:xfrm>
              <a:off x="4692401" y="218122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WI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97" name="Text - West Virginia"/>
            <p:cNvSpPr txBox="1">
              <a:spLocks noChangeArrowheads="1"/>
            </p:cNvSpPr>
            <p:nvPr/>
          </p:nvSpPr>
          <p:spPr bwMode="auto">
            <a:xfrm>
              <a:off x="5943600" y="2971800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WV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98" name="Text - Washington"/>
            <p:cNvSpPr txBox="1">
              <a:spLocks noChangeArrowheads="1"/>
            </p:cNvSpPr>
            <p:nvPr/>
          </p:nvSpPr>
          <p:spPr bwMode="auto">
            <a:xfrm>
              <a:off x="1351196" y="1563687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9" name="Text - Virginia"/>
            <p:cNvSpPr txBox="1">
              <a:spLocks noChangeArrowheads="1"/>
            </p:cNvSpPr>
            <p:nvPr/>
          </p:nvSpPr>
          <p:spPr bwMode="auto">
            <a:xfrm>
              <a:off x="6330464" y="310515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VA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0" name="Text - Vermont"/>
            <p:cNvSpPr txBox="1">
              <a:spLocks noChangeArrowheads="1"/>
            </p:cNvSpPr>
            <p:nvPr/>
          </p:nvSpPr>
          <p:spPr bwMode="auto">
            <a:xfrm>
              <a:off x="6281259" y="1546225"/>
              <a:ext cx="93648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VT*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1" name="Text - Utah"/>
            <p:cNvSpPr txBox="1">
              <a:spLocks noChangeArrowheads="1"/>
            </p:cNvSpPr>
            <p:nvPr/>
          </p:nvSpPr>
          <p:spPr bwMode="auto">
            <a:xfrm>
              <a:off x="2089278" y="304800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UT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2" name="Text - Texas"/>
            <p:cNvSpPr txBox="1">
              <a:spLocks noChangeArrowheads="1"/>
            </p:cNvSpPr>
            <p:nvPr/>
          </p:nvSpPr>
          <p:spPr bwMode="auto">
            <a:xfrm>
              <a:off x="3694006" y="4332287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TX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3" name="Text - Tennessee"/>
            <p:cNvSpPr txBox="1">
              <a:spLocks noChangeArrowheads="1"/>
            </p:cNvSpPr>
            <p:nvPr/>
          </p:nvSpPr>
          <p:spPr bwMode="auto">
            <a:xfrm>
              <a:off x="5313023" y="355917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4" name="Text - South Dakota"/>
            <p:cNvSpPr txBox="1">
              <a:spLocks noChangeArrowheads="1"/>
            </p:cNvSpPr>
            <p:nvPr/>
          </p:nvSpPr>
          <p:spPr bwMode="auto">
            <a:xfrm>
              <a:off x="3516232" y="2281237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SD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5" name="Text - South Carolina"/>
            <p:cNvSpPr txBox="1">
              <a:spLocks noChangeArrowheads="1"/>
            </p:cNvSpPr>
            <p:nvPr/>
          </p:nvSpPr>
          <p:spPr bwMode="auto">
            <a:xfrm>
              <a:off x="6127293" y="370205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SC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6" name="Text - Rhode Island"/>
            <p:cNvSpPr txBox="1">
              <a:spLocks noChangeArrowheads="1"/>
            </p:cNvSpPr>
            <p:nvPr/>
          </p:nvSpPr>
          <p:spPr bwMode="auto">
            <a:xfrm>
              <a:off x="7539965" y="2338388"/>
              <a:ext cx="93648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RI*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7" name="Text - Pennsylvania"/>
            <p:cNvSpPr txBox="1">
              <a:spLocks noChangeArrowheads="1"/>
            </p:cNvSpPr>
            <p:nvPr/>
          </p:nvSpPr>
          <p:spPr bwMode="auto">
            <a:xfrm>
              <a:off x="6096000" y="2514600"/>
              <a:ext cx="834904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   PA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8" name="Text - Oregon"/>
            <p:cNvSpPr txBox="1">
              <a:spLocks noChangeArrowheads="1"/>
            </p:cNvSpPr>
            <p:nvPr/>
          </p:nvSpPr>
          <p:spPr bwMode="auto">
            <a:xfrm>
              <a:off x="896296" y="1936897"/>
              <a:ext cx="1219024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9" name="Text - Oklahoma"/>
            <p:cNvSpPr txBox="1">
              <a:spLocks noChangeArrowheads="1"/>
            </p:cNvSpPr>
            <p:nvPr/>
          </p:nvSpPr>
          <p:spPr bwMode="auto">
            <a:xfrm>
              <a:off x="3874955" y="3713162"/>
              <a:ext cx="6936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OK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0" name="Text - Ohio"/>
            <p:cNvSpPr txBox="1">
              <a:spLocks noChangeArrowheads="1"/>
            </p:cNvSpPr>
            <p:nvPr/>
          </p:nvSpPr>
          <p:spPr bwMode="auto">
            <a:xfrm>
              <a:off x="5611429" y="275907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OH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1" name="Text - North Dakota"/>
            <p:cNvSpPr txBox="1">
              <a:spLocks noChangeArrowheads="1"/>
            </p:cNvSpPr>
            <p:nvPr/>
          </p:nvSpPr>
          <p:spPr bwMode="auto">
            <a:xfrm>
              <a:off x="3494011" y="178435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2" name="Text - North Carolina"/>
            <p:cNvSpPr txBox="1">
              <a:spLocks noChangeArrowheads="1"/>
            </p:cNvSpPr>
            <p:nvPr/>
          </p:nvSpPr>
          <p:spPr bwMode="auto">
            <a:xfrm>
              <a:off x="6290780" y="3408362"/>
              <a:ext cx="6936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NC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3" name="Text - New York"/>
            <p:cNvSpPr txBox="1">
              <a:spLocks noChangeArrowheads="1"/>
            </p:cNvSpPr>
            <p:nvPr/>
          </p:nvSpPr>
          <p:spPr bwMode="auto">
            <a:xfrm>
              <a:off x="6427287" y="2157412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NY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4" name="Text - New Mexico"/>
            <p:cNvSpPr txBox="1">
              <a:spLocks noChangeArrowheads="1"/>
            </p:cNvSpPr>
            <p:nvPr/>
          </p:nvSpPr>
          <p:spPr bwMode="auto">
            <a:xfrm>
              <a:off x="2724186" y="382270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NM*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5" name="Text - New Jersey"/>
            <p:cNvSpPr txBox="1">
              <a:spLocks noChangeArrowheads="1"/>
            </p:cNvSpPr>
            <p:nvPr/>
          </p:nvSpPr>
          <p:spPr bwMode="auto">
            <a:xfrm>
              <a:off x="7106638" y="2603717"/>
              <a:ext cx="777762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NJ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6" name="Text - New Hampshire"/>
            <p:cNvSpPr txBox="1">
              <a:spLocks noChangeArrowheads="1"/>
            </p:cNvSpPr>
            <p:nvPr/>
          </p:nvSpPr>
          <p:spPr bwMode="auto">
            <a:xfrm>
              <a:off x="7235209" y="1698625"/>
              <a:ext cx="936489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NH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7" name="Text - Nevada"/>
            <p:cNvSpPr txBox="1">
              <a:spLocks noChangeArrowheads="1"/>
            </p:cNvSpPr>
            <p:nvPr/>
          </p:nvSpPr>
          <p:spPr bwMode="auto">
            <a:xfrm>
              <a:off x="1217866" y="2917395"/>
              <a:ext cx="1219024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NV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8" name="Text - Nebraska"/>
            <p:cNvSpPr txBox="1">
              <a:spLocks noChangeArrowheads="1"/>
            </p:cNvSpPr>
            <p:nvPr/>
          </p:nvSpPr>
          <p:spPr bwMode="auto">
            <a:xfrm>
              <a:off x="3590833" y="276011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NE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9" name="Text - Montana"/>
            <p:cNvSpPr txBox="1">
              <a:spLocks noChangeArrowheads="1"/>
            </p:cNvSpPr>
            <p:nvPr/>
          </p:nvSpPr>
          <p:spPr bwMode="auto">
            <a:xfrm>
              <a:off x="2505142" y="183197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MT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0" name="Text - Missouri"/>
            <p:cNvSpPr txBox="1">
              <a:spLocks noChangeArrowheads="1"/>
            </p:cNvSpPr>
            <p:nvPr/>
          </p:nvSpPr>
          <p:spPr bwMode="auto">
            <a:xfrm>
              <a:off x="4495800" y="3200400"/>
              <a:ext cx="6936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MO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1" name="Text - Mississippi"/>
            <p:cNvSpPr txBox="1">
              <a:spLocks noChangeArrowheads="1"/>
            </p:cNvSpPr>
            <p:nvPr/>
          </p:nvSpPr>
          <p:spPr bwMode="auto">
            <a:xfrm>
              <a:off x="4922204" y="405778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MS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2" name="Text - Minnesota"/>
            <p:cNvSpPr txBox="1">
              <a:spLocks noChangeArrowheads="1"/>
            </p:cNvSpPr>
            <p:nvPr/>
          </p:nvSpPr>
          <p:spPr bwMode="auto">
            <a:xfrm>
              <a:off x="3914637" y="1831975"/>
              <a:ext cx="1219024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3" name="Text - Michigan"/>
            <p:cNvSpPr txBox="1">
              <a:spLocks noChangeArrowheads="1"/>
            </p:cNvSpPr>
            <p:nvPr/>
          </p:nvSpPr>
          <p:spPr bwMode="auto">
            <a:xfrm>
              <a:off x="5355881" y="2332037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MI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4" name="Text - Massachusetts"/>
            <p:cNvSpPr txBox="1">
              <a:spLocks noChangeArrowheads="1"/>
            </p:cNvSpPr>
            <p:nvPr/>
          </p:nvSpPr>
          <p:spPr bwMode="auto">
            <a:xfrm>
              <a:off x="7409807" y="2109788"/>
              <a:ext cx="93648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MA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5" name="Text - Maryland"/>
            <p:cNvSpPr txBox="1">
              <a:spLocks noChangeArrowheads="1"/>
            </p:cNvSpPr>
            <p:nvPr/>
          </p:nvSpPr>
          <p:spPr bwMode="auto">
            <a:xfrm>
              <a:off x="7112987" y="2917825"/>
              <a:ext cx="671416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MD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6" name="Text - Maine"/>
            <p:cNvSpPr txBox="1">
              <a:spLocks noChangeArrowheads="1"/>
            </p:cNvSpPr>
            <p:nvPr/>
          </p:nvSpPr>
          <p:spPr bwMode="auto">
            <a:xfrm>
              <a:off x="6886024" y="1442536"/>
              <a:ext cx="936489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ME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7" name="Text - Louisiana"/>
            <p:cNvSpPr txBox="1">
              <a:spLocks noChangeArrowheads="1"/>
            </p:cNvSpPr>
            <p:nvPr/>
          </p:nvSpPr>
          <p:spPr bwMode="auto">
            <a:xfrm>
              <a:off x="4584465" y="4298901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LA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8" name="Text - Kentucky"/>
            <p:cNvSpPr txBox="1">
              <a:spLocks noChangeArrowheads="1"/>
            </p:cNvSpPr>
            <p:nvPr/>
          </p:nvSpPr>
          <p:spPr bwMode="auto">
            <a:xfrm>
              <a:off x="5490796" y="3268662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KY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9" name="Text - Kansas"/>
            <p:cNvSpPr txBox="1">
              <a:spLocks noChangeArrowheads="1"/>
            </p:cNvSpPr>
            <p:nvPr/>
          </p:nvSpPr>
          <p:spPr bwMode="auto">
            <a:xfrm>
              <a:off x="3736864" y="3235325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0" name="Text - Iowa"/>
            <p:cNvSpPr txBox="1">
              <a:spLocks noChangeArrowheads="1"/>
            </p:cNvSpPr>
            <p:nvPr/>
          </p:nvSpPr>
          <p:spPr bwMode="auto">
            <a:xfrm>
              <a:off x="4308281" y="2643187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1" name="Text - Indiana"/>
            <p:cNvSpPr txBox="1">
              <a:spLocks noChangeArrowheads="1"/>
            </p:cNvSpPr>
            <p:nvPr/>
          </p:nvSpPr>
          <p:spPr bwMode="auto">
            <a:xfrm>
              <a:off x="5232072" y="2886075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IN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2" name="Text - Illinois"/>
            <p:cNvSpPr txBox="1">
              <a:spLocks noChangeArrowheads="1"/>
            </p:cNvSpPr>
            <p:nvPr/>
          </p:nvSpPr>
          <p:spPr bwMode="auto">
            <a:xfrm>
              <a:off x="4832081" y="2898775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IL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3" name="Text - Idaho"/>
            <p:cNvSpPr txBox="1">
              <a:spLocks noChangeArrowheads="1"/>
            </p:cNvSpPr>
            <p:nvPr/>
          </p:nvSpPr>
          <p:spPr bwMode="auto">
            <a:xfrm>
              <a:off x="1909915" y="2303462"/>
              <a:ext cx="6936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ID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4" name="Text - Hawaii"/>
            <p:cNvSpPr txBox="1">
              <a:spLocks noChangeArrowheads="1"/>
            </p:cNvSpPr>
            <p:nvPr/>
          </p:nvSpPr>
          <p:spPr bwMode="auto">
            <a:xfrm>
              <a:off x="2533713" y="5126038"/>
              <a:ext cx="93648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HI*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5" name="Text - Georgia"/>
            <p:cNvSpPr txBox="1">
              <a:spLocks noChangeArrowheads="1"/>
            </p:cNvSpPr>
            <p:nvPr/>
          </p:nvSpPr>
          <p:spPr bwMode="auto">
            <a:xfrm>
              <a:off x="5832061" y="4006850"/>
              <a:ext cx="6936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GA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6" name="Text - Florida"/>
            <p:cNvSpPr txBox="1">
              <a:spLocks noChangeArrowheads="1"/>
            </p:cNvSpPr>
            <p:nvPr/>
          </p:nvSpPr>
          <p:spPr bwMode="auto">
            <a:xfrm>
              <a:off x="6190784" y="4595812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FL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7" name="Text - District of Columbia"/>
            <p:cNvSpPr txBox="1">
              <a:spLocks noChangeArrowheads="1"/>
            </p:cNvSpPr>
            <p:nvPr/>
          </p:nvSpPr>
          <p:spPr bwMode="auto">
            <a:xfrm>
              <a:off x="7074893" y="3177413"/>
              <a:ext cx="628559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defRPr/>
              </a:pPr>
              <a:r>
                <a:rPr lang="en-US" sz="1200" b="1" dirty="0" smtClean="0">
                  <a:cs typeface="Times New Roman" charset="0"/>
                </a:rPr>
                <a:t>  DC  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8" name="Text - Delaware"/>
            <p:cNvSpPr txBox="1">
              <a:spLocks noChangeArrowheads="1"/>
            </p:cNvSpPr>
            <p:nvPr/>
          </p:nvSpPr>
          <p:spPr bwMode="auto">
            <a:xfrm>
              <a:off x="6970134" y="2765425"/>
              <a:ext cx="93648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 smtClean="0">
                  <a:cs typeface="Times New Roman" charset="0"/>
                </a:rPr>
                <a:t>DE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9" name="Text - Connecticut"/>
            <p:cNvSpPr txBox="1">
              <a:spLocks noChangeArrowheads="1"/>
            </p:cNvSpPr>
            <p:nvPr/>
          </p:nvSpPr>
          <p:spPr bwMode="auto">
            <a:xfrm>
              <a:off x="7038386" y="2463031"/>
              <a:ext cx="74601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CT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40" name="Text - Colorado"/>
            <p:cNvSpPr txBox="1">
              <a:spLocks noChangeArrowheads="1"/>
            </p:cNvSpPr>
            <p:nvPr/>
          </p:nvSpPr>
          <p:spPr bwMode="auto">
            <a:xfrm>
              <a:off x="2567838" y="2950441"/>
              <a:ext cx="1219024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41" name="Text - California"/>
            <p:cNvSpPr txBox="1">
              <a:spLocks noChangeArrowheads="1"/>
            </p:cNvSpPr>
            <p:nvPr/>
          </p:nvSpPr>
          <p:spPr bwMode="auto">
            <a:xfrm>
              <a:off x="773430" y="3155950"/>
              <a:ext cx="1219024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42" name="Text - Arkansas"/>
            <p:cNvSpPr txBox="1">
              <a:spLocks noChangeArrowheads="1"/>
            </p:cNvSpPr>
            <p:nvPr/>
          </p:nvSpPr>
          <p:spPr bwMode="auto">
            <a:xfrm>
              <a:off x="4514625" y="3763118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AR</a:t>
              </a:r>
              <a:endParaRPr lang="en-US" sz="1200" b="1" baseline="30000" dirty="0">
                <a:cs typeface="Times New Roman" charset="0"/>
              </a:endParaRPr>
            </a:p>
          </p:txBody>
        </p:sp>
        <p:sp>
          <p:nvSpPr>
            <p:cNvPr id="243" name="Text - Arizona"/>
            <p:cNvSpPr txBox="1">
              <a:spLocks noChangeArrowheads="1"/>
            </p:cNvSpPr>
            <p:nvPr/>
          </p:nvSpPr>
          <p:spPr bwMode="auto">
            <a:xfrm>
              <a:off x="1716786" y="3725862"/>
              <a:ext cx="1219024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AZ</a:t>
              </a:r>
            </a:p>
          </p:txBody>
        </p:sp>
        <p:sp>
          <p:nvSpPr>
            <p:cNvPr id="244" name="Text - Alaska"/>
            <p:cNvSpPr txBox="1">
              <a:spLocks noChangeArrowheads="1"/>
            </p:cNvSpPr>
            <p:nvPr/>
          </p:nvSpPr>
          <p:spPr bwMode="auto">
            <a:xfrm>
              <a:off x="387724" y="4028279"/>
              <a:ext cx="1219024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45" name="Text - Alabama"/>
            <p:cNvSpPr txBox="1">
              <a:spLocks noChangeArrowheads="1"/>
            </p:cNvSpPr>
            <p:nvPr/>
          </p:nvSpPr>
          <p:spPr bwMode="auto">
            <a:xfrm>
              <a:off x="5313023" y="4019550"/>
              <a:ext cx="6920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AL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46" name="Line - Vermont"/>
            <p:cNvSpPr>
              <a:spLocks noChangeShapeType="1"/>
            </p:cNvSpPr>
            <p:nvPr/>
          </p:nvSpPr>
          <p:spPr bwMode="auto">
            <a:xfrm>
              <a:off x="6784422" y="1754186"/>
              <a:ext cx="207933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47" name="Line - Rhode Island"/>
            <p:cNvSpPr>
              <a:spLocks noChangeShapeType="1"/>
            </p:cNvSpPr>
            <p:nvPr/>
          </p:nvSpPr>
          <p:spPr bwMode="auto">
            <a:xfrm>
              <a:off x="7323316" y="2387601"/>
              <a:ext cx="266661" cy="50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48" name="Line - New Jersey"/>
            <p:cNvSpPr>
              <a:spLocks noChangeShapeType="1"/>
            </p:cNvSpPr>
            <p:nvPr/>
          </p:nvSpPr>
          <p:spPr bwMode="auto">
            <a:xfrm flipV="1">
              <a:off x="7009815" y="2689224"/>
              <a:ext cx="2634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49" name="Line - New Hampshire"/>
            <p:cNvSpPr>
              <a:spLocks noChangeShapeType="1"/>
            </p:cNvSpPr>
            <p:nvPr/>
          </p:nvSpPr>
          <p:spPr bwMode="auto">
            <a:xfrm flipV="1">
              <a:off x="7157431" y="2025650"/>
              <a:ext cx="360311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0" name="Line - Massachusetts"/>
            <p:cNvSpPr>
              <a:spLocks noChangeShapeType="1"/>
            </p:cNvSpPr>
            <p:nvPr/>
          </p:nvSpPr>
          <p:spPr bwMode="auto">
            <a:xfrm flipV="1">
              <a:off x="7295523" y="2232024"/>
              <a:ext cx="4158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1" name="Line - Maryland"/>
            <p:cNvSpPr>
              <a:spLocks noChangeShapeType="1"/>
            </p:cNvSpPr>
            <p:nvPr/>
          </p:nvSpPr>
          <p:spPr bwMode="auto">
            <a:xfrm flipV="1">
              <a:off x="6968546" y="3022599"/>
              <a:ext cx="2634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2" name="Line - Hawaii"/>
            <p:cNvSpPr>
              <a:spLocks noChangeShapeType="1"/>
            </p:cNvSpPr>
            <p:nvPr/>
          </p:nvSpPr>
          <p:spPr bwMode="auto">
            <a:xfrm flipH="1" flipV="1">
              <a:off x="2570219" y="5181600"/>
              <a:ext cx="268249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3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740769" y="3003548"/>
              <a:ext cx="440471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4" name="Line - Delaware"/>
            <p:cNvSpPr>
              <a:spLocks noChangeShapeType="1"/>
            </p:cNvSpPr>
            <p:nvPr/>
          </p:nvSpPr>
          <p:spPr bwMode="auto">
            <a:xfrm flipV="1">
              <a:off x="6962197" y="2917824"/>
              <a:ext cx="2634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  <p:sp>
          <p:nvSpPr>
            <p:cNvPr id="255" name="Line - Connecticut"/>
            <p:cNvSpPr>
              <a:spLocks noChangeShapeType="1"/>
            </p:cNvSpPr>
            <p:nvPr/>
          </p:nvSpPr>
          <p:spPr bwMode="auto">
            <a:xfrm>
              <a:off x="7147907" y="2400299"/>
              <a:ext cx="217457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12701" y="4228449"/>
            <a:ext cx="2619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cs typeface="Meta Offc Pro"/>
              </a:rPr>
              <a:t>National Share = 44.7%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51701" y="4634115"/>
            <a:ext cx="2622939" cy="1253764"/>
            <a:chOff x="6992486" y="4581574"/>
            <a:chExt cx="2622939" cy="1253764"/>
          </a:xfrm>
        </p:grpSpPr>
        <p:sp>
          <p:nvSpPr>
            <p:cNvPr id="133" name="Rectangle 132"/>
            <p:cNvSpPr/>
            <p:nvPr/>
          </p:nvSpPr>
          <p:spPr>
            <a:xfrm>
              <a:off x="6992487" y="4648924"/>
              <a:ext cx="190499" cy="17947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3175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6992486" y="4957638"/>
              <a:ext cx="190499" cy="179470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3175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996687" y="5275234"/>
              <a:ext cx="190499" cy="179470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3175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168111" y="4581574"/>
              <a:ext cx="22393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cs typeface="Meta Offc Pro"/>
                </a:rPr>
                <a:t>≤</a:t>
              </a:r>
              <a:r>
                <a:rPr lang="en-US" sz="1200" b="1" dirty="0" smtClean="0">
                  <a:cs typeface="Meta Offc Pro"/>
                </a:rPr>
                <a:t> 30% (2 states)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195679" y="4915734"/>
              <a:ext cx="2419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cs typeface="Meta Offc Pro"/>
                </a:rPr>
                <a:t>31% - 40% (15 </a:t>
              </a:r>
              <a:r>
                <a:rPr lang="en-US" sz="1200" b="1" dirty="0">
                  <a:cs typeface="Meta Offc Pro"/>
                </a:rPr>
                <a:t>states</a:t>
              </a:r>
              <a:r>
                <a:rPr lang="en-US" sz="1200" b="1" dirty="0" smtClean="0">
                  <a:cs typeface="Meta Offc Pro"/>
                </a:rPr>
                <a:t>)</a:t>
              </a:r>
              <a:endParaRPr lang="en-US" sz="1200" b="1" dirty="0">
                <a:cs typeface="Meta Offc Pro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7187186" y="5226469"/>
              <a:ext cx="2419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cs typeface="Meta Offc Pro"/>
                </a:rPr>
                <a:t>41% - 50% (19 </a:t>
              </a:r>
              <a:r>
                <a:rPr lang="en-US" sz="1200" b="1" dirty="0">
                  <a:cs typeface="Meta Offc Pro"/>
                </a:rPr>
                <a:t>states</a:t>
              </a:r>
              <a:r>
                <a:rPr lang="en-US" sz="1200" b="1" dirty="0" smtClean="0">
                  <a:cs typeface="Meta Offc Pro"/>
                </a:rPr>
                <a:t>)</a:t>
              </a:r>
              <a:endParaRPr lang="en-US" sz="1200" b="1" dirty="0">
                <a:cs typeface="Meta Offc Pro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996687" y="5607104"/>
              <a:ext cx="190499" cy="1794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3175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196326" y="5558339"/>
              <a:ext cx="22393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cs typeface="Meta Offc Pro"/>
                </a:rPr>
                <a:t>≥ 50% (10 states and DC)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7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203</Words>
  <Application>Microsoft Office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Distribution of Medicaid Home and Community-Based Services Expenditures as a Share of Total Medicaid Long-Term Services and Supports Spending, FY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Medicaid Home and Community-Based Services Expenditures as a Share of Total Medicaid Long-Term Services and Supports Spending, FY 2011</dc:title>
  <dc:creator>Alanna Williamson</dc:creator>
  <cp:lastModifiedBy>Alanna Williamson</cp:lastModifiedBy>
  <cp:revision>1</cp:revision>
  <dcterms:created xsi:type="dcterms:W3CDTF">2013-10-17T18:06:59Z</dcterms:created>
  <dcterms:modified xsi:type="dcterms:W3CDTF">2013-10-17T18:06:59Z</dcterms:modified>
</cp:coreProperties>
</file>