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40878034776902888"/>
          <c:y val="0"/>
        </c:manualLayout>
      </c:layout>
      <c:overlay val="0"/>
      <c:txPr>
        <a:bodyPr/>
        <a:lstStyle/>
        <a:p>
          <a:pPr>
            <a:defRPr sz="2200" u="none"/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Enrollment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chemeClr val="accent4"/>
              </a:solidFill>
              <a:ln>
                <a:solidFill>
                  <a:schemeClr val="tx1"/>
                </a:solidFill>
              </a:ln>
            </c:spPr>
          </c:dPt>
          <c:cat>
            <c:strRef>
              <c:f>Sheet1!$A$2:$A$3</c:f>
              <c:strCache>
                <c:ptCount val="2"/>
                <c:pt idx="0">
                  <c:v>Dually Eligible</c:v>
                </c:pt>
                <c:pt idx="1">
                  <c:v>Not Dually Eligible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69</c:v>
                </c:pt>
                <c:pt idx="1">
                  <c:v>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6770573773215071"/>
          <c:y val="0"/>
        </c:manualLayout>
      </c:layout>
      <c:overlay val="0"/>
      <c:txPr>
        <a:bodyPr/>
        <a:lstStyle/>
        <a:p>
          <a:pPr>
            <a:defRPr sz="2200" u="none"/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Expenditures</c:v>
                </c:pt>
              </c:strCache>
            </c:strRef>
          </c:tx>
          <c:spPr>
            <a:solidFill>
              <a:schemeClr val="accent4"/>
            </a:solidFill>
          </c:spPr>
          <c:dPt>
            <c:idx val="0"/>
            <c:bubble3D val="0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chemeClr val="accent4"/>
              </a:solidFill>
              <a:ln>
                <a:solidFill>
                  <a:schemeClr val="tx1"/>
                </a:solidFill>
              </a:ln>
            </c:spPr>
          </c:dPt>
          <c:cat>
            <c:strRef>
              <c:f>Sheet1!$A$2:$A$3</c:f>
              <c:strCache>
                <c:ptCount val="2"/>
                <c:pt idx="0">
                  <c:v>Dually Eligible</c:v>
                </c:pt>
                <c:pt idx="1">
                  <c:v>Not Dually Eligible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64</c:v>
                </c:pt>
                <c:pt idx="1">
                  <c:v>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4FDFBE-D391-4004-8EB1-942B7C9FD19A}" type="datetimeFigureOut">
              <a:rPr lang="en-US" smtClean="0"/>
              <a:t>10/17/2013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962EA9-3D56-433F-9337-131D30360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627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897301">
              <a:defRPr/>
            </a:pPr>
            <a:r>
              <a:rPr lang="en-US" b="1" dirty="0" smtClean="0"/>
              <a:t>Comment/Question: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613134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4902644"/>
              </p:ext>
            </p:extLst>
          </p:nvPr>
        </p:nvGraphicFramePr>
        <p:xfrm>
          <a:off x="-1371600" y="1752600"/>
          <a:ext cx="73152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6309360"/>
            <a:ext cx="8321040" cy="548640"/>
          </a:xfrm>
        </p:spPr>
        <p:txBody>
          <a:bodyPr/>
          <a:lstStyle/>
          <a:p>
            <a:r>
              <a:rPr lang="en-US" dirty="0"/>
              <a:t>SOURCE: </a:t>
            </a:r>
            <a:r>
              <a:rPr lang="en-US" dirty="0" smtClean="0"/>
              <a:t>KCMU and Urban Institute estimates based on FY 2010 Medicaid Statistical Information System (MSIS) and Centers for Medicare &amp; Medicaid Services (CMS)-64 data. Because 2010 data were unavailable, 2009 MSIS data were used for CO, ID, MO, NC, and WV, and then adjusted to 2010 CMS-64 spending levels.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Distribution of Medicaid Beneficiaries Who Use Long-Term Services and Supports,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by Dual Eligibility Status, FY 2010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004998912"/>
              </p:ext>
            </p:extLst>
          </p:nvPr>
        </p:nvGraphicFramePr>
        <p:xfrm>
          <a:off x="3924300" y="1752600"/>
          <a:ext cx="58674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14400" y="31242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alibri" pitchFamily="34" charset="0"/>
                <a:cs typeface="Meta Offc Pro"/>
              </a:rPr>
              <a:t>Non-Dual, 31%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10200" y="3299341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alibri" pitchFamily="34" charset="0"/>
                <a:cs typeface="Meta Offc Pro"/>
              </a:rPr>
              <a:t>Non-Dual, 36 %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95525" y="3790534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Calibri" pitchFamily="34" charset="0"/>
                <a:cs typeface="Meta Offc Pro"/>
              </a:rPr>
              <a:t>Dual, 69 %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86576" y="3761006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Calibri" pitchFamily="34" charset="0"/>
                <a:cs typeface="Meta Offc Pro"/>
              </a:rPr>
              <a:t>Dual, 64 %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57261" y="5562600"/>
            <a:ext cx="225747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b="1" dirty="0" smtClean="0">
                <a:latin typeface="Calibri" pitchFamily="34" charset="0"/>
                <a:cs typeface="Meta Offc Pro"/>
              </a:rPr>
              <a:t>Total = 3.9 million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554535" y="5562599"/>
            <a:ext cx="260693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b="1" dirty="0" smtClean="0">
                <a:latin typeface="Calibri" pitchFamily="34" charset="0"/>
                <a:cs typeface="Meta Offc Pro"/>
              </a:rPr>
              <a:t>Total = $159.6 billion</a:t>
            </a:r>
          </a:p>
        </p:txBody>
      </p:sp>
    </p:spTree>
    <p:extLst>
      <p:ext uri="{BB962C8B-B14F-4D97-AF65-F5344CB8AC3E}">
        <p14:creationId xmlns:p14="http://schemas.microsoft.com/office/powerpoint/2010/main" val="331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111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Distribution of Medicaid Beneficiaries Who Use Long-Term Services and Supports, by Dual Eligibility Status, FY 2010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Distribution of Medicaid Beneficiaries Who Use Long-Term Services and Supports, by Dual Eligibility Status, FY 2010</dc:title>
  <dc:creator>Alanna Williamson</dc:creator>
  <cp:lastModifiedBy>Alanna Williamson</cp:lastModifiedBy>
  <cp:revision>1</cp:revision>
  <dcterms:created xsi:type="dcterms:W3CDTF">2013-10-17T18:07:00Z</dcterms:created>
  <dcterms:modified xsi:type="dcterms:W3CDTF">2013-10-17T18:07:00Z</dcterms:modified>
</cp:coreProperties>
</file>