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  <p:sldMasterId id="2147483673" r:id="rId3"/>
    <p:sldMasterId id="2147483666" r:id="rId4"/>
  </p:sldMasterIdLst>
  <p:notesMasterIdLst>
    <p:notesMasterId r:id="rId24"/>
  </p:notesMasterIdLst>
  <p:sldIdLst>
    <p:sldId id="305" r:id="rId5"/>
    <p:sldId id="286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290" r:id="rId16"/>
    <p:sldId id="310" r:id="rId17"/>
    <p:sldId id="281" r:id="rId18"/>
    <p:sldId id="321" r:id="rId19"/>
    <p:sldId id="309" r:id="rId20"/>
    <p:sldId id="280" r:id="rId21"/>
    <p:sldId id="27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5" autoAdjust="0"/>
    <p:restoredTop sz="94660"/>
  </p:normalViewPr>
  <p:slideViewPr>
    <p:cSldViewPr>
      <p:cViewPr>
        <p:scale>
          <a:sx n="87" d="100"/>
          <a:sy n="87" d="100"/>
        </p:scale>
        <p:origin x="-50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04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 Lowest Cost Silver Plan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Portland, OR</c:v>
                </c:pt>
                <c:pt idx="1">
                  <c:v>Albuquerque, NM</c:v>
                </c:pt>
                <c:pt idx="2">
                  <c:v>Baltimore, MD</c:v>
                </c:pt>
                <c:pt idx="3">
                  <c:v>Washington DC</c:v>
                </c:pt>
                <c:pt idx="4">
                  <c:v>Cleveland, OH</c:v>
                </c:pt>
                <c:pt idx="5">
                  <c:v>Denver, CO</c:v>
                </c:pt>
                <c:pt idx="6">
                  <c:v>Richmond, VA</c:v>
                </c:pt>
                <c:pt idx="7">
                  <c:v>Los Angeles, CA</c:v>
                </c:pt>
                <c:pt idx="8">
                  <c:v>Billings, MT</c:v>
                </c:pt>
                <c:pt idx="9">
                  <c:v>Sioux Falls, SD</c:v>
                </c:pt>
                <c:pt idx="10">
                  <c:v>Omaha, NE</c:v>
                </c:pt>
                <c:pt idx="11">
                  <c:v>Seattle, WA</c:v>
                </c:pt>
                <c:pt idx="12">
                  <c:v>Providence, RI</c:v>
                </c:pt>
                <c:pt idx="13">
                  <c:v>Indianapolis, IN</c:v>
                </c:pt>
                <c:pt idx="14">
                  <c:v>Portland, ME</c:v>
                </c:pt>
                <c:pt idx="15">
                  <c:v>Hartford, CT</c:v>
                </c:pt>
                <c:pt idx="16">
                  <c:v>New York City, NY</c:v>
                </c:pt>
                <c:pt idx="17">
                  <c:v>Burlington, VT</c:v>
                </c:pt>
              </c:strCache>
            </c:strRef>
          </c:cat>
          <c:val>
            <c:numRef>
              <c:f>Sheet1!$B$2:$B$19</c:f>
              <c:numCache>
                <c:formatCode>"$"#,##0_);[Red]\("$"#,##0\)</c:formatCode>
                <c:ptCount val="18"/>
                <c:pt idx="0">
                  <c:v>201</c:v>
                </c:pt>
                <c:pt idx="1">
                  <c:v>212</c:v>
                </c:pt>
                <c:pt idx="2">
                  <c:v>228</c:v>
                </c:pt>
                <c:pt idx="3">
                  <c:v>242</c:v>
                </c:pt>
                <c:pt idx="4">
                  <c:v>249</c:v>
                </c:pt>
                <c:pt idx="5">
                  <c:v>250</c:v>
                </c:pt>
                <c:pt idx="6">
                  <c:v>253</c:v>
                </c:pt>
                <c:pt idx="7">
                  <c:v>255</c:v>
                </c:pt>
                <c:pt idx="8">
                  <c:v>258</c:v>
                </c:pt>
                <c:pt idx="9">
                  <c:v>264</c:v>
                </c:pt>
                <c:pt idx="10">
                  <c:v>271</c:v>
                </c:pt>
                <c:pt idx="11">
                  <c:v>283</c:v>
                </c:pt>
                <c:pt idx="12">
                  <c:v>293</c:v>
                </c:pt>
                <c:pt idx="13">
                  <c:v>295</c:v>
                </c:pt>
                <c:pt idx="14">
                  <c:v>295</c:v>
                </c:pt>
                <c:pt idx="15">
                  <c:v>328</c:v>
                </c:pt>
                <c:pt idx="16">
                  <c:v>390</c:v>
                </c:pt>
                <c:pt idx="17">
                  <c:v>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568"/>
        <c:axId val="4255104"/>
      </c:barChart>
      <c:catAx>
        <c:axId val="42535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4255104"/>
        <c:crosses val="autoZero"/>
        <c:auto val="1"/>
        <c:lblAlgn val="ctr"/>
        <c:lblOffset val="100"/>
        <c:noMultiLvlLbl val="0"/>
      </c:catAx>
      <c:valAx>
        <c:axId val="4255104"/>
        <c:scaling>
          <c:orientation val="minMax"/>
          <c:max val="450"/>
        </c:scaling>
        <c:delete val="0"/>
        <c:axPos val="b"/>
        <c:numFmt formatCode="&quot;$&quot;#,##0_);[Red]\(&quot;$&quot;#,##0\)" sourceLinked="1"/>
        <c:majorTickMark val="out"/>
        <c:minorTickMark val="none"/>
        <c:tickLblPos val="nextTo"/>
        <c:crossAx val="4253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individual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.19897788467440899"/>
                  <c:y val="-5.05050505050505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97788467440899"/>
                  <c:y val="-2.52525252525251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8977884674408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9897788467440899"/>
                  <c:y val="-9.259152296741819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897788467440899"/>
                  <c:y val="2.525252525252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9897788467440899"/>
                  <c:y val="-5.05050505050505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0181275356172301"/>
                  <c:y val="-2.52525252525251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8977884674408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200395319118065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9897788467440899"/>
                  <c:y val="4.629576148370909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9897788467440899"/>
                  <c:y val="-7.57575757575758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97560450230752"/>
                  <c:y val="-2.52525252525251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98977884674408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198977884674408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19897788467440899"/>
                  <c:y val="2.52525252525251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20039531911806599"/>
                  <c:y val="-7.57575757575758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20039531911806599"/>
                  <c:y val="-5.05050505050505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198977884674408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Portland, OR</c:v>
                </c:pt>
                <c:pt idx="1">
                  <c:v>Albuquerque, NM</c:v>
                </c:pt>
                <c:pt idx="2">
                  <c:v>Baltimore, MD</c:v>
                </c:pt>
                <c:pt idx="3">
                  <c:v>Washington DC</c:v>
                </c:pt>
                <c:pt idx="4">
                  <c:v>Cleveland, OH</c:v>
                </c:pt>
                <c:pt idx="5">
                  <c:v>Denver, CO</c:v>
                </c:pt>
                <c:pt idx="6">
                  <c:v>Richmond, VA</c:v>
                </c:pt>
                <c:pt idx="7">
                  <c:v>Los Angeles, CA</c:v>
                </c:pt>
                <c:pt idx="8">
                  <c:v>Billings, MT</c:v>
                </c:pt>
                <c:pt idx="9">
                  <c:v>Sioux Falls, SD</c:v>
                </c:pt>
                <c:pt idx="10">
                  <c:v>Omaha, NE</c:v>
                </c:pt>
                <c:pt idx="11">
                  <c:v>Seattle, WA</c:v>
                </c:pt>
                <c:pt idx="12">
                  <c:v>Providence, RI</c:v>
                </c:pt>
                <c:pt idx="13">
                  <c:v>Indianapolis, IN</c:v>
                </c:pt>
                <c:pt idx="14">
                  <c:v>Portland, ME</c:v>
                </c:pt>
                <c:pt idx="15">
                  <c:v>Hartford, CT</c:v>
                </c:pt>
                <c:pt idx="16">
                  <c:v>New York City, NY</c:v>
                </c:pt>
                <c:pt idx="17">
                  <c:v>Burlington, VT</c:v>
                </c:pt>
              </c:strCache>
            </c:strRef>
          </c:cat>
          <c:val>
            <c:numRef>
              <c:f>Sheet1!$B$2:$B$19</c:f>
              <c:numCache>
                <c:formatCode>"$"#,##0_);[Red]\("$"#,##0\)</c:formatCode>
                <c:ptCount val="18"/>
                <c:pt idx="0">
                  <c:v>193</c:v>
                </c:pt>
                <c:pt idx="1">
                  <c:v>193</c:v>
                </c:pt>
                <c:pt idx="2">
                  <c:v>193</c:v>
                </c:pt>
                <c:pt idx="3">
                  <c:v>193</c:v>
                </c:pt>
                <c:pt idx="4">
                  <c:v>193</c:v>
                </c:pt>
                <c:pt idx="5">
                  <c:v>193</c:v>
                </c:pt>
                <c:pt idx="6">
                  <c:v>193</c:v>
                </c:pt>
                <c:pt idx="7">
                  <c:v>193</c:v>
                </c:pt>
                <c:pt idx="8">
                  <c:v>193</c:v>
                </c:pt>
                <c:pt idx="9">
                  <c:v>193</c:v>
                </c:pt>
                <c:pt idx="10">
                  <c:v>193</c:v>
                </c:pt>
                <c:pt idx="11">
                  <c:v>193</c:v>
                </c:pt>
                <c:pt idx="12">
                  <c:v>193</c:v>
                </c:pt>
                <c:pt idx="13">
                  <c:v>193</c:v>
                </c:pt>
                <c:pt idx="14">
                  <c:v>193</c:v>
                </c:pt>
                <c:pt idx="15">
                  <c:v>193</c:v>
                </c:pt>
                <c:pt idx="16">
                  <c:v>193</c:v>
                </c:pt>
                <c:pt idx="17">
                  <c:v>193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tax credit</c:v>
                </c:pt>
              </c:strCache>
            </c:strRef>
          </c:tx>
          <c:spPr>
            <a:solidFill>
              <a:schemeClr val="accent1">
                <a:alpha val="25000"/>
              </a:schemeClr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Portland, OR</c:v>
                </c:pt>
                <c:pt idx="1">
                  <c:v>Albuquerque, NM</c:v>
                </c:pt>
                <c:pt idx="2">
                  <c:v>Baltimore, MD</c:v>
                </c:pt>
                <c:pt idx="3">
                  <c:v>Washington DC</c:v>
                </c:pt>
                <c:pt idx="4">
                  <c:v>Cleveland, OH</c:v>
                </c:pt>
                <c:pt idx="5">
                  <c:v>Denver, CO</c:v>
                </c:pt>
                <c:pt idx="6">
                  <c:v>Richmond, VA</c:v>
                </c:pt>
                <c:pt idx="7">
                  <c:v>Los Angeles, CA</c:v>
                </c:pt>
                <c:pt idx="8">
                  <c:v>Billings, MT</c:v>
                </c:pt>
                <c:pt idx="9">
                  <c:v>Sioux Falls, SD</c:v>
                </c:pt>
                <c:pt idx="10">
                  <c:v>Omaha, NE</c:v>
                </c:pt>
                <c:pt idx="11">
                  <c:v>Seattle, WA</c:v>
                </c:pt>
                <c:pt idx="12">
                  <c:v>Providence, RI</c:v>
                </c:pt>
                <c:pt idx="13">
                  <c:v>Indianapolis, IN</c:v>
                </c:pt>
                <c:pt idx="14">
                  <c:v>Portland, ME</c:v>
                </c:pt>
                <c:pt idx="15">
                  <c:v>Hartford, CT</c:v>
                </c:pt>
                <c:pt idx="16">
                  <c:v>New York City, NY</c:v>
                </c:pt>
                <c:pt idx="17">
                  <c:v>Burlington, VT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8</c:v>
                </c:pt>
                <c:pt idx="1">
                  <c:v>19</c:v>
                </c:pt>
                <c:pt idx="2">
                  <c:v>35</c:v>
                </c:pt>
                <c:pt idx="3">
                  <c:v>49</c:v>
                </c:pt>
                <c:pt idx="4">
                  <c:v>56</c:v>
                </c:pt>
                <c:pt idx="5">
                  <c:v>57</c:v>
                </c:pt>
                <c:pt idx="6">
                  <c:v>60</c:v>
                </c:pt>
                <c:pt idx="7">
                  <c:v>62</c:v>
                </c:pt>
                <c:pt idx="8">
                  <c:v>65</c:v>
                </c:pt>
                <c:pt idx="9">
                  <c:v>71</c:v>
                </c:pt>
                <c:pt idx="10">
                  <c:v>78</c:v>
                </c:pt>
                <c:pt idx="11">
                  <c:v>90</c:v>
                </c:pt>
                <c:pt idx="12">
                  <c:v>100</c:v>
                </c:pt>
                <c:pt idx="13">
                  <c:v>102</c:v>
                </c:pt>
                <c:pt idx="14">
                  <c:v>102</c:v>
                </c:pt>
                <c:pt idx="15">
                  <c:v>135</c:v>
                </c:pt>
                <c:pt idx="16">
                  <c:v>197</c:v>
                </c:pt>
                <c:pt idx="17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938432"/>
        <c:axId val="31939968"/>
      </c:barChart>
      <c:catAx>
        <c:axId val="31938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1939968"/>
        <c:crosses val="autoZero"/>
        <c:auto val="1"/>
        <c:lblAlgn val="ctr"/>
        <c:lblOffset val="100"/>
        <c:noMultiLvlLbl val="0"/>
      </c:catAx>
      <c:valAx>
        <c:axId val="31939968"/>
        <c:scaling>
          <c:orientation val="minMax"/>
          <c:max val="450"/>
        </c:scaling>
        <c:delete val="0"/>
        <c:axPos val="b"/>
        <c:numFmt formatCode="&quot;$&quot;#,##0_);[Red]\(&quot;$&quot;#,##0\)" sourceLinked="1"/>
        <c:majorTickMark val="out"/>
        <c:minorTickMark val="none"/>
        <c:tickLblPos val="nextTo"/>
        <c:crossAx val="3193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individual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.16779432691395507"/>
                  <c:y val="-5.05050505050505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936767914641427"/>
                  <c:y val="-2.52525252525252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81061624915595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235846582253052"/>
                  <c:y val="-1.988387815159468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810605088254826"/>
                  <c:y val="2.52525252525261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802820359715842"/>
                  <c:y val="-5.05050505050505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101899027327466"/>
                  <c:y val="2.52525252525252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228050692812938"/>
                  <c:y val="-5.05050505050505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53619982477385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7204663024492597"/>
                  <c:y val="4.629576148370906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295235969352165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3519333470984446"/>
                  <c:y val="-5.05050505050505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210189902732746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1564548513646991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15220254803372824"/>
                  <c:y val="2.52525252525252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10826208028036184"/>
                  <c:y val="-7.5757575757575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1266887280479026"/>
                  <c:y val="-5.05050505050505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1309410313788735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Portland, OR</c:v>
                </c:pt>
                <c:pt idx="1">
                  <c:v>Albuquerque, NM</c:v>
                </c:pt>
                <c:pt idx="2">
                  <c:v>Baltimore, MD</c:v>
                </c:pt>
                <c:pt idx="3">
                  <c:v>Washington DC</c:v>
                </c:pt>
                <c:pt idx="4">
                  <c:v>Cleveland, OH</c:v>
                </c:pt>
                <c:pt idx="5">
                  <c:v>Denver, CO</c:v>
                </c:pt>
                <c:pt idx="6">
                  <c:v>Richmond, VA</c:v>
                </c:pt>
                <c:pt idx="7">
                  <c:v>Los Angeles, CA</c:v>
                </c:pt>
                <c:pt idx="8">
                  <c:v>Billings, MT</c:v>
                </c:pt>
                <c:pt idx="9">
                  <c:v>Sioux Falls, SD</c:v>
                </c:pt>
                <c:pt idx="10">
                  <c:v>Omaha, NE</c:v>
                </c:pt>
                <c:pt idx="11">
                  <c:v>Seattle, WA</c:v>
                </c:pt>
                <c:pt idx="12">
                  <c:v>Providence, RI</c:v>
                </c:pt>
                <c:pt idx="13">
                  <c:v>Indianapolis, IN</c:v>
                </c:pt>
                <c:pt idx="14">
                  <c:v>Portland, ME</c:v>
                </c:pt>
                <c:pt idx="15">
                  <c:v>Hartford, CT</c:v>
                </c:pt>
                <c:pt idx="16">
                  <c:v>New York City, NY</c:v>
                </c:pt>
                <c:pt idx="17">
                  <c:v>Burlington, VT</c:v>
                </c:pt>
              </c:strCache>
            </c:strRef>
          </c:cat>
          <c:val>
            <c:numRef>
              <c:f>Sheet1!$B$2:$B$19</c:f>
              <c:numCache>
                <c:formatCode>"$"#,##0_);[Red]\("$"#,##0\)</c:formatCode>
                <c:ptCount val="18"/>
                <c:pt idx="0">
                  <c:v>157</c:v>
                </c:pt>
                <c:pt idx="1">
                  <c:v>136</c:v>
                </c:pt>
                <c:pt idx="2">
                  <c:v>111</c:v>
                </c:pt>
                <c:pt idx="3">
                  <c:v>117</c:v>
                </c:pt>
                <c:pt idx="4">
                  <c:v>121</c:v>
                </c:pt>
                <c:pt idx="5">
                  <c:v>129</c:v>
                </c:pt>
                <c:pt idx="6">
                  <c:v>110</c:v>
                </c:pt>
                <c:pt idx="7">
                  <c:v>125</c:v>
                </c:pt>
                <c:pt idx="8">
                  <c:v>141</c:v>
                </c:pt>
                <c:pt idx="9">
                  <c:v>168</c:v>
                </c:pt>
                <c:pt idx="10">
                  <c:v>119</c:v>
                </c:pt>
                <c:pt idx="11">
                  <c:v>123</c:v>
                </c:pt>
                <c:pt idx="12">
                  <c:v>110</c:v>
                </c:pt>
                <c:pt idx="13">
                  <c:v>148</c:v>
                </c:pt>
                <c:pt idx="14">
                  <c:v>133</c:v>
                </c:pt>
                <c:pt idx="15">
                  <c:v>97</c:v>
                </c:pt>
                <c:pt idx="16">
                  <c:v>111</c:v>
                </c:pt>
                <c:pt idx="17">
                  <c:v>116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tax credit</c:v>
                </c:pt>
              </c:strCache>
            </c:strRef>
          </c:tx>
          <c:spPr>
            <a:solidFill>
              <a:schemeClr val="accent1">
                <a:alpha val="25000"/>
              </a:schemeClr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Portland, OR</c:v>
                </c:pt>
                <c:pt idx="1">
                  <c:v>Albuquerque, NM</c:v>
                </c:pt>
                <c:pt idx="2">
                  <c:v>Baltimore, MD</c:v>
                </c:pt>
                <c:pt idx="3">
                  <c:v>Washington DC</c:v>
                </c:pt>
                <c:pt idx="4">
                  <c:v>Cleveland, OH</c:v>
                </c:pt>
                <c:pt idx="5">
                  <c:v>Denver, CO</c:v>
                </c:pt>
                <c:pt idx="6">
                  <c:v>Richmond, VA</c:v>
                </c:pt>
                <c:pt idx="7">
                  <c:v>Los Angeles, CA</c:v>
                </c:pt>
                <c:pt idx="8">
                  <c:v>Billings, MT</c:v>
                </c:pt>
                <c:pt idx="9">
                  <c:v>Sioux Falls, SD</c:v>
                </c:pt>
                <c:pt idx="10">
                  <c:v>Omaha, NE</c:v>
                </c:pt>
                <c:pt idx="11">
                  <c:v>Seattle, WA</c:v>
                </c:pt>
                <c:pt idx="12">
                  <c:v>Providence, RI</c:v>
                </c:pt>
                <c:pt idx="13">
                  <c:v>Indianapolis, IN</c:v>
                </c:pt>
                <c:pt idx="14">
                  <c:v>Portland, ME</c:v>
                </c:pt>
                <c:pt idx="15">
                  <c:v>Hartford, CT</c:v>
                </c:pt>
                <c:pt idx="16">
                  <c:v>New York City, NY</c:v>
                </c:pt>
                <c:pt idx="17">
                  <c:v>Burlington, VT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8</c:v>
                </c:pt>
                <c:pt idx="1">
                  <c:v>19</c:v>
                </c:pt>
                <c:pt idx="2">
                  <c:v>35</c:v>
                </c:pt>
                <c:pt idx="3">
                  <c:v>49</c:v>
                </c:pt>
                <c:pt idx="4">
                  <c:v>56</c:v>
                </c:pt>
                <c:pt idx="5">
                  <c:v>57</c:v>
                </c:pt>
                <c:pt idx="6">
                  <c:v>60</c:v>
                </c:pt>
                <c:pt idx="7">
                  <c:v>62</c:v>
                </c:pt>
                <c:pt idx="8">
                  <c:v>65</c:v>
                </c:pt>
                <c:pt idx="9">
                  <c:v>71</c:v>
                </c:pt>
                <c:pt idx="10">
                  <c:v>78</c:v>
                </c:pt>
                <c:pt idx="11">
                  <c:v>90</c:v>
                </c:pt>
                <c:pt idx="12">
                  <c:v>100</c:v>
                </c:pt>
                <c:pt idx="13">
                  <c:v>102</c:v>
                </c:pt>
                <c:pt idx="14">
                  <c:v>102</c:v>
                </c:pt>
                <c:pt idx="15">
                  <c:v>135</c:v>
                </c:pt>
                <c:pt idx="16">
                  <c:v>197</c:v>
                </c:pt>
                <c:pt idx="17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03104"/>
        <c:axId val="6334720"/>
      </c:barChart>
      <c:catAx>
        <c:axId val="6303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334720"/>
        <c:crosses val="autoZero"/>
        <c:auto val="1"/>
        <c:lblAlgn val="ctr"/>
        <c:lblOffset val="100"/>
        <c:noMultiLvlLbl val="0"/>
      </c:catAx>
      <c:valAx>
        <c:axId val="6334720"/>
        <c:scaling>
          <c:orientation val="minMax"/>
          <c:max val="450"/>
        </c:scaling>
        <c:delete val="0"/>
        <c:axPos val="b"/>
        <c:numFmt formatCode="&quot;$&quot;#,##0_);[Red]\(&quot;$&quot;#,##0\)" sourceLinked="1"/>
        <c:majorTickMark val="out"/>
        <c:minorTickMark val="none"/>
        <c:tickLblPos val="nextTo"/>
        <c:crossAx val="630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Providence, RI</c:v>
                </c:pt>
                <c:pt idx="1">
                  <c:v>Indianapolis, IN</c:v>
                </c:pt>
                <c:pt idx="2">
                  <c:v>Portland, ME</c:v>
                </c:pt>
                <c:pt idx="3">
                  <c:v>Burlington, VT</c:v>
                </c:pt>
                <c:pt idx="4">
                  <c:v>Billings, MT</c:v>
                </c:pt>
                <c:pt idx="5">
                  <c:v>Sioux Falls, SD</c:v>
                </c:pt>
                <c:pt idx="6">
                  <c:v>Hartford, CT</c:v>
                </c:pt>
                <c:pt idx="7">
                  <c:v>Washington DC</c:v>
                </c:pt>
                <c:pt idx="8">
                  <c:v>Omaha, NE</c:v>
                </c:pt>
                <c:pt idx="9">
                  <c:v>Seattle, WA</c:v>
                </c:pt>
                <c:pt idx="10">
                  <c:v>Albuquerque, NM</c:v>
                </c:pt>
                <c:pt idx="11">
                  <c:v>Baltimore, MD</c:v>
                </c:pt>
                <c:pt idx="12">
                  <c:v>Los Angeles, CA</c:v>
                </c:pt>
                <c:pt idx="13">
                  <c:v>Richmond, VA</c:v>
                </c:pt>
                <c:pt idx="14">
                  <c:v>Portland, OR</c:v>
                </c:pt>
                <c:pt idx="15">
                  <c:v>Cleveland, OH</c:v>
                </c:pt>
                <c:pt idx="16">
                  <c:v>Denver, CO</c:v>
                </c:pt>
                <c:pt idx="17">
                  <c:v>New York City, NY</c:v>
                </c:pt>
              </c:strCache>
            </c:strRef>
          </c:cat>
          <c:val>
            <c:numRef>
              <c:f>Sheet1!$B$2:$B$19</c:f>
              <c:numCache>
                <c:formatCode>_(* #,##0_);_(* \(#,##0\);_(* "-"??_);_(@_)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70816"/>
        <c:axId val="31983488"/>
      </c:barChart>
      <c:catAx>
        <c:axId val="31970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1983488"/>
        <c:crosses val="autoZero"/>
        <c:auto val="1"/>
        <c:lblAlgn val="ctr"/>
        <c:lblOffset val="100"/>
        <c:noMultiLvlLbl val="0"/>
      </c:catAx>
      <c:valAx>
        <c:axId val="3198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970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oxny.com/category/270456/do-i-qualify-for-health-care-subsidi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economy.money.cnn.com/2013/07/18/obamaca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/>
              <a:t>Insurance Premiums </a:t>
            </a:r>
            <a:r>
              <a:rPr lang="en-US" dirty="0" smtClean="0"/>
              <a:t>Under The Affordable Care Act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Covering Health Reform </a:t>
            </a:r>
            <a:r>
              <a:rPr lang="en-US" dirty="0" smtClean="0"/>
              <a:t>Webinar Series For Journalists</a:t>
            </a:r>
          </a:p>
          <a:p>
            <a:r>
              <a:rPr lang="en-US" dirty="0" smtClean="0"/>
              <a:t>Presented by the Kaiser Family Foundation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Tuesday, September 10, 2013</a:t>
            </a:r>
          </a:p>
          <a:p>
            <a:r>
              <a:rPr lang="en-US" dirty="0" smtClean="0"/>
              <a:t>12:30 p.m. ET – 1:30 p.m. 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517962"/>
              </p:ext>
            </p:extLst>
          </p:nvPr>
        </p:nvGraphicFramePr>
        <p:xfrm>
          <a:off x="92075" y="1096963"/>
          <a:ext cx="8959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Kaiser Family Foundation Analysis. Actual figures for IN and WA may be higher due to incomplete information.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Insurers Participating in Exchange/Marketplace by Rating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↑ </a:t>
            </a:r>
            <a:r>
              <a:rPr lang="en-US" dirty="0"/>
              <a:t>as people with pre-existing conditions get </a:t>
            </a:r>
            <a:r>
              <a:rPr lang="en-US" dirty="0" smtClean="0"/>
              <a:t>insurance (potentially offset by greater enrollment among young and healthy people).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↑ </a:t>
            </a:r>
            <a:r>
              <a:rPr lang="en-US" dirty="0"/>
              <a:t>because coverage will get </a:t>
            </a:r>
            <a:r>
              <a:rPr lang="en-US" dirty="0" smtClean="0"/>
              <a:t>better for some.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↑ </a:t>
            </a:r>
            <a:r>
              <a:rPr lang="en-US" dirty="0"/>
              <a:t>and↓ due to limits on age </a:t>
            </a:r>
            <a:r>
              <a:rPr lang="en-US" dirty="0" smtClean="0"/>
              <a:t>rating and prohibition of health and gender rating.</a:t>
            </a:r>
          </a:p>
          <a:p>
            <a:pPr marL="0" indent="0">
              <a:buNone/>
            </a:pPr>
            <a:r>
              <a:rPr lang="en-US" dirty="0" smtClean="0"/>
              <a:t>↓ as a result of federal reinsurance.</a:t>
            </a:r>
          </a:p>
          <a:p>
            <a:pPr marL="0" indent="0">
              <a:buNone/>
            </a:pPr>
            <a:r>
              <a:rPr lang="en-US" dirty="0" smtClean="0"/>
              <a:t>↓ with rate review and the 80/20 medical loss ratio threshold.</a:t>
            </a:r>
          </a:p>
          <a:p>
            <a:pPr marL="0" indent="0">
              <a:buNone/>
            </a:pPr>
            <a:r>
              <a:rPr lang="en-US" dirty="0" smtClean="0"/>
              <a:t>↓ through price competition.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↓ for most purchasers due to federal </a:t>
            </a:r>
            <a:r>
              <a:rPr lang="en-US" dirty="0"/>
              <a:t>premium subsidies.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Premiums Change Under the ACA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r>
              <a:rPr lang="en-US" sz="2500" b="1" dirty="0" smtClean="0">
                <a:solidFill>
                  <a:srgbClr val="0070C0"/>
                </a:solidFill>
              </a:rPr>
              <a:t>kff.org/health-reform/event/understanding-insurance-premiums-under-the-affordable-care-act</a:t>
            </a:r>
          </a:p>
          <a:p>
            <a:pPr marL="0" lvl="1" indent="0" algn="ctr">
              <a:buNone/>
            </a:pPr>
            <a:endParaRPr lang="en-US" sz="3000" dirty="0" smtClean="0"/>
          </a:p>
          <a:p>
            <a:r>
              <a:rPr lang="en-US" sz="3000" dirty="0" smtClean="0"/>
              <a:t>The full webinar presentation and PowerPoint slides will be posted by tomorrow morning. </a:t>
            </a:r>
          </a:p>
          <a:p>
            <a:endParaRPr lang="en-US" sz="3000" dirty="0" smtClean="0"/>
          </a:p>
          <a:p>
            <a:r>
              <a:rPr lang="en-US" sz="3000" dirty="0"/>
              <a:t>The transcript of today’s webinar will be posted in the coming week. </a:t>
            </a:r>
          </a:p>
          <a:p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TODAY’S WEBINAR WILL BE ARCHIVED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sz="2600" dirty="0" smtClean="0"/>
              <a:t>Rakesh </a:t>
            </a:r>
            <a:r>
              <a:rPr lang="en-US" sz="2600" dirty="0"/>
              <a:t>Singh, VP of </a:t>
            </a:r>
            <a:r>
              <a:rPr lang="en-US" sz="2600" dirty="0" smtClean="0"/>
              <a:t>Communications</a:t>
            </a:r>
          </a:p>
          <a:p>
            <a:pPr marL="800100" lvl="2" indent="0">
              <a:buNone/>
            </a:pPr>
            <a:r>
              <a:rPr lang="en-US" sz="2600" dirty="0" smtClean="0"/>
              <a:t>Kaiser </a:t>
            </a:r>
            <a:r>
              <a:rPr lang="en-US" sz="2600" dirty="0"/>
              <a:t>Family </a:t>
            </a:r>
            <a:r>
              <a:rPr lang="en-US" sz="2600" dirty="0" smtClean="0"/>
              <a:t>Foundation | Menlo Park, Calif.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Email</a:t>
            </a:r>
            <a:r>
              <a:rPr lang="en-US" sz="2600" dirty="0"/>
              <a:t>: </a:t>
            </a:r>
            <a:r>
              <a:rPr lang="en-US" sz="2600" b="1" dirty="0" smtClean="0">
                <a:solidFill>
                  <a:srgbClr val="0070C0"/>
                </a:solidFill>
              </a:rPr>
              <a:t>RSingh@KFF.org</a:t>
            </a:r>
            <a:endParaRPr lang="en-US" sz="2600" b="1" dirty="0">
              <a:solidFill>
                <a:srgbClr val="0070C0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	MORE HEALTH REFORM RESOURCES</a:t>
            </a:r>
            <a:endParaRPr lang="en-US" sz="2400" b="1" dirty="0"/>
          </a:p>
          <a:p>
            <a:pPr marL="857250" lvl="2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	kff.org/health-reform</a:t>
            </a:r>
          </a:p>
          <a:p>
            <a:pPr marL="857250" lvl="2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	kff.org/</a:t>
            </a:r>
            <a:r>
              <a:rPr lang="en-US" sz="2800" b="1" dirty="0" err="1" smtClean="0">
                <a:solidFill>
                  <a:srgbClr val="0070C0"/>
                </a:solidFill>
              </a:rPr>
              <a:t>aca</a:t>
            </a:r>
            <a:r>
              <a:rPr lang="en-US" sz="2800" b="1" dirty="0" smtClean="0">
                <a:solidFill>
                  <a:srgbClr val="0070C0"/>
                </a:solidFill>
              </a:rPr>
              <a:t>-consumer-resources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CONTACT 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" y="914400"/>
            <a:ext cx="8961120" cy="5029200"/>
          </a:xfrm>
        </p:spPr>
        <p:txBody>
          <a:bodyPr/>
          <a:lstStyle/>
          <a:p>
            <a:r>
              <a:rPr lang="en-US" sz="2200" dirty="0" smtClean="0"/>
              <a:t>Subsidy Calculator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0070C0"/>
                </a:solidFill>
              </a:rPr>
              <a:t>NEW: </a:t>
            </a:r>
            <a:r>
              <a:rPr lang="en-US" sz="2200" dirty="0" smtClean="0"/>
              <a:t>An Early Look at Premiums and Insurer Participation in Health Insurance Marketplaces, 2014</a:t>
            </a:r>
          </a:p>
          <a:p>
            <a:endParaRPr lang="en-US" sz="2200" dirty="0"/>
          </a:p>
          <a:p>
            <a:r>
              <a:rPr lang="en-US" sz="2200" dirty="0"/>
              <a:t>Quantifying Tax Credits for People Now Buying Insurance on Their Own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/>
              <a:t>Explaining Health Care Reform: Questions About Health Insurance </a:t>
            </a:r>
            <a:r>
              <a:rPr lang="en-US" sz="2200" dirty="0" smtClean="0"/>
              <a:t>Subsidies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Why Premiums Will Change for People Who Now Have </a:t>
            </a:r>
            <a:r>
              <a:rPr lang="en-US" sz="2200" dirty="0" err="1"/>
              <a:t>Nongroup</a:t>
            </a:r>
            <a:r>
              <a:rPr lang="en-US" sz="2200" dirty="0"/>
              <a:t> Insurance</a:t>
            </a:r>
            <a:endParaRPr lang="en-US" sz="22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kff.org/tag/subsidies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TAX CREDITS &amp; PREMIUMS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2148"/>
          <a:stretch/>
        </p:blipFill>
        <p:spPr>
          <a:xfrm>
            <a:off x="762001" y="1283732"/>
            <a:ext cx="3438524" cy="41789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91440" y="6248400"/>
            <a:ext cx="7987413" cy="526643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500" kern="0" dirty="0" smtClean="0"/>
              <a:t>Examples of these embedded resources:</a:t>
            </a:r>
            <a:br>
              <a:rPr lang="en-US" sz="1500" kern="0" dirty="0" smtClean="0"/>
            </a:br>
            <a:r>
              <a:rPr lang="en-US" sz="1500" b="1" kern="0" dirty="0" smtClean="0"/>
              <a:t>My Fox NY</a:t>
            </a:r>
            <a:r>
              <a:rPr lang="en-US" sz="1500" kern="0" dirty="0" smtClean="0"/>
              <a:t>: </a:t>
            </a:r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www.myfoxny.com/category/270456/do-i-qualify-for-health-care-subsidies</a:t>
            </a:r>
            <a:endParaRPr lang="en-US" sz="1500" dirty="0" smtClean="0"/>
          </a:p>
          <a:p>
            <a:r>
              <a:rPr lang="en-US" sz="1500" b="1" kern="0" dirty="0" smtClean="0"/>
              <a:t>CNN Money</a:t>
            </a:r>
            <a:r>
              <a:rPr lang="en-US" sz="1500" kern="0" dirty="0" smtClean="0"/>
              <a:t>: </a:t>
            </a:r>
            <a:r>
              <a:rPr lang="en-US" sz="1500" u="sng" kern="0" dirty="0" smtClean="0">
                <a:hlinkClick r:id="rId4"/>
              </a:rPr>
              <a:t>http://economy.money.cnn.com/2013/07/18/obamacare</a:t>
            </a:r>
            <a:r>
              <a:rPr lang="en-US" sz="1500" u="sng" kern="0" dirty="0" smtClean="0"/>
              <a:t> </a:t>
            </a:r>
            <a:endParaRPr lang="en-US" sz="1500" kern="0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2823" y="152400"/>
            <a:ext cx="7916030" cy="877738"/>
          </a:xfrm>
        </p:spPr>
        <p:txBody>
          <a:bodyPr/>
          <a:lstStyle/>
          <a:p>
            <a:pPr algn="ctr"/>
            <a:r>
              <a:rPr lang="en-US" dirty="0" smtClean="0"/>
              <a:t>FEATURE OUR RESOURCES ON YOUR SITE FOR FREE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1910" r="27708" b="1646"/>
          <a:stretch/>
        </p:blipFill>
        <p:spPr>
          <a:xfrm>
            <a:off x="5159161" y="1261084"/>
            <a:ext cx="3244920" cy="41907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7200" y="914400"/>
            <a:ext cx="3429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Health Reform Subsidy Calculator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914400"/>
            <a:ext cx="169147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Animated Video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7028" y="5298165"/>
            <a:ext cx="2917371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Calibri" pitchFamily="34" charset="0"/>
              </a:rPr>
              <a:t>kff.org/</a:t>
            </a:r>
            <a:r>
              <a:rPr lang="en-US" sz="1400" b="1" u="sng" dirty="0" err="1" smtClean="0">
                <a:latin typeface="Calibri" pitchFamily="34" charset="0"/>
              </a:rPr>
              <a:t>youtoons</a:t>
            </a:r>
            <a:r>
              <a:rPr lang="en-US" sz="1400" b="1" u="sng" dirty="0" smtClean="0">
                <a:latin typeface="Calibri" pitchFamily="34" charset="0"/>
              </a:rPr>
              <a:t>-</a:t>
            </a:r>
            <a:r>
              <a:rPr lang="en-US" sz="1400" b="1" u="sng" dirty="0" err="1" smtClean="0">
                <a:latin typeface="Calibri" pitchFamily="34" charset="0"/>
              </a:rPr>
              <a:t>obamacare</a:t>
            </a:r>
            <a:r>
              <a:rPr lang="en-US" sz="1400" b="1" u="sng" dirty="0" smtClean="0">
                <a:latin typeface="Calibri" pitchFamily="34" charset="0"/>
              </a:rPr>
              <a:t>-video</a:t>
            </a:r>
            <a:r>
              <a:rPr lang="en-US" sz="1400" b="1" u="sng" dirty="0" smtClean="0"/>
              <a:t> </a:t>
            </a:r>
            <a:endParaRPr lang="en-US" sz="1400" b="1" dirty="0" smtClean="0">
              <a:latin typeface="Calibri" pitchFamily="34" charset="0"/>
              <a:cs typeface="Meta Offc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8314" y="5297929"/>
            <a:ext cx="31242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Calibri" pitchFamily="34" charset="0"/>
              </a:rPr>
              <a:t>kff.org/interactive/subsidy-calculator </a:t>
            </a:r>
            <a:endParaRPr lang="en-US" sz="1400" b="1" dirty="0" smtClean="0">
              <a:solidFill>
                <a:schemeClr val="bg2">
                  <a:lumMod val="20000"/>
                  <a:lumOff val="80000"/>
                </a:schemeClr>
              </a:solidFill>
              <a:latin typeface="Calibri" pitchFamily="34" charset="0"/>
              <a:cs typeface="Meta Offc Pro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53200" y="2895600"/>
            <a:ext cx="658303" cy="658303"/>
            <a:chOff x="6172200" y="2895600"/>
            <a:chExt cx="685800" cy="685800"/>
          </a:xfrm>
        </p:grpSpPr>
        <p:sp>
          <p:nvSpPr>
            <p:cNvPr id="18" name="Oval 17"/>
            <p:cNvSpPr/>
            <p:nvPr/>
          </p:nvSpPr>
          <p:spPr>
            <a:xfrm>
              <a:off x="6172200" y="2895600"/>
              <a:ext cx="685800" cy="6858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6370320" y="3046095"/>
              <a:ext cx="441960" cy="381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0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" y="838200"/>
            <a:ext cx="4709160" cy="5455920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/>
              <a:t>Now Available</a:t>
            </a:r>
            <a:r>
              <a:rPr lang="en-US" sz="2500" dirty="0" smtClean="0"/>
              <a:t>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La </a:t>
            </a:r>
            <a:r>
              <a:rPr lang="en-US" sz="2300" dirty="0" err="1" smtClean="0"/>
              <a:t>Reforma</a:t>
            </a:r>
            <a:r>
              <a:rPr lang="en-US" sz="2300" dirty="0" smtClean="0"/>
              <a:t> del </a:t>
            </a:r>
            <a:r>
              <a:rPr lang="en-US" sz="2300" dirty="0" err="1" smtClean="0"/>
              <a:t>Cuidado</a:t>
            </a:r>
            <a:r>
              <a:rPr lang="en-US" sz="2300" dirty="0" smtClean="0"/>
              <a:t> de la </a:t>
            </a:r>
            <a:r>
              <a:rPr lang="en-US" sz="2300" dirty="0" err="1" smtClean="0"/>
              <a:t>Salud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   </a:t>
            </a:r>
            <a:r>
              <a:rPr lang="en-US" sz="2300" dirty="0" err="1" smtClean="0"/>
              <a:t>Llega</a:t>
            </a:r>
            <a:r>
              <a:rPr lang="en-US" sz="2300" dirty="0" smtClean="0"/>
              <a:t> al </a:t>
            </a:r>
            <a:r>
              <a:rPr lang="en-US" sz="2300" dirty="0" err="1" smtClean="0"/>
              <a:t>Publico</a:t>
            </a:r>
            <a:r>
              <a:rPr lang="en-US" sz="2300" dirty="0" smtClean="0"/>
              <a:t> (Video)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Coming Soon!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Spanish language versions of: </a:t>
            </a:r>
          </a:p>
          <a:p>
            <a:pPr marL="0" indent="0">
              <a:buNone/>
            </a:pPr>
            <a:endParaRPr lang="en-US" sz="1000" dirty="0" smtClean="0"/>
          </a:p>
          <a:p>
            <a:pPr lvl="1"/>
            <a:r>
              <a:rPr lang="en-US" sz="2000" dirty="0" smtClean="0"/>
              <a:t>“The </a:t>
            </a:r>
            <a:r>
              <a:rPr lang="en-US" sz="2000" dirty="0" err="1" smtClean="0"/>
              <a:t>YouToons</a:t>
            </a:r>
            <a:r>
              <a:rPr lang="en-US" sz="2000" dirty="0" smtClean="0"/>
              <a:t> Get Ready for </a:t>
            </a:r>
            <a:r>
              <a:rPr lang="en-US" sz="2000" dirty="0" err="1" smtClean="0"/>
              <a:t>Obamacare</a:t>
            </a:r>
            <a:r>
              <a:rPr lang="en-US" sz="2000" dirty="0" smtClean="0"/>
              <a:t>” – released in July 2013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Health Reform Subsidy Calculator</a:t>
            </a:r>
            <a:endParaRPr lang="en-US" sz="2000" dirty="0"/>
          </a:p>
          <a:p>
            <a:pPr lvl="2"/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SPANISH LANGUAGE 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75000"/>
            <a:ext cx="3238500" cy="215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06" y="838200"/>
            <a:ext cx="3570194" cy="21924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00550"/>
            <a:ext cx="2800350" cy="1866900"/>
          </a:xfrm>
        </p:spPr>
      </p:pic>
    </p:spTree>
    <p:extLst>
      <p:ext uri="{BB962C8B-B14F-4D97-AF65-F5344CB8AC3E}">
        <p14:creationId xmlns:p14="http://schemas.microsoft.com/office/powerpoint/2010/main" val="32171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State Decisions For Creating Health Insurance Exchanges 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/>
              <a:t>Explaining Health Care Reform: Questions About Health Insurance </a:t>
            </a:r>
            <a:r>
              <a:rPr lang="en-US" sz="3000" dirty="0" smtClean="0"/>
              <a:t>Exchanges</a:t>
            </a:r>
          </a:p>
          <a:p>
            <a:endParaRPr lang="en-US" sz="3000" dirty="0" smtClean="0"/>
          </a:p>
          <a:p>
            <a:r>
              <a:rPr lang="en-US" sz="3000" dirty="0"/>
              <a:t>State Health Insurance Marketplace Profiles</a:t>
            </a:r>
            <a:endParaRPr lang="en-US" sz="3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kff.org/</a:t>
            </a:r>
            <a:r>
              <a:rPr lang="en-US" sz="2800" b="1" dirty="0" err="1" smtClean="0">
                <a:solidFill>
                  <a:srgbClr val="0070C0"/>
                </a:solidFill>
              </a:rPr>
              <a:t>statedata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1440"/>
            <a:ext cx="4800600" cy="44196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EXCHANGES/MARKETPLACES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" y="883920"/>
            <a:ext cx="8961120" cy="475488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The “Health </a:t>
            </a:r>
            <a:r>
              <a:rPr lang="en-US" sz="3000" dirty="0"/>
              <a:t>Insurance Market </a:t>
            </a:r>
            <a:r>
              <a:rPr lang="en-US" sz="3000" dirty="0" smtClean="0"/>
              <a:t>Reforms” series covers: </a:t>
            </a:r>
          </a:p>
          <a:p>
            <a:pPr marL="0" indent="0"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lvl="3"/>
            <a:r>
              <a:rPr lang="en-US" sz="3000" dirty="0" smtClean="0"/>
              <a:t>Pre-Existing </a:t>
            </a:r>
            <a:r>
              <a:rPr lang="en-US" sz="3000" dirty="0"/>
              <a:t>Condition </a:t>
            </a:r>
            <a:r>
              <a:rPr lang="en-US" sz="3000" dirty="0" smtClean="0"/>
              <a:t>Exclusions</a:t>
            </a:r>
          </a:p>
          <a:p>
            <a:pPr lvl="1"/>
            <a:endParaRPr lang="en-US" sz="1000" dirty="0" smtClean="0"/>
          </a:p>
          <a:p>
            <a:pPr lvl="3"/>
            <a:r>
              <a:rPr lang="en-US" sz="3000" dirty="0"/>
              <a:t>Guaranteed </a:t>
            </a:r>
            <a:r>
              <a:rPr lang="en-US" sz="3000" dirty="0" smtClean="0"/>
              <a:t>Issue</a:t>
            </a:r>
            <a:endParaRPr lang="en-US" sz="3000" dirty="0"/>
          </a:p>
          <a:p>
            <a:pPr lvl="1"/>
            <a:endParaRPr lang="en-US" sz="1000" dirty="0"/>
          </a:p>
          <a:p>
            <a:pPr lvl="3"/>
            <a:r>
              <a:rPr lang="en-US" sz="3000" dirty="0" smtClean="0"/>
              <a:t>Rate Restrictions</a:t>
            </a:r>
          </a:p>
          <a:p>
            <a:pPr lvl="1"/>
            <a:endParaRPr lang="en-US" sz="1000" dirty="0" smtClean="0">
              <a:solidFill>
                <a:srgbClr val="FF0000"/>
              </a:solidFill>
            </a:endParaRPr>
          </a:p>
          <a:p>
            <a:pPr lvl="3"/>
            <a:r>
              <a:rPr lang="en-US" sz="3000" dirty="0" smtClean="0"/>
              <a:t>Rate Review</a:t>
            </a:r>
          </a:p>
          <a:p>
            <a:endParaRPr lang="en-US" sz="2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Search for “Health Insurance Market Reforms” at kff.org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INSURANCE MARKET REFORMS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Preventive Services Covered by Private Health Plans under the Affordable Care Act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Quick Take: Essential Health Benefits: What Have States Decided for Their Benchmark</a:t>
            </a:r>
            <a:r>
              <a:rPr lang="en-US" sz="2500" dirty="0" smtClean="0"/>
              <a:t>?</a:t>
            </a:r>
          </a:p>
          <a:p>
            <a:endParaRPr lang="en-US" sz="2500" dirty="0"/>
          </a:p>
          <a:p>
            <a:r>
              <a:rPr lang="en-US" sz="2500" dirty="0"/>
              <a:t>The Flip Side of Higher Premiums: Better Coverage</a:t>
            </a:r>
          </a:p>
          <a:p>
            <a:endParaRPr lang="en-US" sz="2500" dirty="0"/>
          </a:p>
          <a:p>
            <a:r>
              <a:rPr lang="en-US" sz="2500" dirty="0"/>
              <a:t>Health Reform: Implications for Women’s Access to Coverage and </a:t>
            </a:r>
            <a:r>
              <a:rPr lang="en-US" sz="2500" dirty="0" smtClean="0"/>
              <a:t>Care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kff.org/tag/marketplaces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BENEFITS IN THE NEW MARKETPLACES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3076575"/>
            <a:ext cx="2057400" cy="3570921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Larry Levitt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Senior Vice President for Special Initiatives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Co-Executive Director, Program for the Study of Health Reform and Private Insurance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Speakers from the Kaiser Family Foundation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</p:nvPr>
        </p:nvSpPr>
        <p:spPr>
          <a:xfrm>
            <a:off x="6248400" y="3076575"/>
            <a:ext cx="2133600" cy="348043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Penny Duckham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Executive Director, Media Fellowships Program</a:t>
            </a:r>
            <a:endParaRPr lang="en-US" sz="18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409950" y="3076575"/>
            <a:ext cx="2209800" cy="36328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Gary Claxton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Vice President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Co-Director, Program for the Study of Health Reform and Private Insurance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4" y="1047748"/>
            <a:ext cx="1228572" cy="18478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47748"/>
            <a:ext cx="1148116" cy="178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1" y="1047748"/>
            <a:ext cx="1323978" cy="17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Insurers must accept all comers, regardless of health.</a:t>
            </a:r>
          </a:p>
          <a:p>
            <a:r>
              <a:rPr lang="en-US" dirty="0" smtClean="0"/>
              <a:t>Premiums cannot vary by health status or gender, and variations due to age are limited to 3-1.</a:t>
            </a:r>
          </a:p>
          <a:p>
            <a:r>
              <a:rPr lang="en-US" dirty="0" smtClean="0"/>
              <a:t>All plans must meet certain new standards, including:</a:t>
            </a:r>
          </a:p>
          <a:p>
            <a:pPr lvl="1"/>
            <a:r>
              <a:rPr lang="en-US" dirty="0" smtClean="0"/>
              <a:t>Coverage of “essential benefits,” including preventive care with no patient cost-sharing and coverage for mental health services.</a:t>
            </a:r>
          </a:p>
          <a:p>
            <a:pPr lvl="1"/>
            <a:r>
              <a:rPr lang="en-US" dirty="0" smtClean="0"/>
              <a:t>No annual or lifetime limits on coverage.</a:t>
            </a:r>
          </a:p>
          <a:p>
            <a:pPr lvl="1"/>
            <a:r>
              <a:rPr lang="en-US" dirty="0" smtClean="0"/>
              <a:t>Coverage must be offered in one of several tiers of patient cost-sharing: catastrophic (primarily for young people), bronze, silver, gold, and platinum.</a:t>
            </a:r>
          </a:p>
          <a:p>
            <a:r>
              <a:rPr lang="en-US" dirty="0" smtClean="0"/>
              <a:t>These rules apply to coverage sold to individuals inside of exchanges/marketplaces and outside.</a:t>
            </a:r>
          </a:p>
          <a:p>
            <a:r>
              <a:rPr lang="en-US" dirty="0" smtClean="0"/>
              <a:t>Tax credits and cost-sharing subsidies available to low and middle income people buying coverage in exchanges/marketplaces.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Market Rules in the Individual Insurance Market Starting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17938"/>
              </p:ext>
            </p:extLst>
          </p:nvPr>
        </p:nvGraphicFramePr>
        <p:xfrm>
          <a:off x="92075" y="1096963"/>
          <a:ext cx="8763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371600"/>
                <a:gridCol w="2057400"/>
                <a:gridCol w="14478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>
                        <a:latin typeface="Calibri" pitchFamily="34" charset="0"/>
                      </a:endParaRP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Plan Type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“Actuarial Value”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Calibri" pitchFamily="34" charset="0"/>
                      </a:endParaRP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Typical Deductible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Calibri" pitchFamily="34" charset="0"/>
                      </a:endParaRP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Coinsurance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Maximum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Out-of-Pocket Cost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Bronze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60%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$5,000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30%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Silver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70%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$2,000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Gold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80%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Platinum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90%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Catastrophic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</a:rPr>
                        <a:t>(up to age 30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NA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0%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$6,350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Coverage Options for Individuals and Small Businesses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419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Meta Offc Pro"/>
              </a:rPr>
              <a:t>All figures are for single coverage. Amounts for families would be double.</a:t>
            </a:r>
          </a:p>
          <a:p>
            <a:r>
              <a:rPr lang="en-US" dirty="0" smtClean="0">
                <a:latin typeface="Calibri" pitchFamily="34" charset="0"/>
                <a:cs typeface="Meta Offc Pro"/>
              </a:rPr>
              <a:t>All plans have to cover a wide range of benefits.</a:t>
            </a:r>
          </a:p>
          <a:p>
            <a:r>
              <a:rPr lang="en-US" dirty="0" smtClean="0">
                <a:latin typeface="Calibri" pitchFamily="34" charset="0"/>
                <a:cs typeface="Meta Offc Pro"/>
              </a:rPr>
              <a:t>Lower-income enrollees in exchanges are eligible for reduced cost-sharing.</a:t>
            </a:r>
            <a:endParaRPr lang="en-US" dirty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85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Example: 40 year old in Seattle with income at 250% of the poverty level ($28,725).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Silver Plan</a:t>
            </a:r>
          </a:p>
          <a:p>
            <a:pPr marL="0" indent="0">
              <a:buNone/>
            </a:pPr>
            <a:r>
              <a:rPr lang="en-US" dirty="0" smtClean="0"/>
              <a:t>Unsubsidized premium for second lowest cost silver plan = $3,396 per year</a:t>
            </a:r>
          </a:p>
          <a:p>
            <a:pPr marL="0" indent="0">
              <a:buNone/>
            </a:pPr>
            <a:r>
              <a:rPr lang="en-US" dirty="0" smtClean="0"/>
              <a:t>Individual contribution = $2,312 (8.05% of income)</a:t>
            </a:r>
          </a:p>
          <a:p>
            <a:pPr marL="0" indent="0">
              <a:buNone/>
            </a:pPr>
            <a:r>
              <a:rPr lang="en-US" dirty="0" smtClean="0"/>
              <a:t>Tax credit = $1,084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Bronze Plan</a:t>
            </a:r>
          </a:p>
          <a:p>
            <a:pPr marL="0" indent="0">
              <a:buNone/>
            </a:pPr>
            <a:r>
              <a:rPr lang="en-US" dirty="0" smtClean="0"/>
              <a:t>Unsubsidized premium for lowest cost bronze plan = $2,556</a:t>
            </a:r>
          </a:p>
          <a:p>
            <a:pPr marL="0" indent="0">
              <a:buNone/>
            </a:pPr>
            <a:r>
              <a:rPr lang="en-US" dirty="0" smtClean="0"/>
              <a:t>Tax credit = $1,084</a:t>
            </a:r>
          </a:p>
          <a:p>
            <a:pPr marL="0" indent="0">
              <a:buNone/>
            </a:pPr>
            <a:r>
              <a:rPr lang="en-US" dirty="0" smtClean="0"/>
              <a:t>Individual contribution = $1,472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Premium Tax Credit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enrollment for individual market coverage (inside and outside of exchanges/marketplaces) begins October 1 and runs through March 31, 2014.</a:t>
            </a:r>
          </a:p>
          <a:p>
            <a:r>
              <a:rPr lang="en-US" dirty="0" smtClean="0"/>
              <a:t>State insurance departments generally review rate filings from insurers.</a:t>
            </a:r>
          </a:p>
          <a:p>
            <a:r>
              <a:rPr lang="en-US" dirty="0" smtClean="0"/>
              <a:t>Approved rates are then submitted to the appropriate federal or state exchange/marketplaces (for insurers participating).</a:t>
            </a:r>
          </a:p>
          <a:p>
            <a:r>
              <a:rPr lang="en-US" dirty="0" smtClean="0"/>
              <a:t>As of August 30, 17 states and DC had publicly released comprehensive information about rates in exchanges/marketplaces.</a:t>
            </a:r>
          </a:p>
          <a:p>
            <a:r>
              <a:rPr lang="en-US" dirty="0" smtClean="0"/>
              <a:t>Rate information for all states is expected to be available by October 1.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386214"/>
              </p:ext>
            </p:extLst>
          </p:nvPr>
        </p:nvGraphicFramePr>
        <p:xfrm>
          <a:off x="92075" y="1096963"/>
          <a:ext cx="8959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Kaiser Family Foundation Analysis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Lowest Cost Silver Premium for a 40 Year-Old in Selected Cities, </a:t>
            </a:r>
            <a:r>
              <a:rPr lang="en-US" u="sng" dirty="0" smtClean="0"/>
              <a:t>Before</a:t>
            </a:r>
            <a:r>
              <a:rPr lang="en-US" dirty="0" smtClean="0"/>
              <a:t> Tax Credits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Meta Offc Pro"/>
              </a:rPr>
              <a:t>CBO Projection = $320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638925" y="1143000"/>
            <a:ext cx="0" cy="4419600"/>
          </a:xfrm>
          <a:prstGeom prst="line">
            <a:avLst/>
          </a:prstGeom>
          <a:ln w="38100" cmpd="sng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814432"/>
              </p:ext>
            </p:extLst>
          </p:nvPr>
        </p:nvGraphicFramePr>
        <p:xfrm>
          <a:off x="92075" y="1096963"/>
          <a:ext cx="8959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Kaiser Family Foundation Analysis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Lowest Cost Silver Premium for a 40 Year-Old at 250% of Poverty ($29k), </a:t>
            </a:r>
            <a:r>
              <a:rPr lang="en-US" u="sng" dirty="0" smtClean="0"/>
              <a:t>After</a:t>
            </a:r>
            <a:r>
              <a:rPr lang="en-US" dirty="0" smtClean="0"/>
              <a:t> Tax Credits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248400" y="2895600"/>
            <a:ext cx="1219200" cy="8382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3200" y="3810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Meta Offc Pro"/>
              </a:rPr>
              <a:t>Federal Tax Credit</a:t>
            </a:r>
          </a:p>
        </p:txBody>
      </p:sp>
    </p:spTree>
    <p:extLst>
      <p:ext uri="{BB962C8B-B14F-4D97-AF65-F5344CB8AC3E}">
        <p14:creationId xmlns:p14="http://schemas.microsoft.com/office/powerpoint/2010/main" val="5574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69456"/>
              </p:ext>
            </p:extLst>
          </p:nvPr>
        </p:nvGraphicFramePr>
        <p:xfrm>
          <a:off x="92075" y="1096963"/>
          <a:ext cx="8959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Kaiser Family Foundation Analysis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Lowest Cost Bronze Premium for a 40 Year-Old at 250% of Poverty ($29k), </a:t>
            </a:r>
            <a:r>
              <a:rPr lang="en-US" u="sng" dirty="0"/>
              <a:t>After</a:t>
            </a:r>
            <a:r>
              <a:rPr lang="en-US" dirty="0"/>
              <a:t> Tax Credits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667375" y="2362200"/>
            <a:ext cx="1219200" cy="8382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72175" y="3316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Meta Offc Pro"/>
              </a:rPr>
              <a:t>Federal Tax Credit</a:t>
            </a:r>
          </a:p>
        </p:txBody>
      </p:sp>
    </p:spTree>
    <p:extLst>
      <p:ext uri="{BB962C8B-B14F-4D97-AF65-F5344CB8AC3E}">
        <p14:creationId xmlns:p14="http://schemas.microsoft.com/office/powerpoint/2010/main" val="34358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Meta Offc Pro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ustom 2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1014</Words>
  <Application>Microsoft Office PowerPoint</Application>
  <PresentationFormat>On-screen Show (4:3)</PresentationFormat>
  <Paragraphs>212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blank</vt:lpstr>
      <vt:lpstr>Default with exhibit #</vt:lpstr>
      <vt:lpstr>Default with figure #</vt:lpstr>
      <vt:lpstr>Title page</vt:lpstr>
      <vt:lpstr>Understanding Insurance Premiums Under The Affordable Care Act </vt:lpstr>
      <vt:lpstr>Today’s Speakers from the Kaiser Family Foundation</vt:lpstr>
      <vt:lpstr>Insurance Market Rules in the Individual Insurance Market Starting in 2014</vt:lpstr>
      <vt:lpstr>Examples of Coverage Options for Individuals and Small Businesses</vt:lpstr>
      <vt:lpstr>How the Premium Tax Credit Works</vt:lpstr>
      <vt:lpstr>Timeline and Process</vt:lpstr>
      <vt:lpstr>The Second Lowest Cost Silver Premium for a 40 Year-Old in Selected Cities, Before Tax Credits</vt:lpstr>
      <vt:lpstr>The Second Lowest Cost Silver Premium for a 40 Year-Old at 250% of Poverty ($29k), After Tax Credits</vt:lpstr>
      <vt:lpstr>The Lowest Cost Bronze Premium for a 40 Year-Old at 250% of Poverty ($29k), After Tax Credits</vt:lpstr>
      <vt:lpstr>Number of Insurers Participating in Exchange/Marketplace by Rating Area</vt:lpstr>
      <vt:lpstr>Why Premiums Change Under the ACA</vt:lpstr>
      <vt:lpstr>TODAY’S WEBINAR WILL BE ARCHIVED</vt:lpstr>
      <vt:lpstr>CONTACT US</vt:lpstr>
      <vt:lpstr>TAX CREDITS &amp; PREMIUMS</vt:lpstr>
      <vt:lpstr>FEATURE OUR RESOURCES ON YOUR SITE FOR FREE</vt:lpstr>
      <vt:lpstr>SPANISH LANGUAGE RESOURCES</vt:lpstr>
      <vt:lpstr>EXCHANGES/MARKETPLACES</vt:lpstr>
      <vt:lpstr>INSURANCE MARKET REFORMS</vt:lpstr>
      <vt:lpstr>BENEFITS IN THE NEW MARKETPLACES</vt:lpstr>
    </vt:vector>
  </TitlesOfParts>
  <Company>Kaiser Family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Huang</dc:creator>
  <cp:lastModifiedBy>Amanda Keammerer</cp:lastModifiedBy>
  <cp:revision>89</cp:revision>
  <dcterms:created xsi:type="dcterms:W3CDTF">2013-04-16T19:45:49Z</dcterms:created>
  <dcterms:modified xsi:type="dcterms:W3CDTF">2013-09-10T19:11:32Z</dcterms:modified>
</cp:coreProperties>
</file>