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5" d="100"/>
          <a:sy n="95" d="100"/>
        </p:scale>
        <p:origin x="-5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1580286653135371E-2"/>
          <c:y val="4.9778509786734058E-2"/>
          <c:w val="0.71290600894011258"/>
          <c:h val="0.8961883588199920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Premiums</c:v>
                </c:pt>
              </c:strCache>
            </c:strRef>
          </c:tx>
          <c:spPr>
            <a:ln>
              <a:noFill/>
            </a:ln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  <a:latin typeface="Calibri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Sheet1!$B$2:$B$3</c:f>
              <c:numCache>
                <c:formatCode>"$"#,##0_);[Red]\("$"#,##0\)</c:formatCode>
                <c:ptCount val="2"/>
                <c:pt idx="0">
                  <c:v>2049</c:v>
                </c:pt>
                <c:pt idx="1">
                  <c:v>2066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Hospital/Medical/Supplies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</c:spPr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  <a:latin typeface="Calibri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Sheet1!$C$2:$C$3</c:f>
              <c:numCache>
                <c:formatCode>"$"#,##0_);[Red]\("$"#,##0\)</c:formatCode>
                <c:ptCount val="2"/>
                <c:pt idx="0">
                  <c:v>812</c:v>
                </c:pt>
                <c:pt idx="1">
                  <c:v>790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Post-Acute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</c:spPr>
          <c:invertIfNegative val="0"/>
          <c:dLbls>
            <c:dLbl>
              <c:idx val="0"/>
              <c:layout>
                <c:manualLayout>
                  <c:x val="-0.1273434594594354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273434594594354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  <a:latin typeface="Calibri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Sheet1!$D$2:$D$3</c:f>
              <c:numCache>
                <c:formatCode>"$"#,##0_);[Red]\("$"#,##0\)</c:formatCode>
                <c:ptCount val="2"/>
                <c:pt idx="0">
                  <c:v>49</c:v>
                </c:pt>
                <c:pt idx="1">
                  <c:v>58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Prescription Drugs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</c:spPr>
          <c:invertIfNegative val="0"/>
          <c:dLbls>
            <c:txPr>
              <a:bodyPr/>
              <a:lstStyle/>
              <a:p>
                <a:pPr>
                  <a:defRPr b="1">
                    <a:latin typeface="Calibri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Sheet1!$E$2:$E$3</c:f>
              <c:numCache>
                <c:formatCode>"$"#,##0_);[Red]\("$"#,##0\)</c:formatCode>
                <c:ptCount val="2"/>
                <c:pt idx="0">
                  <c:v>558</c:v>
                </c:pt>
                <c:pt idx="1">
                  <c:v>541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Dental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</c:spPr>
          <c:invertIfNegative val="0"/>
          <c:dLbls>
            <c:txPr>
              <a:bodyPr/>
              <a:lstStyle/>
              <a:p>
                <a:pPr>
                  <a:defRPr b="1">
                    <a:latin typeface="Calibri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Sheet1!$F$2:$F$3</c:f>
              <c:numCache>
                <c:formatCode>"$"#,##0_);[Red]\("$"#,##0\)</c:formatCode>
                <c:ptCount val="2"/>
                <c:pt idx="0">
                  <c:v>294</c:v>
                </c:pt>
                <c:pt idx="1">
                  <c:v>287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LTSS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$1,081 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>
                    <a:latin typeface="Calibri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Sheet1!$A$2:$A$3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Sheet1!$G$2:$G$3</c:f>
              <c:numCache>
                <c:formatCode>"$"#,##0_);[Red]\("$"#,##0\)</c:formatCode>
                <c:ptCount val="2"/>
                <c:pt idx="0">
                  <c:v>1080</c:v>
                </c:pt>
                <c:pt idx="1">
                  <c:v>487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7"/>
        <c:overlap val="100"/>
        <c:axId val="43546496"/>
        <c:axId val="43548032"/>
      </c:barChart>
      <c:catAx>
        <c:axId val="43546496"/>
        <c:scaling>
          <c:orientation val="minMax"/>
        </c:scaling>
        <c:delete val="0"/>
        <c:axPos val="b"/>
        <c:majorTickMark val="none"/>
        <c:minorTickMark val="none"/>
        <c:tickLblPos val="none"/>
        <c:spPr>
          <a:ln>
            <a:solidFill>
              <a:schemeClr val="tx1"/>
            </a:solidFill>
          </a:ln>
        </c:spPr>
        <c:crossAx val="43548032"/>
        <c:crosses val="autoZero"/>
        <c:auto val="1"/>
        <c:lblAlgn val="ctr"/>
        <c:lblOffset val="100"/>
        <c:noMultiLvlLbl val="0"/>
      </c:catAx>
      <c:valAx>
        <c:axId val="43548032"/>
        <c:scaling>
          <c:orientation val="minMax"/>
          <c:max val="5000"/>
          <c:min val="0"/>
        </c:scaling>
        <c:delete val="1"/>
        <c:axPos val="l"/>
        <c:numFmt formatCode="&quot;$&quot;#,##0_);[Red]\(&quot;$&quot;#,##0\)" sourceLinked="1"/>
        <c:majorTickMark val="out"/>
        <c:minorTickMark val="none"/>
        <c:tickLblPos val="none"/>
        <c:crossAx val="43546496"/>
        <c:crosses val="autoZero"/>
        <c:crossBetween val="between"/>
      </c:valAx>
      <c:spPr>
        <a:ln>
          <a:noFill/>
        </a:ln>
      </c:spPr>
    </c:plotArea>
    <c:legend>
      <c:legendPos val="r"/>
      <c:layout/>
      <c:overlay val="0"/>
      <c:txPr>
        <a:bodyPr/>
        <a:lstStyle/>
        <a:p>
          <a:pPr>
            <a:defRPr sz="1600" b="1">
              <a:latin typeface="Calibri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0.21896</cdr:x>
      <cdr:y>0.0495</cdr:y>
    </cdr:from>
    <cdr:to>
      <cdr:x>0.23954</cdr:x>
      <cdr:y>0.10615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65326" y="228600"/>
          <a:ext cx="184731" cy="2616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rtlCol="0">
          <a:spAutoFit/>
        </a:bodyPr>
        <a:lstStyle xmlns:a="http://schemas.openxmlformats.org/drawingml/2006/main"/>
        <a:p xmlns:a="http://schemas.openxmlformats.org/drawingml/2006/main">
          <a:pPr algn="ctr"/>
          <a:endParaRPr lang="en-US" sz="1100" dirty="0" err="1" smtClean="0">
            <a:latin typeface="Meta Offc Pro"/>
            <a:cs typeface="Meta Offc Pro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82018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9338800"/>
              </p:ext>
            </p:extLst>
          </p:nvPr>
        </p:nvGraphicFramePr>
        <p:xfrm>
          <a:off x="92075" y="990600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-17721" y="6309360"/>
            <a:ext cx="8321040" cy="548640"/>
          </a:xfrm>
        </p:spPr>
        <p:txBody>
          <a:bodyPr/>
          <a:lstStyle/>
          <a:p>
            <a:pPr lvl="0">
              <a:defRPr/>
            </a:pPr>
            <a:r>
              <a:rPr lang="en-US" dirty="0" smtClean="0">
                <a:latin typeface="Calibri" pitchFamily="34" charset="0"/>
              </a:rPr>
              <a:t>NOTE: LTSS are long-term services and supports and include home health spending. </a:t>
            </a:r>
          </a:p>
          <a:p>
            <a:pPr lvl="0">
              <a:defRPr/>
            </a:pPr>
            <a:r>
              <a:rPr lang="en-US" dirty="0" smtClean="0">
                <a:latin typeface="Calibri" pitchFamily="34" charset="0"/>
              </a:rPr>
              <a:t>Premiums include Medicare Part A, B, C, and D and private health insurance premiums.</a:t>
            </a:r>
          </a:p>
          <a:p>
            <a:pPr lvl="0">
              <a:defRPr/>
            </a:pPr>
            <a:r>
              <a:rPr lang="en-US" dirty="0" smtClean="0">
                <a:latin typeface="Calibri" pitchFamily="34" charset="0"/>
              </a:rPr>
              <a:t>SOURCE: Kaiser Family Foundation analysis of CMS Medicare Current Beneficiary Survey 2009 Cost and Use file.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Calibri" pitchFamily="34" charset="0"/>
              </a:rPr>
              <a:t>Out-of-Pocket Health Spending by Medicare Beneficiaries 65 and Older, by Gender and Type of Service, 2009</a:t>
            </a:r>
            <a:endParaRPr lang="en-US" sz="2800" dirty="0">
              <a:latin typeface="Calibri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5098333"/>
              </p:ext>
            </p:extLst>
          </p:nvPr>
        </p:nvGraphicFramePr>
        <p:xfrm>
          <a:off x="457200" y="5715000"/>
          <a:ext cx="6296024" cy="396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48012"/>
                <a:gridCol w="3148012"/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smtClean="0">
                          <a:latin typeface="Calibri" pitchFamily="34" charset="0"/>
                        </a:rPr>
                        <a:t>Women</a:t>
                      </a:r>
                      <a:endParaRPr lang="en-US" sz="1800" b="1" i="0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Calibri" pitchFamily="34" charset="0"/>
                        </a:rPr>
                        <a:t>Men</a:t>
                      </a:r>
                      <a:endParaRPr lang="en-US" sz="1800" b="1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553200" y="22098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latin typeface="Calibri" pitchFamily="34" charset="0"/>
                <a:cs typeface="Meta Offc Pro"/>
              </a:rPr>
              <a:t>Services</a:t>
            </a:r>
          </a:p>
        </p:txBody>
      </p:sp>
      <p:sp>
        <p:nvSpPr>
          <p:cNvPr id="15" name="TextBox 1"/>
          <p:cNvSpPr txBox="1"/>
          <p:nvPr/>
        </p:nvSpPr>
        <p:spPr>
          <a:xfrm>
            <a:off x="1524000" y="1002268"/>
            <a:ext cx="82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b="1" dirty="0" smtClean="0">
                <a:latin typeface="Calibri" pitchFamily="34" charset="0"/>
                <a:cs typeface="Meta Offc Pro"/>
              </a:rPr>
              <a:t>$4,844</a:t>
            </a:r>
          </a:p>
        </p:txBody>
      </p:sp>
      <p:sp>
        <p:nvSpPr>
          <p:cNvPr id="16" name="TextBox 1"/>
          <p:cNvSpPr txBox="1"/>
          <p:nvPr/>
        </p:nvSpPr>
        <p:spPr>
          <a:xfrm>
            <a:off x="4800600" y="1600200"/>
            <a:ext cx="82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b="1" dirty="0" smtClean="0">
                <a:latin typeface="Calibri" pitchFamily="34" charset="0"/>
                <a:cs typeface="Meta Offc Pro"/>
              </a:rPr>
              <a:t>$4,230</a:t>
            </a:r>
          </a:p>
        </p:txBody>
      </p:sp>
    </p:spTree>
    <p:extLst>
      <p:ext uri="{BB962C8B-B14F-4D97-AF65-F5344CB8AC3E}">
        <p14:creationId xmlns:p14="http://schemas.microsoft.com/office/powerpoint/2010/main" val="20987209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83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Out-of-Pocket Health Spending by Medicare Beneficiaries 65 and Older, by Gender and Type of Service, 2009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Out-of-Pocket Health Spending by Medicare Beneficiaries 65 and Older, by Gender and Type of Service, 2009</dc:title>
  <dc:creator>Adara Beamesderfer</dc:creator>
  <cp:lastModifiedBy>Adara Beamesderfer</cp:lastModifiedBy>
  <cp:revision>1</cp:revision>
  <dcterms:created xsi:type="dcterms:W3CDTF">2013-05-08T16:51:15Z</dcterms:created>
  <dcterms:modified xsi:type="dcterms:W3CDTF">2013-05-08T16:51:16Z</dcterms:modified>
</cp:coreProperties>
</file>