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74BD5-A9E4-4997-9A6E-F7F445989957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B308B-8D39-4E5F-97DB-86EB20064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1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7388"/>
            <a:ext cx="4570412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Medicaid, today, plays many roles. </a:t>
            </a:r>
            <a:r>
              <a:rPr lang="en-US" dirty="0" smtClean="0">
                <a:latin typeface="+mn-lt"/>
              </a:rPr>
              <a:t>It </a:t>
            </a:r>
            <a:r>
              <a:rPr lang="en-US" dirty="0">
                <a:latin typeface="+mn-lt"/>
              </a:rPr>
              <a:t>is first and foremost a health insurance provider for the nation’s low-income children and some of their parents as well as the disabled who rely on Medicaid for help with their medical bills. </a:t>
            </a:r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Times New Roman" pitchFamily="18" charset="0"/>
              </a:rPr>
              <a:t>It is also a major way in which we provide assistance to low-income Medicare beneficiaries to help them with their Medicare premiums and cost-sharing as well as with services that Medicare does not cover such as long-term care, dental care, and eyeglasses. Medicaid is the primary payer and provider of long-term care in the country - providing both nursing home assistance as well as in-home and community-based services to many individuals that need these services. </a:t>
            </a:r>
          </a:p>
          <a:p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r>
              <a:rPr lang="en-US" dirty="0">
                <a:latin typeface="Times New Roman" pitchFamily="18" charset="0"/>
              </a:rPr>
              <a:t>In doing this, it is a major part of our health care spending as a nation and also provides a substantial amount of assistance to the states in meeting the needs of their lowest income residents.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Times New Roman" pitchFamily="18" charset="0"/>
              </a:rPr>
              <a:t>Medicaid is the major source of federal financing to the states.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979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95F7A11-ABC6-428B-A534-506F576DCFF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45CF6-8CD2-4865-B7FE-1DBB7675C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0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95F7A11-ABC6-428B-A534-506F576DCFF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45CF6-8CD2-4865-B7FE-1DBB7675C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52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95F7A11-ABC6-428B-A534-506F576DCFFB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-31750"/>
            <a:ext cx="2133600" cy="365125"/>
          </a:xfrm>
          <a:prstGeom prst="rect">
            <a:avLst/>
          </a:prstGeom>
        </p:spPr>
        <p:txBody>
          <a:bodyPr/>
          <a:lstStyle/>
          <a:p>
            <a:fld id="{CAC45CF6-8CD2-4865-B7FE-1DBB7675C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4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lang="en-US" sz="3000" b="1" dirty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48400"/>
            <a:ext cx="7467600" cy="5334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15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SOURCE: here.  Also NOTE: </a:t>
            </a:r>
          </a:p>
          <a:p>
            <a:pPr algn="l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53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163288"/>
            <a:ext cx="8932863" cy="947057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+mj-lt"/>
              </a:rPr>
              <a:t>Medicaid Has Many Vital Roles for Women In Our Health Care System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29609" y="1226290"/>
            <a:ext cx="3869760" cy="190821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900" dirty="0">
                <a:latin typeface="+mj-lt"/>
                <a:cs typeface="Arial" pitchFamily="34" charset="0"/>
              </a:rPr>
              <a:t>Health Insurance Coverage</a:t>
            </a:r>
          </a:p>
          <a:p>
            <a:pPr>
              <a:spcBef>
                <a:spcPct val="50000"/>
              </a:spcBef>
            </a:pPr>
            <a:r>
              <a:rPr lang="en-US" sz="1650" b="0" dirty="0" smtClean="0">
                <a:latin typeface="+mj-lt"/>
                <a:cs typeface="Arial" pitchFamily="34" charset="0"/>
              </a:rPr>
              <a:t>Covers more than 18 million women (18-64), including pregnant women, mothers, and women with disabilities. </a:t>
            </a:r>
          </a:p>
          <a:p>
            <a:pPr>
              <a:spcBef>
                <a:spcPct val="50000"/>
              </a:spcBef>
            </a:pPr>
            <a:r>
              <a:rPr lang="en-US" sz="1650" b="0" dirty="0" smtClean="0">
                <a:latin typeface="+mj-lt"/>
                <a:cs typeface="Arial" pitchFamily="34" charset="0"/>
              </a:rPr>
              <a:t>Nearly half of all U.S. births financed by Medicaid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514600" y="3810000"/>
            <a:ext cx="4114800" cy="47705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dirty="0">
                <a:solidFill>
                  <a:schemeClr val="bg1"/>
                </a:solidFill>
                <a:latin typeface="+mj-lt"/>
                <a:cs typeface="Arial" pitchFamily="34" charset="0"/>
              </a:rPr>
              <a:t>MEDICAID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17715" y="4876801"/>
            <a:ext cx="4393770" cy="1423467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900" dirty="0">
                <a:latin typeface="+mj-lt"/>
                <a:cs typeface="Arial" pitchFamily="34" charset="0"/>
              </a:rPr>
              <a:t>Support for Health Care System and Safety-net</a:t>
            </a:r>
          </a:p>
          <a:p>
            <a:pPr>
              <a:spcBef>
                <a:spcPts val="0"/>
              </a:spcBef>
            </a:pPr>
            <a:r>
              <a:rPr lang="en-US" sz="1650" b="0" dirty="0" smtClean="0">
                <a:latin typeface="+mj-lt"/>
                <a:cs typeface="Arial" pitchFamily="34" charset="0"/>
              </a:rPr>
              <a:t>75% of publicly funded family planning services</a:t>
            </a:r>
          </a:p>
          <a:p>
            <a:pPr>
              <a:spcBef>
                <a:spcPts val="0"/>
              </a:spcBef>
            </a:pPr>
            <a:r>
              <a:rPr lang="en-US" sz="1600" b="0" dirty="0" smtClean="0">
                <a:latin typeface="+mj-lt"/>
                <a:cs typeface="Arial" pitchFamily="34" charset="0"/>
              </a:rPr>
              <a:t>40% of community health center revenue is funded by Medicaid</a:t>
            </a:r>
            <a:endParaRPr lang="en-US" sz="1600" b="0" dirty="0">
              <a:latin typeface="+mj-lt"/>
              <a:cs typeface="Arial" pitchFamily="34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1945758" y="3136604"/>
            <a:ext cx="1522930" cy="647995"/>
          </a:xfrm>
          <a:custGeom>
            <a:avLst/>
            <a:gdLst>
              <a:gd name="T0" fmla="*/ 1885950 w 1188"/>
              <a:gd name="T1" fmla="*/ 566737 h 357"/>
              <a:gd name="T2" fmla="*/ 0 w 1188"/>
              <a:gd name="T3" fmla="*/ 0 h 357"/>
              <a:gd name="T4" fmla="*/ 0 60000 65536"/>
              <a:gd name="T5" fmla="*/ 0 60000 65536"/>
              <a:gd name="T6" fmla="*/ 0 w 1188"/>
              <a:gd name="T7" fmla="*/ 0 h 357"/>
              <a:gd name="T8" fmla="*/ 1188 w 1188"/>
              <a:gd name="T9" fmla="*/ 357 h 3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88" h="357">
                <a:moveTo>
                  <a:pt x="1188" y="357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+mj-lt"/>
              <a:cs typeface="Arial" pitchFamily="34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2295525" y="4343400"/>
            <a:ext cx="1173163" cy="525462"/>
          </a:xfrm>
          <a:custGeom>
            <a:avLst/>
            <a:gdLst>
              <a:gd name="T0" fmla="*/ 1173163 w 713"/>
              <a:gd name="T1" fmla="*/ 0 h 366"/>
              <a:gd name="T2" fmla="*/ 0 w 713"/>
              <a:gd name="T3" fmla="*/ 525462 h 366"/>
              <a:gd name="T4" fmla="*/ 0 60000 65536"/>
              <a:gd name="T5" fmla="*/ 0 60000 65536"/>
              <a:gd name="T6" fmla="*/ 0 w 713"/>
              <a:gd name="T7" fmla="*/ 0 h 366"/>
              <a:gd name="T8" fmla="*/ 713 w 713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13" h="366">
                <a:moveTo>
                  <a:pt x="713" y="0"/>
                </a:moveTo>
                <a:lnTo>
                  <a:pt x="0" y="36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+mj-lt"/>
              <a:cs typeface="Arial" pitchFamily="34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5545139" y="4343400"/>
            <a:ext cx="1231900" cy="525462"/>
          </a:xfrm>
          <a:custGeom>
            <a:avLst/>
            <a:gdLst>
              <a:gd name="T0" fmla="*/ 0 w 749"/>
              <a:gd name="T1" fmla="*/ 0 h 357"/>
              <a:gd name="T2" fmla="*/ 1231900 w 749"/>
              <a:gd name="T3" fmla="*/ 525462 h 357"/>
              <a:gd name="T4" fmla="*/ 0 60000 65536"/>
              <a:gd name="T5" fmla="*/ 0 60000 65536"/>
              <a:gd name="T6" fmla="*/ 0 w 749"/>
              <a:gd name="T7" fmla="*/ 0 h 357"/>
              <a:gd name="T8" fmla="*/ 749 w 749"/>
              <a:gd name="T9" fmla="*/ 357 h 3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49" h="357">
                <a:moveTo>
                  <a:pt x="0" y="0"/>
                </a:moveTo>
                <a:lnTo>
                  <a:pt x="749" y="35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+mj-lt"/>
              <a:cs typeface="Arial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813124" y="1217685"/>
            <a:ext cx="3741549" cy="1692771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900" dirty="0">
                <a:latin typeface="+mj-lt"/>
                <a:cs typeface="Arial" pitchFamily="34" charset="0"/>
              </a:rPr>
              <a:t>Assistance </a:t>
            </a:r>
            <a:r>
              <a:rPr lang="en-US" sz="1900" dirty="0" smtClean="0">
                <a:latin typeface="+mj-lt"/>
                <a:cs typeface="Arial" pitchFamily="34" charset="0"/>
              </a:rPr>
              <a:t>to </a:t>
            </a:r>
            <a:r>
              <a:rPr lang="en-US" sz="1900" dirty="0">
                <a:latin typeface="+mj-lt"/>
                <a:cs typeface="Arial" pitchFamily="34" charset="0"/>
              </a:rPr>
              <a:t>Medicare Beneficiaries</a:t>
            </a:r>
          </a:p>
          <a:p>
            <a:pPr>
              <a:spcBef>
                <a:spcPct val="50000"/>
              </a:spcBef>
            </a:pPr>
            <a:r>
              <a:rPr lang="en-US" sz="1650" b="0" dirty="0" smtClean="0">
                <a:latin typeface="+mj-lt"/>
                <a:cs typeface="Arial" pitchFamily="34" charset="0"/>
              </a:rPr>
              <a:t>Women comprise more than 2/3rds of dually eligible Medicare beneficiaries</a:t>
            </a:r>
          </a:p>
          <a:p>
            <a:pPr>
              <a:spcBef>
                <a:spcPct val="50000"/>
              </a:spcBef>
            </a:pPr>
            <a:endParaRPr lang="en-US" sz="1650" b="0" dirty="0" smtClean="0">
              <a:latin typeface="+mj-lt"/>
              <a:cs typeface="Arial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912964" y="4808544"/>
            <a:ext cx="3503084" cy="190821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900" dirty="0">
                <a:latin typeface="+mj-lt"/>
                <a:cs typeface="Arial" pitchFamily="34" charset="0"/>
              </a:rPr>
              <a:t>Long-Term Care Assistance</a:t>
            </a:r>
          </a:p>
          <a:p>
            <a:pPr>
              <a:spcBef>
                <a:spcPct val="50000"/>
              </a:spcBef>
            </a:pPr>
            <a:r>
              <a:rPr lang="en-US" sz="1650" b="0" dirty="0" smtClean="0">
                <a:latin typeface="+mj-lt"/>
                <a:cs typeface="Arial" pitchFamily="34" charset="0"/>
              </a:rPr>
              <a:t>Accounts for 43</a:t>
            </a:r>
            <a:r>
              <a:rPr lang="en-US" sz="1650" b="0" dirty="0">
                <a:latin typeface="+mj-lt"/>
                <a:cs typeface="Arial" pitchFamily="34" charset="0"/>
              </a:rPr>
              <a:t>% of long term care expenses </a:t>
            </a:r>
            <a:endParaRPr lang="en-US" sz="1650" b="0" dirty="0" smtClean="0">
              <a:latin typeface="+mj-lt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650" b="0" dirty="0" smtClean="0">
                <a:latin typeface="+mj-lt"/>
                <a:cs typeface="Arial" pitchFamily="34" charset="0"/>
              </a:rPr>
              <a:t>Women comprise three-quarters of nursing home residents and two-thirds of home health users</a:t>
            </a:r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5573714" y="2886036"/>
            <a:ext cx="1410473" cy="898564"/>
          </a:xfrm>
          <a:custGeom>
            <a:avLst/>
            <a:gdLst>
              <a:gd name="T0" fmla="*/ 0 w 1198"/>
              <a:gd name="T1" fmla="*/ 798512 h 503"/>
              <a:gd name="T2" fmla="*/ 1901825 w 1198"/>
              <a:gd name="T3" fmla="*/ 0 h 503"/>
              <a:gd name="T4" fmla="*/ 0 60000 65536"/>
              <a:gd name="T5" fmla="*/ 0 60000 65536"/>
              <a:gd name="T6" fmla="*/ 0 w 1198"/>
              <a:gd name="T7" fmla="*/ 0 h 503"/>
              <a:gd name="T8" fmla="*/ 1198 w 1198"/>
              <a:gd name="T9" fmla="*/ 503 h 50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98" h="503">
                <a:moveTo>
                  <a:pt x="0" y="503"/>
                </a:moveTo>
                <a:lnTo>
                  <a:pt x="119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latin typeface="+mj-lt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605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Medicaid's Vital Roles"/>
  <p:tag name="ARTICULATE_NAV_LEVEL" val="1"/>
  <p:tag name="ARTICULATE_PLAYLIST_ID" val="-1"/>
  <p:tag name="ARTICULATE_LOCK_SLIDE" val="0"/>
  <p:tag name="ARTICULATE_SLIDE_PAUSE" val="0"/>
  <p:tag name="ARTICULATE_SLIDE_GUID" val="cfdb7ccb-5f5e-4eb7-88c0-d8de42aefebe"/>
  <p:tag name="AUDIO_IMPORT" val="K:\kaiserEDU\tutorials\Medicaid-SCHIP\Medicaid 101 - 2011\Rudowitz KEDU MP3\Chart 2 Audio.mp3"/>
  <p:tag name="AUDIO_ID" val="839"/>
  <p:tag name="ELAPSEDTIME" val="62.953"/>
  <p:tag name="TIMELINE" val="3.0/15.0/31.9/45.9/57.3"/>
  <p:tag name="ARTICULATE_SLIDE_NAV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MARGIN_1" val="0"/>
  <p:tag name="MARGIN_2" val="36"/>
  <p:tag name="MARGIN_3" val="72"/>
  <p:tag name="MARGIN_4" val="108"/>
  <p:tag name="MARGIN_5" val="144"/>
  <p:tag name="FONT_SIZE" val="12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284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Has Many Vital Roles for Women In Our Health Care System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Has Many Vital Roles for Women In Our Health Care System</dc:title>
  <dc:creator>Adara Beamesderfer</dc:creator>
  <cp:lastModifiedBy>Adara Beamesderfer</cp:lastModifiedBy>
  <cp:revision>1</cp:revision>
  <dcterms:created xsi:type="dcterms:W3CDTF">2013-09-18T18:20:58Z</dcterms:created>
  <dcterms:modified xsi:type="dcterms:W3CDTF">2013-09-18T18:20:59Z</dcterms:modified>
</cp:coreProperties>
</file>