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02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5977447263536503E-2"/>
          <c:y val="6.8256854949985235E-2"/>
          <c:w val="0.93550403421794492"/>
          <c:h val="0.7630966050760910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 Races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pPr>
              <a:ln>
                <a:solidFill>
                  <a:schemeClr val="accent1"/>
                </a:solidFill>
              </a:ln>
            </c:spPr>
          </c:marker>
          <c:dLbls>
            <c:dLbl>
              <c:idx val="0"/>
              <c:layout>
                <c:manualLayout>
                  <c:x val="-5.8641975308641972E-2"/>
                  <c:y val="-1.40303842519260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>
                <c:manualLayout>
                  <c:x val="1.54320987654320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12</c:v>
                </c:pt>
                <c:pt idx="1">
                  <c:v>13.2</c:v>
                </c:pt>
                <c:pt idx="2">
                  <c:v>14.5</c:v>
                </c:pt>
                <c:pt idx="3">
                  <c:v>14.7</c:v>
                </c:pt>
                <c:pt idx="4">
                  <c:v>14.1</c:v>
                </c:pt>
                <c:pt idx="5">
                  <c:v>16.8</c:v>
                </c:pt>
                <c:pt idx="6">
                  <c:v>15.2</c:v>
                </c:pt>
                <c:pt idx="7">
                  <c:v>15.4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White</c:v>
                </c:pt>
              </c:strCache>
            </c:strRef>
          </c:tx>
          <c:marker>
            <c:spPr>
              <a:solidFill>
                <a:schemeClr val="accent3"/>
              </a:solidFill>
            </c:spPr>
          </c:marker>
          <c:dLbls>
            <c:dLbl>
              <c:idx val="0"/>
              <c:layout>
                <c:manualLayout>
                  <c:x val="-5.8641975308641965E-2"/>
                  <c:y val="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>
                <c:manualLayout>
                  <c:x val="1.5432098765432098E-3"/>
                  <c:y val="3.08663592698394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8.3000000000000007</c:v>
                </c:pt>
                <c:pt idx="1">
                  <c:v>9.5</c:v>
                </c:pt>
                <c:pt idx="2">
                  <c:v>10.5</c:v>
                </c:pt>
                <c:pt idx="3">
                  <c:v>10.199999999999999</c:v>
                </c:pt>
                <c:pt idx="4">
                  <c:v>9.8000000000000007</c:v>
                </c:pt>
                <c:pt idx="5">
                  <c:v>11.7</c:v>
                </c:pt>
                <c:pt idx="6">
                  <c:v>10.6</c:v>
                </c:pt>
                <c:pt idx="7">
                  <c:v>10.7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Black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marker>
          <c:dLbls>
            <c:dLbl>
              <c:idx val="0"/>
              <c:layout>
                <c:manualLayout>
                  <c:x val="-5.8641975308641972E-2"/>
                  <c:y val="-3.367239193073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>
                <c:manualLayout>
                  <c:x val="1.5432098765432098E-3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</c:numCache>
            </c:numRef>
          </c:cat>
          <c:val>
            <c:numRef>
              <c:f>Sheet1!$D$2:$D$9</c:f>
              <c:numCache>
                <c:formatCode>General</c:formatCode>
                <c:ptCount val="8"/>
                <c:pt idx="0">
                  <c:v>30.5</c:v>
                </c:pt>
                <c:pt idx="1">
                  <c:v>32.200000000000003</c:v>
                </c:pt>
                <c:pt idx="2">
                  <c:v>36.799999999999997</c:v>
                </c:pt>
                <c:pt idx="3">
                  <c:v>38.1</c:v>
                </c:pt>
                <c:pt idx="4">
                  <c:v>38.9</c:v>
                </c:pt>
                <c:pt idx="5">
                  <c:v>43.5</c:v>
                </c:pt>
                <c:pt idx="6">
                  <c:v>41.4</c:v>
                </c:pt>
                <c:pt idx="7">
                  <c:v>38.700000000000003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marker>
            <c:spPr>
              <a:solidFill>
                <a:schemeClr val="accent4"/>
              </a:solidFill>
            </c:spPr>
          </c:marker>
          <c:dLbls>
            <c:dLbl>
              <c:idx val="0"/>
              <c:layout>
                <c:manualLayout>
                  <c:x val="-2.4691358024691343E-2"/>
                  <c:y val="-4.4896522574311808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>
                <c:manualLayout>
                  <c:x val="-2.7777777777777776E-2"/>
                  <c:y val="-5.0508587896100784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Sheet1!$A$2:$A$9</c:f>
              <c:numCache>
                <c:formatCode>General</c:formatCode>
                <c:ptCount val="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</c:numCache>
            </c:numRef>
          </c:cat>
          <c:val>
            <c:numRef>
              <c:f>Sheet1!$E$2:$E$9</c:f>
              <c:numCache>
                <c:formatCode>General</c:formatCode>
                <c:ptCount val="8"/>
                <c:pt idx="0">
                  <c:v>13.6</c:v>
                </c:pt>
                <c:pt idx="1">
                  <c:v>14.5</c:v>
                </c:pt>
                <c:pt idx="2">
                  <c:v>9.9</c:v>
                </c:pt>
                <c:pt idx="3">
                  <c:v>15.7</c:v>
                </c:pt>
                <c:pt idx="4">
                  <c:v>9.1</c:v>
                </c:pt>
                <c:pt idx="5">
                  <c:v>18.899999999999999</c:v>
                </c:pt>
                <c:pt idx="6">
                  <c:v>9.5</c:v>
                </c:pt>
                <c:pt idx="7">
                  <c:v>15.9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616064"/>
        <c:axId val="140617600"/>
      </c:lineChart>
      <c:catAx>
        <c:axId val="14061606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140617600"/>
        <c:crosses val="autoZero"/>
        <c:auto val="1"/>
        <c:lblAlgn val="ctr"/>
        <c:lblOffset val="100"/>
        <c:noMultiLvlLbl val="0"/>
      </c:catAx>
      <c:valAx>
        <c:axId val="140617600"/>
        <c:scaling>
          <c:orientation val="minMax"/>
          <c:max val="60"/>
          <c:min val="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140616064"/>
        <c:crosses val="autoZero"/>
        <c:crossBetween val="between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7.4417833187518226E-2"/>
          <c:y val="1.6949542009070707E-2"/>
          <c:w val="0.50664567720355469"/>
          <c:h val="7.10898432002205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 b="1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0529C27A-72F4-48E5-9AC7-F47523B1271A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-31750"/>
            <a:ext cx="2133600" cy="365125"/>
          </a:xfrm>
          <a:prstGeom prst="rect">
            <a:avLst/>
          </a:prstGeom>
        </p:spPr>
        <p:txBody>
          <a:bodyPr/>
          <a:lstStyle/>
          <a:p>
            <a:fld id="{E6D25A37-12FE-4D7D-B508-FDE23558D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04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0529C27A-72F4-48E5-9AC7-F47523B1271A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-31750"/>
            <a:ext cx="2133600" cy="365125"/>
          </a:xfrm>
          <a:prstGeom prst="rect">
            <a:avLst/>
          </a:prstGeom>
        </p:spPr>
        <p:txBody>
          <a:bodyPr/>
          <a:lstStyle/>
          <a:p>
            <a:fld id="{E6D25A37-12FE-4D7D-B508-FDE23558D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52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/21099595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2575" y="177801"/>
            <a:ext cx="8139793" cy="820737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chemeClr val="tx1"/>
                </a:solidFill>
              </a:rPr>
              <a:t>Maternal Mortality Rates </a:t>
            </a:r>
            <a:r>
              <a:rPr lang="en-US" sz="3200" dirty="0" smtClean="0">
                <a:solidFill>
                  <a:schemeClr val="tx1"/>
                </a:solidFill>
              </a:rPr>
              <a:t>in the U.S. by Race/Ethnicity; 1998-2005</a:t>
            </a:r>
            <a:endParaRPr lang="en-US" sz="3200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146633"/>
              </p:ext>
            </p:extLst>
          </p:nvPr>
        </p:nvGraphicFramePr>
        <p:xfrm>
          <a:off x="574158" y="1600200"/>
          <a:ext cx="8112642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090" y="2395330"/>
            <a:ext cx="615553" cy="283586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400" b="1" dirty="0" smtClean="0">
                <a:latin typeface="+mn-lt"/>
              </a:rPr>
              <a:t>Maternal Deaths </a:t>
            </a:r>
          </a:p>
          <a:p>
            <a:r>
              <a:rPr lang="en-US" sz="1400" b="1" dirty="0" smtClean="0">
                <a:latin typeface="+mn-lt"/>
              </a:rPr>
              <a:t>per 100,000 Live Births</a:t>
            </a:r>
            <a:endParaRPr lang="en-US" sz="1400" b="1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090" y="6388640"/>
            <a:ext cx="83264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0" dirty="0" smtClean="0">
                <a:latin typeface="+mn-lt"/>
              </a:rPr>
              <a:t>SOUCRE: </a:t>
            </a:r>
            <a:r>
              <a:rPr lang="en-US" sz="1050" b="0" dirty="0">
                <a:latin typeface="+mn-lt"/>
              </a:rPr>
              <a:t>Berg CJ, Callaghan WM, </a:t>
            </a:r>
            <a:r>
              <a:rPr lang="en-US" sz="1050" b="0" dirty="0" err="1">
                <a:latin typeface="+mn-lt"/>
              </a:rPr>
              <a:t>Syverson</a:t>
            </a:r>
            <a:r>
              <a:rPr lang="en-US" sz="1050" b="0" dirty="0">
                <a:latin typeface="+mn-lt"/>
              </a:rPr>
              <a:t> C, Henderson Z. </a:t>
            </a:r>
            <a:r>
              <a:rPr lang="en-US" sz="1050" b="0" u="sng" dirty="0">
                <a:latin typeface="+mn-lt"/>
                <a:hlinkClick r:id="rId3"/>
              </a:rPr>
              <a:t>Pregnancy-related mortality in the United States, 1998–2005.</a:t>
            </a:r>
            <a:r>
              <a:rPr lang="en-US" sz="1050" b="0" dirty="0">
                <a:latin typeface="+mn-lt"/>
              </a:rPr>
              <a:t> </a:t>
            </a:r>
            <a:r>
              <a:rPr lang="en-US" sz="1050" b="0" dirty="0" smtClean="0">
                <a:latin typeface="+mn-lt"/>
              </a:rPr>
              <a:t> </a:t>
            </a:r>
            <a:r>
              <a:rPr lang="en-US" sz="1050" b="0" i="1" dirty="0" err="1" smtClean="0">
                <a:latin typeface="+mn-lt"/>
              </a:rPr>
              <a:t>Obstet</a:t>
            </a:r>
            <a:r>
              <a:rPr lang="en-US" sz="1050" b="0" i="1" dirty="0" smtClean="0">
                <a:latin typeface="+mn-lt"/>
              </a:rPr>
              <a:t>/Gynecol</a:t>
            </a:r>
            <a:r>
              <a:rPr lang="en-US" sz="1050" b="0" i="1" dirty="0">
                <a:latin typeface="+mn-lt"/>
              </a:rPr>
              <a:t>.</a:t>
            </a:r>
            <a:r>
              <a:rPr lang="en-US" sz="1050" b="0" dirty="0">
                <a:latin typeface="+mn-lt"/>
              </a:rPr>
              <a:t> 2010;116:1302–1309</a:t>
            </a:r>
            <a:r>
              <a:rPr lang="en-US" sz="1050" b="0" dirty="0" smtClean="0">
                <a:latin typeface="+mn-lt"/>
              </a:rPr>
              <a:t>. </a:t>
            </a:r>
            <a:endParaRPr lang="en-US" sz="105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6204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Maternal Mortality Rates in the U.S. by Race/Ethnicity; 1998-2005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Maternal Mortality Rates in the U.S. by Race/Ethnicity; 1998-2005</dc:title>
  <dc:creator>Adara Beamesderfer</dc:creator>
  <cp:lastModifiedBy>Adara Beamesderfer</cp:lastModifiedBy>
  <cp:revision>1</cp:revision>
  <dcterms:created xsi:type="dcterms:W3CDTF">2013-09-18T18:21:21Z</dcterms:created>
  <dcterms:modified xsi:type="dcterms:W3CDTF">2013-09-18T18:21:23Z</dcterms:modified>
</cp:coreProperties>
</file>