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02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States that cover service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STI Screening*</c:v>
                </c:pt>
                <c:pt idx="1">
                  <c:v>Alcohol Misuse Counseling</c:v>
                </c:pt>
                <c:pt idx="2">
                  <c:v>Breastfeeding Counseling</c:v>
                </c:pt>
                <c:pt idx="3">
                  <c:v>Tobacco Use Counseling</c:v>
                </c:pt>
                <c:pt idx="4">
                  <c:v>RH Incompatibility Screening</c:v>
                </c:pt>
                <c:pt idx="5">
                  <c:v>Folic Acid Supplementation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48</c:v>
                </c:pt>
                <c:pt idx="1">
                  <c:v>45</c:v>
                </c:pt>
                <c:pt idx="2">
                  <c:v>39</c:v>
                </c:pt>
                <c:pt idx="3">
                  <c:v>45</c:v>
                </c:pt>
                <c:pt idx="4">
                  <c:v>48</c:v>
                </c:pt>
                <c:pt idx="5">
                  <c:v>41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46334080"/>
        <c:axId val="146336000"/>
      </c:barChart>
      <c:catAx>
        <c:axId val="146334080"/>
        <c:scaling>
          <c:orientation val="maxMin"/>
        </c:scaling>
        <c:delete val="0"/>
        <c:axPos val="l"/>
        <c:majorTickMark val="none"/>
        <c:minorTickMark val="none"/>
        <c:tickLblPos val="nextTo"/>
        <c:crossAx val="146336000"/>
        <c:crosses val="autoZero"/>
        <c:auto val="1"/>
        <c:lblAlgn val="ctr"/>
        <c:lblOffset val="100"/>
        <c:noMultiLvlLbl val="0"/>
      </c:catAx>
      <c:valAx>
        <c:axId val="146336000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1463340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C3CE8C-262F-4487-9272-EB38A9474B20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2E0888-C632-48A5-9A58-185B33D91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70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Many states close to achieving the incentive.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223050-B669-4047-BA3A-7FF95347557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300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229A480D-50C9-46E3-B6C2-53625FFBE372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-31750"/>
            <a:ext cx="2133600" cy="365125"/>
          </a:xfrm>
          <a:prstGeom prst="rect">
            <a:avLst/>
          </a:prstGeom>
        </p:spPr>
        <p:txBody>
          <a:bodyPr/>
          <a:lstStyle/>
          <a:p>
            <a:fld id="{2903BA65-9AB1-42FD-8655-2E1FBD610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304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229A480D-50C9-46E3-B6C2-53625FFBE372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-31750"/>
            <a:ext cx="2133600" cy="365125"/>
          </a:xfrm>
          <a:prstGeom prst="rect">
            <a:avLst/>
          </a:prstGeom>
        </p:spPr>
        <p:txBody>
          <a:bodyPr/>
          <a:lstStyle/>
          <a:p>
            <a:fld id="{2903BA65-9AB1-42FD-8655-2E1FBD610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052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229A480D-50C9-46E3-B6C2-53625FFBE372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-31750"/>
            <a:ext cx="2133600" cy="365125"/>
          </a:xfrm>
          <a:prstGeom prst="rect">
            <a:avLst/>
          </a:prstGeom>
        </p:spPr>
        <p:txBody>
          <a:bodyPr/>
          <a:lstStyle/>
          <a:p>
            <a:fld id="{2903BA65-9AB1-42FD-8655-2E1FBD610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540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82575" y="0"/>
            <a:ext cx="8574346" cy="1143000"/>
          </a:xfrm>
        </p:spPr>
        <p:txBody>
          <a:bodyPr>
            <a:normAutofit/>
          </a:bodyPr>
          <a:lstStyle/>
          <a:p>
            <a:pPr algn="l">
              <a:spcBef>
                <a:spcPts val="1200"/>
              </a:spcBef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Many States Cover Preventive Services Important for Pregnant Women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429545"/>
            <a:ext cx="8382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0" dirty="0" smtClean="0">
                <a:latin typeface="+mn-lt"/>
              </a:rPr>
              <a:t>NOTES: Out of 48 States that responded to the survey. *</a:t>
            </a:r>
            <a:r>
              <a:rPr lang="en-US" sz="1050" b="0" dirty="0">
                <a:latin typeface="+mn-lt"/>
              </a:rPr>
              <a:t>Includes chlamydia, gonorrhea, </a:t>
            </a:r>
            <a:r>
              <a:rPr lang="en-US" sz="1050" b="0" dirty="0" smtClean="0">
                <a:latin typeface="+mn-lt"/>
              </a:rPr>
              <a:t>and </a:t>
            </a:r>
            <a:r>
              <a:rPr lang="en-US" sz="1050" b="0" dirty="0">
                <a:latin typeface="+mn-lt"/>
              </a:rPr>
              <a:t>syphilis screenings for pregnant </a:t>
            </a:r>
            <a:r>
              <a:rPr lang="en-US" sz="1050" b="0" dirty="0" smtClean="0">
                <a:latin typeface="+mn-lt"/>
              </a:rPr>
              <a:t>and non-pregnant women</a:t>
            </a:r>
            <a:r>
              <a:rPr lang="en-US" sz="1050" b="0" dirty="0">
                <a:latin typeface="+mn-lt"/>
              </a:rPr>
              <a:t>. </a:t>
            </a:r>
            <a:r>
              <a:rPr lang="en-US" sz="1050" b="0" dirty="0" smtClean="0">
                <a:latin typeface="+mn-lt"/>
              </a:rPr>
              <a:t/>
            </a:r>
            <a:br>
              <a:rPr lang="en-US" sz="1050" b="0" dirty="0" smtClean="0">
                <a:latin typeface="+mn-lt"/>
              </a:rPr>
            </a:br>
            <a:r>
              <a:rPr lang="en-US" sz="1050" b="0" dirty="0" smtClean="0">
                <a:latin typeface="+mn-lt"/>
              </a:rPr>
              <a:t>SOURCE: Kaiser </a:t>
            </a:r>
            <a:r>
              <a:rPr lang="en-US" sz="1050" b="0" dirty="0">
                <a:latin typeface="+mn-lt"/>
              </a:rPr>
              <a:t>Family Foundation, unpublished data from the </a:t>
            </a:r>
            <a:r>
              <a:rPr lang="en-US" sz="1050" b="0" i="1" dirty="0">
                <a:latin typeface="+mn-lt"/>
              </a:rPr>
              <a:t>KCMU/HMA Survey of State Medicaid Coverage of Adult Preventive Services</a:t>
            </a:r>
            <a:r>
              <a:rPr lang="en-US" sz="1050" b="0" dirty="0">
                <a:latin typeface="+mn-lt"/>
              </a:rPr>
              <a:t>, 2010.</a:t>
            </a:r>
            <a:r>
              <a:rPr lang="en-US" sz="1050" b="0" dirty="0" smtClean="0">
                <a:latin typeface="+mn-lt"/>
              </a:rPr>
              <a:t>   </a:t>
            </a:r>
            <a:endParaRPr lang="en-US" sz="1050" b="0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0426" y="1452497"/>
            <a:ext cx="83575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Selected Services </a:t>
            </a:r>
            <a:r>
              <a:rPr lang="en-US" sz="2000" dirty="0"/>
              <a:t>C</a:t>
            </a:r>
            <a:r>
              <a:rPr lang="en-US" sz="2000" dirty="0" smtClean="0"/>
              <a:t>overed by state Medicaid programs, 2010:</a:t>
            </a:r>
            <a:endParaRPr lang="en-US" sz="2000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880385281"/>
              </p:ext>
            </p:extLst>
          </p:nvPr>
        </p:nvGraphicFramePr>
        <p:xfrm>
          <a:off x="1326651" y="1969213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5139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55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Many States Cover Preventive Services Important for Pregnant Women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Many States Cover Preventive Services Important for Pregnant Women</dc:title>
  <dc:creator>Adara Beamesderfer</dc:creator>
  <cp:lastModifiedBy>Adara Beamesderfer</cp:lastModifiedBy>
  <cp:revision>1</cp:revision>
  <dcterms:created xsi:type="dcterms:W3CDTF">2013-09-18T18:21:14Z</dcterms:created>
  <dcterms:modified xsi:type="dcterms:W3CDTF">2013-09-18T18:21:15Z</dcterms:modified>
</cp:coreProperties>
</file>