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5" d="100"/>
          <a:sy n="95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3837063257098383E-2"/>
          <c:y val="2.7777777777777811E-2"/>
          <c:w val="0.70300151764882379"/>
          <c:h val="0.9291893442959953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Less than $10,000</c:v>
                </c:pt>
              </c:strCache>
            </c:strRef>
          </c:tx>
          <c:spPr>
            <a:ln>
              <a:noFill/>
            </a:ln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latin typeface="Calibri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0.14000000000000001</c:v>
                </c:pt>
                <c:pt idx="1">
                  <c:v>7.0000000000000021E-2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$10,000-$20,000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latin typeface="Calibri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0.29000000000000009</c:v>
                </c:pt>
                <c:pt idx="1">
                  <c:v>0.2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$20,000-$30,000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  <a:latin typeface="Calibri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Sheet1!$D$2:$D$3</c:f>
              <c:numCache>
                <c:formatCode>0%</c:formatCode>
                <c:ptCount val="2"/>
                <c:pt idx="0">
                  <c:v>0.21000000000000005</c:v>
                </c:pt>
                <c:pt idx="1">
                  <c:v>0.22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$30,000-$40,000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</c:spPr>
          <c:invertIfNegative val="0"/>
          <c:dLbls>
            <c:txPr>
              <a:bodyPr/>
              <a:lstStyle/>
              <a:p>
                <a:pPr>
                  <a:defRPr b="1">
                    <a:latin typeface="Calibri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Sheet1!$E$2:$E$3</c:f>
              <c:numCache>
                <c:formatCode>0%</c:formatCode>
                <c:ptCount val="2"/>
                <c:pt idx="0">
                  <c:v>0.12000000000000002</c:v>
                </c:pt>
                <c:pt idx="1">
                  <c:v>0.15000000000000005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$40,000 or more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</c:spPr>
          <c:invertIfNegative val="0"/>
          <c:dLbls>
            <c:txPr>
              <a:bodyPr/>
              <a:lstStyle/>
              <a:p>
                <a:pPr>
                  <a:defRPr b="1">
                    <a:latin typeface="Calibri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Sheet1!$F$2:$F$3</c:f>
              <c:numCache>
                <c:formatCode>0%</c:formatCode>
                <c:ptCount val="2"/>
                <c:pt idx="0">
                  <c:v>0.23</c:v>
                </c:pt>
                <c:pt idx="1">
                  <c:v>0.3600000000000001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4"/>
        <c:overlap val="100"/>
        <c:axId val="96206208"/>
        <c:axId val="64181376"/>
      </c:barChart>
      <c:catAx>
        <c:axId val="96206208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>
            <a:solidFill>
              <a:schemeClr val="tx1"/>
            </a:solidFill>
          </a:ln>
        </c:spPr>
        <c:crossAx val="64181376"/>
        <c:crosses val="autoZero"/>
        <c:auto val="1"/>
        <c:lblAlgn val="ctr"/>
        <c:lblOffset val="100"/>
        <c:noMultiLvlLbl val="0"/>
      </c:catAx>
      <c:valAx>
        <c:axId val="64181376"/>
        <c:scaling>
          <c:orientation val="minMax"/>
          <c:max val="1"/>
        </c:scaling>
        <c:delete val="1"/>
        <c:axPos val="l"/>
        <c:numFmt formatCode="0%" sourceLinked="1"/>
        <c:majorTickMark val="out"/>
        <c:minorTickMark val="none"/>
        <c:tickLblPos val="none"/>
        <c:crossAx val="96206208"/>
        <c:crosses val="autoZero"/>
        <c:crossBetween val="between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7281289558081433"/>
          <c:y val="6.3145299225411927E-2"/>
          <c:w val="0.24215754920536769"/>
          <c:h val="0.7815442637429677"/>
        </c:manualLayout>
      </c:layout>
      <c:overlay val="0"/>
      <c:txPr>
        <a:bodyPr/>
        <a:lstStyle/>
        <a:p>
          <a:pPr>
            <a:defRPr sz="1800" b="1">
              <a:latin typeface="Calibri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443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0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2961126"/>
              </p:ext>
            </p:extLst>
          </p:nvPr>
        </p:nvGraphicFramePr>
        <p:xfrm>
          <a:off x="92074" y="1356360"/>
          <a:ext cx="8975726" cy="4694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-15240" y="6309360"/>
            <a:ext cx="8321040" cy="548640"/>
          </a:xfrm>
        </p:spPr>
        <p:txBody>
          <a:bodyPr/>
          <a:lstStyle/>
          <a:p>
            <a:pPr lvl="0"/>
            <a:r>
              <a:rPr lang="en-US" dirty="0" smtClean="0">
                <a:latin typeface="Calibri" pitchFamily="34" charset="0"/>
              </a:rPr>
              <a:t>NOTE: Analysis of Medicare beneficiaries 65 and older.</a:t>
            </a:r>
          </a:p>
          <a:p>
            <a:r>
              <a:rPr lang="en-US" dirty="0" smtClean="0">
                <a:latin typeface="Calibri" pitchFamily="34" charset="0"/>
              </a:rPr>
              <a:t>SOURCE: </a:t>
            </a:r>
            <a:r>
              <a:rPr lang="en-US" dirty="0">
                <a:latin typeface="Calibri" pitchFamily="34" charset="0"/>
              </a:rPr>
              <a:t>Kaiser Family Foundation analysis of </a:t>
            </a:r>
            <a:r>
              <a:rPr lang="en-US" dirty="0" smtClean="0">
                <a:latin typeface="Calibri" pitchFamily="34" charset="0"/>
              </a:rPr>
              <a:t>CMS Medicare Current Beneficiary Survey 2009 Cost and Use file.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" y="76200"/>
            <a:ext cx="8961120" cy="914400"/>
          </a:xfrm>
        </p:spPr>
        <p:txBody>
          <a:bodyPr/>
          <a:lstStyle/>
          <a:p>
            <a:r>
              <a:rPr lang="en-US" sz="2800" dirty="0" smtClean="0">
                <a:latin typeface="Calibri" pitchFamily="34" charset="0"/>
              </a:rPr>
              <a:t>Income Distribution </a:t>
            </a:r>
            <a:r>
              <a:rPr lang="en-US" sz="2800" dirty="0">
                <a:latin typeface="Calibri" pitchFamily="34" charset="0"/>
              </a:rPr>
              <a:t>of Medicare </a:t>
            </a:r>
            <a:r>
              <a:rPr lang="en-US" sz="2800" dirty="0" smtClean="0">
                <a:latin typeface="Calibri" pitchFamily="34" charset="0"/>
              </a:rPr>
              <a:t>Beneficiaries 65 and Older,  by </a:t>
            </a:r>
            <a:r>
              <a:rPr lang="en-US" sz="2800" dirty="0">
                <a:latin typeface="Calibri" pitchFamily="34" charset="0"/>
              </a:rPr>
              <a:t>Gender, </a:t>
            </a:r>
            <a:r>
              <a:rPr lang="en-US" sz="2800" dirty="0" smtClean="0">
                <a:latin typeface="Calibri" pitchFamily="34" charset="0"/>
              </a:rPr>
              <a:t>2009</a:t>
            </a:r>
            <a:endParaRPr lang="en-US" sz="2800" dirty="0">
              <a:latin typeface="Calibri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125685"/>
              </p:ext>
            </p:extLst>
          </p:nvPr>
        </p:nvGraphicFramePr>
        <p:xfrm>
          <a:off x="914400" y="5852160"/>
          <a:ext cx="6296024" cy="396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48012"/>
                <a:gridCol w="3148012"/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smtClean="0">
                          <a:latin typeface="Calibri" pitchFamily="34" charset="0"/>
                        </a:rPr>
                        <a:t>Women</a:t>
                      </a:r>
                      <a:endParaRPr lang="en-US" sz="1800" b="1" i="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itchFamily="34" charset="0"/>
                        </a:rPr>
                        <a:t>Men</a:t>
                      </a:r>
                      <a:endParaRPr lang="en-US" sz="1800" b="1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553200" y="14594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latin typeface="Calibri" pitchFamily="34" charset="0"/>
                <a:cs typeface="Meta Offc Pro"/>
              </a:rPr>
              <a:t>Income level: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81400" y="4648200"/>
            <a:ext cx="646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Meta Offc Pro"/>
                <a:cs typeface="Meta Offc Pro"/>
              </a:rPr>
              <a:t>43%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62400" y="502920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Meta Offc Pro"/>
                <a:cs typeface="Meta Offc Pro"/>
              </a:rPr>
              <a:t>27%</a:t>
            </a:r>
          </a:p>
        </p:txBody>
      </p:sp>
      <p:sp>
        <p:nvSpPr>
          <p:cNvPr id="12" name="Left Brace 11"/>
          <p:cNvSpPr/>
          <p:nvPr/>
        </p:nvSpPr>
        <p:spPr>
          <a:xfrm flipH="1">
            <a:off x="3276600" y="4038600"/>
            <a:ext cx="304800" cy="1752600"/>
          </a:xfrm>
          <a:prstGeom prst="leftBrac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eft Brace 12"/>
          <p:cNvSpPr/>
          <p:nvPr/>
        </p:nvSpPr>
        <p:spPr>
          <a:xfrm rot="10800000" flipH="1">
            <a:off x="4572000" y="4724400"/>
            <a:ext cx="304800" cy="1066800"/>
          </a:xfrm>
          <a:prstGeom prst="leftBrace">
            <a:avLst>
              <a:gd name="adj1" fmla="val 8333"/>
              <a:gd name="adj2" fmla="val 50000"/>
            </a:avLst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659470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Income Distribution of Medicare Beneficiaries 65 and Older,  by Gender, 2009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Income Distribution of Medicare Beneficiaries 65 and Older,  by Gender, 2009</dc:title>
  <dc:creator>Adara Beamesderfer</dc:creator>
  <cp:lastModifiedBy>Adara Beamesderfer</cp:lastModifiedBy>
  <cp:revision>1</cp:revision>
  <dcterms:created xsi:type="dcterms:W3CDTF">2013-05-08T16:51:13Z</dcterms:created>
  <dcterms:modified xsi:type="dcterms:W3CDTF">2013-05-08T16:51:13Z</dcterms:modified>
</cp:coreProperties>
</file>