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5" d="100"/>
          <a:sy n="95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34</a:t>
                    </a:r>
                    <a:r>
                      <a:rPr lang="en-US" smtClean="0"/>
                      <a:t>%*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49</a:t>
                    </a:r>
                    <a:r>
                      <a:rPr lang="en-US" smtClean="0"/>
                      <a:t>%*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60</a:t>
                    </a:r>
                    <a:r>
                      <a:rPr lang="en-US" smtClean="0"/>
                      <a:t>%*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latin typeface="Calibri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65-74</c:v>
                </c:pt>
                <c:pt idx="1">
                  <c:v>75-84</c:v>
                </c:pt>
                <c:pt idx="2">
                  <c:v>85+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0.34</c:v>
                </c:pt>
                <c:pt idx="1">
                  <c:v>0.49</c:v>
                </c:pt>
                <c:pt idx="2">
                  <c:v>0.6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txPr>
              <a:bodyPr/>
              <a:lstStyle/>
              <a:p>
                <a:pPr>
                  <a:defRPr sz="1600">
                    <a:latin typeface="Calibri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65-74</c:v>
                </c:pt>
                <c:pt idx="1">
                  <c:v>75-84</c:v>
                </c:pt>
                <c:pt idx="2">
                  <c:v>85+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0.25</c:v>
                </c:pt>
                <c:pt idx="1">
                  <c:v>0.27</c:v>
                </c:pt>
                <c:pt idx="2">
                  <c:v>0.34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9"/>
        <c:overlap val="1"/>
        <c:axId val="43572608"/>
        <c:axId val="43574400"/>
      </c:barChart>
      <c:catAx>
        <c:axId val="43572608"/>
        <c:scaling>
          <c:orientation val="minMax"/>
        </c:scaling>
        <c:delete val="0"/>
        <c:axPos val="b"/>
        <c:majorTickMark val="none"/>
        <c:minorTickMark val="none"/>
        <c:tickLblPos val="nextTo"/>
        <c:crossAx val="43574400"/>
        <c:crosses val="autoZero"/>
        <c:auto val="1"/>
        <c:lblAlgn val="ctr"/>
        <c:lblOffset val="100"/>
        <c:noMultiLvlLbl val="0"/>
      </c:catAx>
      <c:valAx>
        <c:axId val="4357440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435726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0592674048678943"/>
          <c:y val="2.3583363061850944E-2"/>
          <c:w val="0.47806436816757147"/>
          <c:h val="7.2728987130664044E-2"/>
        </c:manualLayout>
      </c:layout>
      <c:overlay val="0"/>
      <c:txPr>
        <a:bodyPr/>
        <a:lstStyle/>
        <a:p>
          <a:pPr>
            <a:defRPr b="1">
              <a:latin typeface="Calibri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$</a:t>
                    </a:r>
                    <a:r>
                      <a:rPr lang="en-US" smtClean="0"/>
                      <a:t>7,555*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$&quot;#,##0" sourceLinked="0"/>
            <c:txPr>
              <a:bodyPr/>
              <a:lstStyle/>
              <a:p>
                <a:pPr>
                  <a:defRPr sz="1400">
                    <a:latin typeface="Calibri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65-74</c:v>
                </c:pt>
                <c:pt idx="1">
                  <c:v>75-84</c:v>
                </c:pt>
                <c:pt idx="2">
                  <c:v>85+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3717</c:v>
                </c:pt>
                <c:pt idx="1">
                  <c:v>5055</c:v>
                </c:pt>
                <c:pt idx="2">
                  <c:v>7555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invertIfNegative val="0"/>
          <c:dLbls>
            <c:numFmt formatCode="&quot;$&quot;#,##0" sourceLinked="0"/>
            <c:txPr>
              <a:bodyPr/>
              <a:lstStyle/>
              <a:p>
                <a:pPr>
                  <a:defRPr sz="1400">
                    <a:latin typeface="Calibri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65-74</c:v>
                </c:pt>
                <c:pt idx="1">
                  <c:v>75-84</c:v>
                </c:pt>
                <c:pt idx="2">
                  <c:v>85+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3565</c:v>
                </c:pt>
                <c:pt idx="1">
                  <c:v>4744</c:v>
                </c:pt>
                <c:pt idx="2">
                  <c:v>5835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axId val="2874752"/>
        <c:axId val="2880640"/>
      </c:barChart>
      <c:catAx>
        <c:axId val="2874752"/>
        <c:scaling>
          <c:orientation val="minMax"/>
        </c:scaling>
        <c:delete val="0"/>
        <c:axPos val="b"/>
        <c:majorTickMark val="none"/>
        <c:minorTickMark val="none"/>
        <c:tickLblPos val="nextTo"/>
        <c:crossAx val="2880640"/>
        <c:crosses val="autoZero"/>
        <c:auto val="1"/>
        <c:lblAlgn val="ctr"/>
        <c:lblOffset val="100"/>
        <c:noMultiLvlLbl val="0"/>
      </c:catAx>
      <c:valAx>
        <c:axId val="2880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8747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8968320"/>
              </p:ext>
            </p:extLst>
          </p:nvPr>
        </p:nvGraphicFramePr>
        <p:xfrm>
          <a:off x="0" y="1096963"/>
          <a:ext cx="4251325" cy="4846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1772" y="6309360"/>
            <a:ext cx="8321040" cy="548640"/>
          </a:xfrm>
        </p:spPr>
        <p:txBody>
          <a:bodyPr/>
          <a:lstStyle/>
          <a:p>
            <a:endParaRPr lang="en-US" dirty="0" smtClean="0">
              <a:latin typeface="Calibri" pitchFamily="34" charset="0"/>
              <a:cs typeface="Arial" pitchFamily="34" charset="0"/>
            </a:endParaRPr>
          </a:p>
          <a:p>
            <a:endParaRPr lang="en-US" dirty="0" smtClean="0">
              <a:latin typeface="Calibri" pitchFamily="34" charset="0"/>
              <a:cs typeface="Arial" pitchFamily="34" charset="0"/>
            </a:endParaRPr>
          </a:p>
          <a:p>
            <a:r>
              <a:rPr lang="en-US" dirty="0" smtClean="0">
                <a:latin typeface="Calibri" pitchFamily="34" charset="0"/>
                <a:cs typeface="Arial" pitchFamily="34" charset="0"/>
              </a:rPr>
              <a:t>* Indicates significantly different than men (p=0.05).</a:t>
            </a:r>
          </a:p>
          <a:p>
            <a:r>
              <a:rPr lang="en-US" dirty="0" smtClean="0">
                <a:latin typeface="Calibri" pitchFamily="34" charset="0"/>
                <a:cs typeface="Arial" pitchFamily="34" charset="0"/>
              </a:rPr>
              <a:t>SOURCE</a:t>
            </a:r>
            <a:r>
              <a:rPr lang="en-US" dirty="0">
                <a:latin typeface="Calibri" pitchFamily="34" charset="0"/>
                <a:cs typeface="Arial" pitchFamily="34" charset="0"/>
              </a:rPr>
              <a:t>: Kaiser Family Foundation analysis of CMS Medicare Current Beneficiary Survey 2009 Cost and Use file</a:t>
            </a:r>
            <a:r>
              <a:rPr lang="en-US" dirty="0" smtClean="0">
                <a:latin typeface="Calibri" pitchFamily="34" charset="0"/>
                <a:cs typeface="Arial" pitchFamily="34" charset="0"/>
              </a:rPr>
              <a:t>.</a:t>
            </a:r>
            <a:endParaRPr lang="en-US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8961120" cy="914400"/>
          </a:xfrm>
        </p:spPr>
        <p:txBody>
          <a:bodyPr/>
          <a:lstStyle/>
          <a:p>
            <a:r>
              <a:rPr lang="en-US" dirty="0"/>
              <a:t>Income and Out-of-Pocket Expenses Among </a:t>
            </a:r>
            <a:r>
              <a:rPr lang="en-US" dirty="0" smtClean="0"/>
              <a:t>Older Medicare  </a:t>
            </a:r>
            <a:r>
              <a:rPr lang="en-US" dirty="0"/>
              <a:t>Beneficiaries, by Gender and Age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1837810723"/>
              </p:ext>
            </p:extLst>
          </p:nvPr>
        </p:nvGraphicFramePr>
        <p:xfrm>
          <a:off x="4511675" y="1096963"/>
          <a:ext cx="4632325" cy="4846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33400" y="6019800"/>
            <a:ext cx="3712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Share with Income Less Than $20,000</a:t>
            </a:r>
          </a:p>
          <a:p>
            <a:pPr algn="ctr"/>
            <a:endParaRPr lang="en-US" dirty="0" err="1" smtClean="0">
              <a:latin typeface="Meta Offc Pro"/>
              <a:cs typeface="Meta Offc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44195" y="6019799"/>
            <a:ext cx="28827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Total Out of Pocket Spending</a:t>
            </a:r>
            <a:endParaRPr lang="en-US" dirty="0">
              <a:latin typeface="Calibri" pitchFamily="34" charset="0"/>
            </a:endParaRPr>
          </a:p>
          <a:p>
            <a:pPr algn="ctr"/>
            <a:endParaRPr lang="en-US" dirty="0" err="1" smtClean="0">
              <a:latin typeface="Meta Offc Pro"/>
              <a:cs typeface="Meta Offc Pro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5943600"/>
            <a:ext cx="365760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056783" y="5943600"/>
            <a:ext cx="365760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94352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Income and Out-of-Pocket Expenses Among Older Medicare  Beneficiaries, by Gender and Age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Income and Out-of-Pocket Expenses Among Older Medicare  Beneficiaries, by Gender and Age</dc:title>
  <dc:creator>Adara Beamesderfer</dc:creator>
  <cp:lastModifiedBy>Adara Beamesderfer</cp:lastModifiedBy>
  <cp:revision>1</cp:revision>
  <dcterms:created xsi:type="dcterms:W3CDTF">2013-05-08T16:51:15Z</dcterms:created>
  <dcterms:modified xsi:type="dcterms:W3CDTF">2013-05-08T16:51:15Z</dcterms:modified>
</cp:coreProperties>
</file>