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5" d="100"/>
          <a:sy n="95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40</a:t>
                    </a:r>
                    <a:r>
                      <a:rPr lang="en-US" smtClean="0"/>
                      <a:t>%*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58</a:t>
                    </a:r>
                    <a:r>
                      <a:rPr lang="en-US" smtClean="0"/>
                      <a:t>%*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63</a:t>
                    </a:r>
                    <a:r>
                      <a:rPr lang="en-US" smtClean="0"/>
                      <a:t>%*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65 to 74</c:v>
                </c:pt>
                <c:pt idx="1">
                  <c:v>75 to 84</c:v>
                </c:pt>
                <c:pt idx="2">
                  <c:v>85+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0.4</c:v>
                </c:pt>
                <c:pt idx="1">
                  <c:v>0.58000000000000029</c:v>
                </c:pt>
                <c:pt idx="2">
                  <c:v>0.63000000000000034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Men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65 to 74</c:v>
                </c:pt>
                <c:pt idx="1">
                  <c:v>75 to 84</c:v>
                </c:pt>
                <c:pt idx="2">
                  <c:v>85+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0.35000000000000014</c:v>
                </c:pt>
                <c:pt idx="1">
                  <c:v>0.49000000000000016</c:v>
                </c:pt>
                <c:pt idx="2">
                  <c:v>0.51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43829504"/>
        <c:axId val="43835392"/>
      </c:barChart>
      <c:catAx>
        <c:axId val="438295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43835392"/>
        <c:crosses val="autoZero"/>
        <c:auto val="1"/>
        <c:lblAlgn val="ctr"/>
        <c:lblOffset val="100"/>
        <c:noMultiLvlLbl val="0"/>
      </c:catAx>
      <c:valAx>
        <c:axId val="4383539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438295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9</a:t>
                    </a:r>
                    <a:r>
                      <a:rPr lang="en-US" smtClean="0"/>
                      <a:t>%*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17</a:t>
                    </a:r>
                    <a:r>
                      <a:rPr lang="en-US" smtClean="0"/>
                      <a:t>%*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65 to 74</c:v>
                </c:pt>
                <c:pt idx="1">
                  <c:v>75 to 84</c:v>
                </c:pt>
                <c:pt idx="2">
                  <c:v>85+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9.0000000000000024E-2</c:v>
                </c:pt>
                <c:pt idx="1">
                  <c:v>0.17</c:v>
                </c:pt>
                <c:pt idx="2">
                  <c:v>0.29000000000000015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Men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65 to 74</c:v>
                </c:pt>
                <c:pt idx="1">
                  <c:v>75 to 84</c:v>
                </c:pt>
                <c:pt idx="2">
                  <c:v>85+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7.0000000000000021E-2</c:v>
                </c:pt>
                <c:pt idx="1">
                  <c:v>0.13</c:v>
                </c:pt>
                <c:pt idx="2">
                  <c:v>0.27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41198720"/>
        <c:axId val="41200256"/>
      </c:barChart>
      <c:catAx>
        <c:axId val="411987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41200256"/>
        <c:crosses val="autoZero"/>
        <c:auto val="1"/>
        <c:lblAlgn val="ctr"/>
        <c:lblOffset val="100"/>
        <c:noMultiLvlLbl val="0"/>
      </c:catAx>
      <c:valAx>
        <c:axId val="4120025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411987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101330832333308"/>
          <c:y val="6.1066173546488502E-2"/>
          <c:w val="0.38243767523206806"/>
          <c:h val="0.15059492563429577"/>
        </c:manualLayout>
      </c:layout>
      <c:overlay val="1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30</a:t>
                    </a:r>
                    <a:r>
                      <a:rPr lang="en-US" smtClean="0"/>
                      <a:t>%*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34</a:t>
                    </a:r>
                    <a:r>
                      <a:rPr lang="en-US" smtClean="0"/>
                      <a:t>%*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41</a:t>
                    </a:r>
                    <a:r>
                      <a:rPr lang="en-US" smtClean="0"/>
                      <a:t>%*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65 to 74</c:v>
                </c:pt>
                <c:pt idx="1">
                  <c:v>75 to 84</c:v>
                </c:pt>
                <c:pt idx="2">
                  <c:v>85+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0.30000000000000016</c:v>
                </c:pt>
                <c:pt idx="1">
                  <c:v>0.34</c:v>
                </c:pt>
                <c:pt idx="2">
                  <c:v>0.41000000000000014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Men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65 to 74</c:v>
                </c:pt>
                <c:pt idx="1">
                  <c:v>75 to 84</c:v>
                </c:pt>
                <c:pt idx="2">
                  <c:v>85+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0.21000000000000008</c:v>
                </c:pt>
                <c:pt idx="1">
                  <c:v>0.27</c:v>
                </c:pt>
                <c:pt idx="2">
                  <c:v>0.35000000000000014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44032000"/>
        <c:axId val="44033536"/>
      </c:barChart>
      <c:catAx>
        <c:axId val="440320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44033536"/>
        <c:crosses val="autoZero"/>
        <c:auto val="1"/>
        <c:lblAlgn val="ctr"/>
        <c:lblOffset val="100"/>
        <c:noMultiLvlLbl val="0"/>
      </c:catAx>
      <c:valAx>
        <c:axId val="4403353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4403200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18B04-DEEB-4730-8C2C-1C8364CB90B7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CC4DA4-2A42-4984-9E7D-8BD92B677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76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03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1604208"/>
              </p:ext>
            </p:extLst>
          </p:nvPr>
        </p:nvGraphicFramePr>
        <p:xfrm>
          <a:off x="82648" y="745783"/>
          <a:ext cx="2925763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6305390"/>
            <a:ext cx="8321040" cy="548640"/>
          </a:xfrm>
        </p:spPr>
        <p:txBody>
          <a:bodyPr/>
          <a:lstStyle/>
          <a:p>
            <a:r>
              <a:rPr lang="en-US" dirty="0" smtClean="0">
                <a:latin typeface="Calibri" pitchFamily="34" charset="0"/>
                <a:cs typeface="Arial" pitchFamily="34" charset="0"/>
              </a:rPr>
              <a:t>NOTE: ADLs </a:t>
            </a:r>
            <a:r>
              <a:rPr lang="en-US" dirty="0">
                <a:latin typeface="Calibri" pitchFamily="34" charset="0"/>
                <a:cs typeface="Arial" pitchFamily="34" charset="0"/>
              </a:rPr>
              <a:t>refer to 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Limitations in Activities </a:t>
            </a:r>
            <a:r>
              <a:rPr lang="en-US" dirty="0">
                <a:latin typeface="Calibri" pitchFamily="34" charset="0"/>
                <a:cs typeface="Arial" pitchFamily="34" charset="0"/>
              </a:rPr>
              <a:t>of Daily Living (bathing, dressing, eating, walking, using the toilet, getting in and out of chairs). 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*indicates statistically different than men (p=0.05)</a:t>
            </a:r>
            <a:endParaRPr lang="en-US" dirty="0">
              <a:latin typeface="Calibri" pitchFamily="34" charset="0"/>
              <a:cs typeface="Arial" pitchFamily="34" charset="0"/>
            </a:endParaRPr>
          </a:p>
          <a:p>
            <a:r>
              <a:rPr lang="en-US" dirty="0" smtClean="0">
                <a:latin typeface="Calibri" pitchFamily="34" charset="0"/>
                <a:cs typeface="Arial" pitchFamily="34" charset="0"/>
              </a:rPr>
              <a:t>SOURCE: </a:t>
            </a:r>
            <a:r>
              <a:rPr lang="en-US" dirty="0">
                <a:latin typeface="Calibri" pitchFamily="34" charset="0"/>
                <a:cs typeface="Arial" pitchFamily="34" charset="0"/>
              </a:rPr>
              <a:t>Kaiser Family Foundation analysis of CMS 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Medicare </a:t>
            </a:r>
            <a:r>
              <a:rPr lang="en-US" dirty="0">
                <a:latin typeface="Calibri" pitchFamily="34" charset="0"/>
                <a:cs typeface="Arial" pitchFamily="34" charset="0"/>
              </a:rPr>
              <a:t>Current Beneficiary Survey 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2009 Cost </a:t>
            </a:r>
            <a:r>
              <a:rPr lang="en-US" dirty="0">
                <a:latin typeface="Calibri" pitchFamily="34" charset="0"/>
                <a:cs typeface="Arial" pitchFamily="34" charset="0"/>
              </a:rPr>
              <a:t>and Use file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.</a:t>
            </a:r>
            <a:endParaRPr lang="en-US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228600"/>
            <a:ext cx="8961120" cy="914400"/>
          </a:xfrm>
        </p:spPr>
        <p:txBody>
          <a:bodyPr/>
          <a:lstStyle/>
          <a:p>
            <a:r>
              <a:rPr lang="en-US" sz="2400" dirty="0">
                <a:latin typeface="Calibri" pitchFamily="34" charset="0"/>
                <a:cs typeface="Arial" pitchFamily="34" charset="0"/>
              </a:rPr>
              <a:t>Health and Functional Status of Older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Medicare 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Beneficiaries, by </a:t>
            </a:r>
            <a:r>
              <a:rPr lang="en-US" sz="2400" dirty="0" smtClean="0">
                <a:latin typeface="Calibri" pitchFamily="34" charset="0"/>
                <a:cs typeface="Arial" pitchFamily="34" charset="0"/>
              </a:rPr>
              <a:t>Age and Gender, 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2009</a:t>
            </a:r>
            <a:endParaRPr lang="en-US" dirty="0"/>
          </a:p>
        </p:txBody>
      </p:sp>
      <p:graphicFrame>
        <p:nvGraphicFramePr>
          <p:cNvPr id="14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4199725"/>
              </p:ext>
            </p:extLst>
          </p:nvPr>
        </p:nvGraphicFramePr>
        <p:xfrm>
          <a:off x="3114773" y="762000"/>
          <a:ext cx="2925763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1756511"/>
              </p:ext>
            </p:extLst>
          </p:nvPr>
        </p:nvGraphicFramePr>
        <p:xfrm>
          <a:off x="6208810" y="762000"/>
          <a:ext cx="2925763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20" name="Straight Connector 19"/>
          <p:cNvCxnSpPr/>
          <p:nvPr/>
        </p:nvCxnSpPr>
        <p:spPr>
          <a:xfrm>
            <a:off x="381000" y="5747996"/>
            <a:ext cx="2209800" cy="0"/>
          </a:xfrm>
          <a:prstGeom prst="line">
            <a:avLst/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352800" y="5756833"/>
            <a:ext cx="2209800" cy="0"/>
          </a:xfrm>
          <a:prstGeom prst="line">
            <a:avLst/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553200" y="5776276"/>
            <a:ext cx="2209800" cy="0"/>
          </a:xfrm>
          <a:prstGeom prst="line">
            <a:avLst/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47071" y="5756833"/>
            <a:ext cx="23791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Meta Offc Pro"/>
                <a:cs typeface="Meta Offc Pro"/>
              </a:rPr>
              <a:t>3+ Chronic Conditions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67589" y="5784524"/>
            <a:ext cx="8887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Meta Offc Pro"/>
                <a:cs typeface="Meta Offc Pro"/>
              </a:rPr>
              <a:t>2+ ADL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161536" y="5756833"/>
            <a:ext cx="29931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Meta Offc Pro"/>
                <a:cs typeface="Meta Offc Pro"/>
              </a:rPr>
              <a:t>Cognitive/Mental Impairment</a:t>
            </a:r>
          </a:p>
        </p:txBody>
      </p:sp>
    </p:spTree>
    <p:extLst>
      <p:ext uri="{BB962C8B-B14F-4D97-AF65-F5344CB8AC3E}">
        <p14:creationId xmlns:p14="http://schemas.microsoft.com/office/powerpoint/2010/main" val="360422832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99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Health and Functional Status of Older Medicare Beneficiaries, by Age and Gender, 2009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and Functional Status of Older Medicare Beneficiaries, by Age and Gender, 2009</dc:title>
  <dc:creator>Adara Beamesderfer</dc:creator>
  <cp:lastModifiedBy>Adara Beamesderfer</cp:lastModifiedBy>
  <cp:revision>1</cp:revision>
  <dcterms:created xsi:type="dcterms:W3CDTF">2013-05-08T16:51:17Z</dcterms:created>
  <dcterms:modified xsi:type="dcterms:W3CDTF">2013-05-08T16:51:18Z</dcterms:modified>
</cp:coreProperties>
</file>