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  <p:sldMasterId id="2147483673" r:id="rId3"/>
    <p:sldMasterId id="2147483666" r:id="rId4"/>
  </p:sldMasterIdLst>
  <p:notesMasterIdLst>
    <p:notesMasterId r:id="rId29"/>
  </p:notesMasterIdLst>
  <p:sldIdLst>
    <p:sldId id="305" r:id="rId5"/>
    <p:sldId id="286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89" r:id="rId19"/>
    <p:sldId id="284" r:id="rId20"/>
    <p:sldId id="280" r:id="rId21"/>
    <p:sldId id="281" r:id="rId22"/>
    <p:sldId id="277" r:id="rId23"/>
    <p:sldId id="279" r:id="rId24"/>
    <p:sldId id="282" r:id="rId25"/>
    <p:sldId id="283" r:id="rId26"/>
    <p:sldId id="287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72973367157374E-2"/>
          <c:y val="6.7943826979635663E-2"/>
          <c:w val="0.93085346314566353"/>
          <c:h val="0.8617034181062317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3480679891833217"/>
                  <c:y val="-4.1103032195470048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695012229732477"/>
                  <c:y val="-0.24790674191818374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9.3499950985431915E-2"/>
                  <c:y val="-0.1324554102319489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24579229214904866"/>
                  <c:y val="0.188491708089669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7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Sheet1!$B$1:$E$1</c:f>
              <c:strCache>
                <c:ptCount val="4"/>
                <c:pt idx="0">
                  <c:v>Uninsured</c:v>
                </c:pt>
                <c:pt idx="1">
                  <c:v>Medicaid/Other Public</c:v>
                </c:pt>
                <c:pt idx="2">
                  <c:v>Private Non-Group</c:v>
                </c:pt>
                <c:pt idx="3">
                  <c:v>Employer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0.18</c:v>
                </c:pt>
                <c:pt idx="1">
                  <c:v>0.20499999999999999</c:v>
                </c:pt>
                <c:pt idx="2">
                  <c:v>5.7000000000000002E-2</c:v>
                </c:pt>
                <c:pt idx="3">
                  <c:v>0.55800000000000005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623EB-D211-4988-9925-6022EAF1C4D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5DE273-0863-496B-A745-DD66B7205E6F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</a:rPr>
            <a:t>Pre-ACA</a:t>
          </a:r>
          <a:endParaRPr lang="en-US" sz="2400" b="1" dirty="0">
            <a:latin typeface="Calibri" pitchFamily="34" charset="0"/>
          </a:endParaRPr>
        </a:p>
      </dgm:t>
    </dgm:pt>
    <dgm:pt modelId="{BC87A85C-C191-418F-9D4F-4CD391382360}" type="parTrans" cxnId="{504A89FC-CA96-47D5-BD9D-433A4573A42E}">
      <dgm:prSet/>
      <dgm:spPr/>
      <dgm:t>
        <a:bodyPr/>
        <a:lstStyle/>
        <a:p>
          <a:endParaRPr lang="en-US"/>
        </a:p>
      </dgm:t>
    </dgm:pt>
    <dgm:pt modelId="{721F425F-663F-4246-A0A6-3016C8B85A26}" type="sibTrans" cxnId="{504A89FC-CA96-47D5-BD9D-433A4573A42E}">
      <dgm:prSet/>
      <dgm:spPr/>
      <dgm:t>
        <a:bodyPr/>
        <a:lstStyle/>
        <a:p>
          <a:endParaRPr lang="en-US"/>
        </a:p>
      </dgm:t>
    </dgm:pt>
    <dgm:pt modelId="{0BD1E21D-FF94-43CA-A216-54ABE4DB8823}">
      <dgm:prSet phldrT="[Text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sz="1800" b="0" dirty="0" smtClean="0">
              <a:latin typeface="Calibri" pitchFamily="34" charset="0"/>
            </a:rPr>
            <a:t>Policies are medically underwritten</a:t>
          </a:r>
          <a:endParaRPr lang="en-US" sz="1800" dirty="0">
            <a:latin typeface="Calibri" pitchFamily="34" charset="0"/>
          </a:endParaRPr>
        </a:p>
      </dgm:t>
    </dgm:pt>
    <dgm:pt modelId="{C0C0D255-EB31-4B13-92C5-A3D0CF2021E6}" type="parTrans" cxnId="{16EAF147-D0D4-4BEC-8BDD-29BF725ACC7F}">
      <dgm:prSet/>
      <dgm:spPr/>
      <dgm:t>
        <a:bodyPr/>
        <a:lstStyle/>
        <a:p>
          <a:endParaRPr lang="en-US"/>
        </a:p>
      </dgm:t>
    </dgm:pt>
    <dgm:pt modelId="{18C1F22A-FD82-4581-AEED-59D7672D8CC0}" type="sibTrans" cxnId="{16EAF147-D0D4-4BEC-8BDD-29BF725ACC7F}">
      <dgm:prSet/>
      <dgm:spPr/>
      <dgm:t>
        <a:bodyPr/>
        <a:lstStyle/>
        <a:p>
          <a:endParaRPr lang="en-US"/>
        </a:p>
      </dgm:t>
    </dgm:pt>
    <dgm:pt modelId="{7A927F97-B96A-4448-8D1A-A9400734D2F3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</a:rPr>
            <a:t>Post-ACA</a:t>
          </a:r>
          <a:endParaRPr lang="en-US" sz="2400" b="1" dirty="0">
            <a:latin typeface="Calibri" pitchFamily="34" charset="0"/>
          </a:endParaRPr>
        </a:p>
      </dgm:t>
    </dgm:pt>
    <dgm:pt modelId="{DD0250F6-5669-49F8-9E3B-F99E7182E4DC}" type="parTrans" cxnId="{973435C5-582B-47B9-8041-5D8A349B42D5}">
      <dgm:prSet/>
      <dgm:spPr/>
      <dgm:t>
        <a:bodyPr/>
        <a:lstStyle/>
        <a:p>
          <a:endParaRPr lang="en-US"/>
        </a:p>
      </dgm:t>
    </dgm:pt>
    <dgm:pt modelId="{CC5AA74B-5C24-457E-9231-2FD2CF2746FF}" type="sibTrans" cxnId="{973435C5-582B-47B9-8041-5D8A349B42D5}">
      <dgm:prSet/>
      <dgm:spPr/>
      <dgm:t>
        <a:bodyPr/>
        <a:lstStyle/>
        <a:p>
          <a:endParaRPr lang="en-US"/>
        </a:p>
      </dgm:t>
    </dgm:pt>
    <dgm:pt modelId="{E9811497-0C10-4188-BC6E-ECF28B4164F8}">
      <dgm:prSet phldrT="[Text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sz="1800" b="0" dirty="0" smtClean="0">
              <a:latin typeface="Calibri" pitchFamily="34" charset="0"/>
            </a:rPr>
            <a:t>Insurers are prohibited from discriminating based on health status</a:t>
          </a:r>
          <a:endParaRPr lang="en-US" sz="1800" dirty="0">
            <a:latin typeface="Calibri" pitchFamily="34" charset="0"/>
          </a:endParaRPr>
        </a:p>
      </dgm:t>
    </dgm:pt>
    <dgm:pt modelId="{75A7E599-5A61-406C-8BA8-0B477CA72D84}" type="parTrans" cxnId="{811A34AA-471E-4040-A799-6621D49A7376}">
      <dgm:prSet/>
      <dgm:spPr/>
      <dgm:t>
        <a:bodyPr/>
        <a:lstStyle/>
        <a:p>
          <a:endParaRPr lang="en-US"/>
        </a:p>
      </dgm:t>
    </dgm:pt>
    <dgm:pt modelId="{56854DED-475C-4BDA-9625-A59FC7408752}" type="sibTrans" cxnId="{811A34AA-471E-4040-A799-6621D49A7376}">
      <dgm:prSet/>
      <dgm:spPr/>
      <dgm:t>
        <a:bodyPr/>
        <a:lstStyle/>
        <a:p>
          <a:endParaRPr lang="en-US"/>
        </a:p>
      </dgm:t>
    </dgm:pt>
    <dgm:pt modelId="{F1520C49-4C78-424D-91A9-275DAE869E09}">
      <dgm:prSet phldrT="[Text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sz="1800" b="0" dirty="0" smtClean="0">
              <a:latin typeface="Calibri" pitchFamily="34" charset="0"/>
            </a:rPr>
            <a:t>Policies must cover the essential health benefits</a:t>
          </a:r>
          <a:endParaRPr lang="en-US" sz="1800" dirty="0">
            <a:latin typeface="Calibri" pitchFamily="34" charset="0"/>
          </a:endParaRPr>
        </a:p>
      </dgm:t>
    </dgm:pt>
    <dgm:pt modelId="{2D684997-9270-4FBA-A59D-824A7EE3ED9E}" type="parTrans" cxnId="{BD8D31FB-3C9E-41F2-A8DE-8901FC32BF6F}">
      <dgm:prSet/>
      <dgm:spPr/>
      <dgm:t>
        <a:bodyPr/>
        <a:lstStyle/>
        <a:p>
          <a:endParaRPr lang="en-US"/>
        </a:p>
      </dgm:t>
    </dgm:pt>
    <dgm:pt modelId="{2CAF64B7-41FE-4F0D-A3AB-FE3F05266309}" type="sibTrans" cxnId="{BD8D31FB-3C9E-41F2-A8DE-8901FC32BF6F}">
      <dgm:prSet/>
      <dgm:spPr/>
      <dgm:t>
        <a:bodyPr/>
        <a:lstStyle/>
        <a:p>
          <a:endParaRPr lang="en-US"/>
        </a:p>
      </dgm:t>
    </dgm:pt>
    <dgm:pt modelId="{FEF159BC-A84E-434D-8153-53879023A645}">
      <dgm:prSet phldrT="[Text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sz="1800" dirty="0" smtClean="0">
              <a:latin typeface="Calibri" pitchFamily="34" charset="0"/>
            </a:rPr>
            <a:t>Consumer out-of-pocket spending is limited</a:t>
          </a:r>
          <a:endParaRPr lang="en-US" sz="1800" dirty="0">
            <a:latin typeface="Calibri" pitchFamily="34" charset="0"/>
          </a:endParaRPr>
        </a:p>
      </dgm:t>
    </dgm:pt>
    <dgm:pt modelId="{D6D05AE1-FC6C-4770-A043-0C0AE92B7E1E}" type="parTrans" cxnId="{A45F3494-AD5D-4EE0-9462-3F9CEA7C821D}">
      <dgm:prSet/>
      <dgm:spPr/>
      <dgm:t>
        <a:bodyPr/>
        <a:lstStyle/>
        <a:p>
          <a:endParaRPr lang="en-US"/>
        </a:p>
      </dgm:t>
    </dgm:pt>
    <dgm:pt modelId="{4374D9C5-8E19-452C-AF35-085AEECD4AC3}" type="sibTrans" cxnId="{A45F3494-AD5D-4EE0-9462-3F9CEA7C821D}">
      <dgm:prSet/>
      <dgm:spPr/>
      <dgm:t>
        <a:bodyPr/>
        <a:lstStyle/>
        <a:p>
          <a:endParaRPr lang="en-US"/>
        </a:p>
      </dgm:t>
    </dgm:pt>
    <dgm:pt modelId="{469124BE-4804-4D94-884B-C59E82BDB466}">
      <dgm:prSet phldrT="[Text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sz="1800" b="0" dirty="0" smtClean="0">
              <a:latin typeface="Calibri" pitchFamily="34" charset="0"/>
            </a:rPr>
            <a:t>Premium and cost-sharing subsidies are available</a:t>
          </a:r>
          <a:endParaRPr lang="en-US" sz="1800" dirty="0">
            <a:latin typeface="Calibri" pitchFamily="34" charset="0"/>
          </a:endParaRPr>
        </a:p>
      </dgm:t>
    </dgm:pt>
    <dgm:pt modelId="{A64D12DE-5BE0-4257-8EE9-79C51C9E525B}" type="parTrans" cxnId="{A34E6C1B-BADF-4A79-8D6A-4F0256C87EFC}">
      <dgm:prSet/>
      <dgm:spPr/>
      <dgm:t>
        <a:bodyPr/>
        <a:lstStyle/>
        <a:p>
          <a:endParaRPr lang="en-US"/>
        </a:p>
      </dgm:t>
    </dgm:pt>
    <dgm:pt modelId="{139492A6-BE94-4967-9173-6377874D6A69}" type="sibTrans" cxnId="{A34E6C1B-BADF-4A79-8D6A-4F0256C87EFC}">
      <dgm:prSet/>
      <dgm:spPr/>
      <dgm:t>
        <a:bodyPr/>
        <a:lstStyle/>
        <a:p>
          <a:endParaRPr lang="en-US"/>
        </a:p>
      </dgm:t>
    </dgm:pt>
    <dgm:pt modelId="{7441261C-2951-4202-8ECF-6EBBF4691963}">
      <dgm:prSet phldrT="[Text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sz="1800" dirty="0" smtClean="0">
              <a:latin typeface="Calibri" pitchFamily="34" charset="0"/>
            </a:rPr>
            <a:t>Policies typically have high cost sharing</a:t>
          </a:r>
          <a:endParaRPr lang="en-US" sz="1800" dirty="0">
            <a:latin typeface="Calibri" pitchFamily="34" charset="0"/>
          </a:endParaRPr>
        </a:p>
      </dgm:t>
    </dgm:pt>
    <dgm:pt modelId="{8E316BB6-7B1A-4F3B-9B37-23B19909E97B}" type="sibTrans" cxnId="{536E893B-4FBA-41DC-A33A-E4601D5AE328}">
      <dgm:prSet/>
      <dgm:spPr/>
      <dgm:t>
        <a:bodyPr/>
        <a:lstStyle/>
        <a:p>
          <a:endParaRPr lang="en-US"/>
        </a:p>
      </dgm:t>
    </dgm:pt>
    <dgm:pt modelId="{CA408931-58FE-49CA-A053-D982B8CD8E18}" type="parTrans" cxnId="{536E893B-4FBA-41DC-A33A-E4601D5AE328}">
      <dgm:prSet/>
      <dgm:spPr/>
      <dgm:t>
        <a:bodyPr/>
        <a:lstStyle/>
        <a:p>
          <a:endParaRPr lang="en-US"/>
        </a:p>
      </dgm:t>
    </dgm:pt>
    <dgm:pt modelId="{49FAB979-866F-46CE-9144-D007E3572B1A}">
      <dgm:prSet phldrT="[Text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sz="1800" b="0" dirty="0" smtClean="0">
              <a:latin typeface="Calibri" pitchFamily="34" charset="0"/>
            </a:rPr>
            <a:t>Many policies exclude benefits such as prescription drugs and maternity care</a:t>
          </a:r>
          <a:endParaRPr lang="en-US" sz="1800" dirty="0">
            <a:latin typeface="Calibri" pitchFamily="34" charset="0"/>
          </a:endParaRPr>
        </a:p>
      </dgm:t>
    </dgm:pt>
    <dgm:pt modelId="{35909A3E-9D37-40EF-863F-C89C6FFA5CFD}" type="sibTrans" cxnId="{D11C7861-1FD4-4AEF-A434-A80AFB42F86C}">
      <dgm:prSet/>
      <dgm:spPr/>
      <dgm:t>
        <a:bodyPr/>
        <a:lstStyle/>
        <a:p>
          <a:endParaRPr lang="en-US"/>
        </a:p>
      </dgm:t>
    </dgm:pt>
    <dgm:pt modelId="{DC73689A-16F5-48A1-8B9A-99763E4EFF76}" type="parTrans" cxnId="{D11C7861-1FD4-4AEF-A434-A80AFB42F86C}">
      <dgm:prSet/>
      <dgm:spPr/>
      <dgm:t>
        <a:bodyPr/>
        <a:lstStyle/>
        <a:p>
          <a:endParaRPr lang="en-US"/>
        </a:p>
      </dgm:t>
    </dgm:pt>
    <dgm:pt modelId="{2278EE44-D858-489B-AB00-01548BC57D0C}">
      <dgm:prSet phldrT="[Text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sz="1800" dirty="0" smtClean="0">
              <a:latin typeface="Calibri" pitchFamily="34" charset="0"/>
            </a:rPr>
            <a:t>Premiums are unsubsidized leaving them unaffordable for many</a:t>
          </a:r>
          <a:endParaRPr lang="en-US" sz="1800" dirty="0">
            <a:latin typeface="Calibri" pitchFamily="34" charset="0"/>
          </a:endParaRPr>
        </a:p>
      </dgm:t>
    </dgm:pt>
    <dgm:pt modelId="{16FB9F9E-31F1-41BD-8A04-B716DE25D917}" type="parTrans" cxnId="{1392A9E0-E1EB-4C51-92FE-C9BE76854808}">
      <dgm:prSet/>
      <dgm:spPr/>
      <dgm:t>
        <a:bodyPr/>
        <a:lstStyle/>
        <a:p>
          <a:endParaRPr lang="en-US"/>
        </a:p>
      </dgm:t>
    </dgm:pt>
    <dgm:pt modelId="{DE55BBAA-19CF-4711-96AE-409B91DA6770}" type="sibTrans" cxnId="{1392A9E0-E1EB-4C51-92FE-C9BE76854808}">
      <dgm:prSet/>
      <dgm:spPr/>
      <dgm:t>
        <a:bodyPr/>
        <a:lstStyle/>
        <a:p>
          <a:endParaRPr lang="en-US"/>
        </a:p>
      </dgm:t>
    </dgm:pt>
    <dgm:pt modelId="{79C6F6CE-9550-4D30-93EC-4152A61235DB}" type="pres">
      <dgm:prSet presAssocID="{371623EB-D211-4988-9925-6022EAF1C4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B9DA76-2AAE-4725-BB23-33759FA2A6C9}" type="pres">
      <dgm:prSet presAssocID="{875DE273-0863-496B-A745-DD66B7205E6F}" presName="composite" presStyleCnt="0"/>
      <dgm:spPr/>
    </dgm:pt>
    <dgm:pt modelId="{4F6057FB-BB30-423A-AF02-E90054E08F7E}" type="pres">
      <dgm:prSet presAssocID="{875DE273-0863-496B-A745-DD66B7205E6F}" presName="parTx" presStyleLbl="alignNode1" presStyleIdx="0" presStyleCnt="2" custLinFactNeighborY="-9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2115E-F7D9-4938-BE81-1DA485DA8988}" type="pres">
      <dgm:prSet presAssocID="{875DE273-0863-496B-A745-DD66B7205E6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7CD1F-D419-4734-A8DE-969DF8EF20E3}" type="pres">
      <dgm:prSet presAssocID="{721F425F-663F-4246-A0A6-3016C8B85A26}" presName="space" presStyleCnt="0"/>
      <dgm:spPr/>
    </dgm:pt>
    <dgm:pt modelId="{1344A90E-C708-4FD0-9DC6-984B351BD502}" type="pres">
      <dgm:prSet presAssocID="{7A927F97-B96A-4448-8D1A-A9400734D2F3}" presName="composite" presStyleCnt="0"/>
      <dgm:spPr/>
    </dgm:pt>
    <dgm:pt modelId="{1EF21745-5178-40CA-85ED-22F7A5CA6181}" type="pres">
      <dgm:prSet presAssocID="{7A927F97-B96A-4448-8D1A-A9400734D2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9C324-DB7E-4F66-9645-5FF349CCF6AB}" type="pres">
      <dgm:prSet presAssocID="{7A927F97-B96A-4448-8D1A-A9400734D2F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AF147-D0D4-4BEC-8BDD-29BF725ACC7F}" srcId="{875DE273-0863-496B-A745-DD66B7205E6F}" destId="{0BD1E21D-FF94-43CA-A216-54ABE4DB8823}" srcOrd="0" destOrd="0" parTransId="{C0C0D255-EB31-4B13-92C5-A3D0CF2021E6}" sibTransId="{18C1F22A-FD82-4581-AEED-59D7672D8CC0}"/>
    <dgm:cxn modelId="{A45F3494-AD5D-4EE0-9462-3F9CEA7C821D}" srcId="{7A927F97-B96A-4448-8D1A-A9400734D2F3}" destId="{FEF159BC-A84E-434D-8153-53879023A645}" srcOrd="2" destOrd="0" parTransId="{D6D05AE1-FC6C-4770-A043-0C0AE92B7E1E}" sibTransId="{4374D9C5-8E19-452C-AF35-085AEECD4AC3}"/>
    <dgm:cxn modelId="{759A37BC-A90F-47D8-92C0-00AB8108DEF1}" type="presOf" srcId="{875DE273-0863-496B-A745-DD66B7205E6F}" destId="{4F6057FB-BB30-423A-AF02-E90054E08F7E}" srcOrd="0" destOrd="0" presId="urn:microsoft.com/office/officeart/2005/8/layout/hList1"/>
    <dgm:cxn modelId="{1392A9E0-E1EB-4C51-92FE-C9BE76854808}" srcId="{875DE273-0863-496B-A745-DD66B7205E6F}" destId="{2278EE44-D858-489B-AB00-01548BC57D0C}" srcOrd="3" destOrd="0" parTransId="{16FB9F9E-31F1-41BD-8A04-B716DE25D917}" sibTransId="{DE55BBAA-19CF-4711-96AE-409B91DA6770}"/>
    <dgm:cxn modelId="{D11C7861-1FD4-4AEF-A434-A80AFB42F86C}" srcId="{875DE273-0863-496B-A745-DD66B7205E6F}" destId="{49FAB979-866F-46CE-9144-D007E3572B1A}" srcOrd="1" destOrd="0" parTransId="{DC73689A-16F5-48A1-8B9A-99763E4EFF76}" sibTransId="{35909A3E-9D37-40EF-863F-C89C6FFA5CFD}"/>
    <dgm:cxn modelId="{2B01889F-B405-4F6E-AB56-BA314A7448E1}" type="presOf" srcId="{FEF159BC-A84E-434D-8153-53879023A645}" destId="{D739C324-DB7E-4F66-9645-5FF349CCF6AB}" srcOrd="0" destOrd="2" presId="urn:microsoft.com/office/officeart/2005/8/layout/hList1"/>
    <dgm:cxn modelId="{504A89FC-CA96-47D5-BD9D-433A4573A42E}" srcId="{371623EB-D211-4988-9925-6022EAF1C4DB}" destId="{875DE273-0863-496B-A745-DD66B7205E6F}" srcOrd="0" destOrd="0" parTransId="{BC87A85C-C191-418F-9D4F-4CD391382360}" sibTransId="{721F425F-663F-4246-A0A6-3016C8B85A26}"/>
    <dgm:cxn modelId="{7196C3C7-BB19-412C-8499-9E23CB035EED}" type="presOf" srcId="{2278EE44-D858-489B-AB00-01548BC57D0C}" destId="{BDA2115E-F7D9-4938-BE81-1DA485DA8988}" srcOrd="0" destOrd="3" presId="urn:microsoft.com/office/officeart/2005/8/layout/hList1"/>
    <dgm:cxn modelId="{AEE3D49B-9638-4E98-BC0C-5F6D54EAE2B7}" type="presOf" srcId="{49FAB979-866F-46CE-9144-D007E3572B1A}" destId="{BDA2115E-F7D9-4938-BE81-1DA485DA8988}" srcOrd="0" destOrd="1" presId="urn:microsoft.com/office/officeart/2005/8/layout/hList1"/>
    <dgm:cxn modelId="{F15CDB29-165B-40A6-BA19-5F6445EBD42C}" type="presOf" srcId="{F1520C49-4C78-424D-91A9-275DAE869E09}" destId="{D739C324-DB7E-4F66-9645-5FF349CCF6AB}" srcOrd="0" destOrd="1" presId="urn:microsoft.com/office/officeart/2005/8/layout/hList1"/>
    <dgm:cxn modelId="{BD8D31FB-3C9E-41F2-A8DE-8901FC32BF6F}" srcId="{7A927F97-B96A-4448-8D1A-A9400734D2F3}" destId="{F1520C49-4C78-424D-91A9-275DAE869E09}" srcOrd="1" destOrd="0" parTransId="{2D684997-9270-4FBA-A59D-824A7EE3ED9E}" sibTransId="{2CAF64B7-41FE-4F0D-A3AB-FE3F05266309}"/>
    <dgm:cxn modelId="{A34E6C1B-BADF-4A79-8D6A-4F0256C87EFC}" srcId="{7A927F97-B96A-4448-8D1A-A9400734D2F3}" destId="{469124BE-4804-4D94-884B-C59E82BDB466}" srcOrd="3" destOrd="0" parTransId="{A64D12DE-5BE0-4257-8EE9-79C51C9E525B}" sibTransId="{139492A6-BE94-4967-9173-6377874D6A69}"/>
    <dgm:cxn modelId="{5D6D465B-DD6F-44D2-BBCD-7359C36F367F}" type="presOf" srcId="{371623EB-D211-4988-9925-6022EAF1C4DB}" destId="{79C6F6CE-9550-4D30-93EC-4152A61235DB}" srcOrd="0" destOrd="0" presId="urn:microsoft.com/office/officeart/2005/8/layout/hList1"/>
    <dgm:cxn modelId="{1D99FE4A-093A-4F7A-BACE-33F949D81322}" type="presOf" srcId="{7441261C-2951-4202-8ECF-6EBBF4691963}" destId="{BDA2115E-F7D9-4938-BE81-1DA485DA8988}" srcOrd="0" destOrd="2" presId="urn:microsoft.com/office/officeart/2005/8/layout/hList1"/>
    <dgm:cxn modelId="{7BF77025-3C21-4A7D-ACAF-6A2C9A7349B8}" type="presOf" srcId="{0BD1E21D-FF94-43CA-A216-54ABE4DB8823}" destId="{BDA2115E-F7D9-4938-BE81-1DA485DA8988}" srcOrd="0" destOrd="0" presId="urn:microsoft.com/office/officeart/2005/8/layout/hList1"/>
    <dgm:cxn modelId="{536E893B-4FBA-41DC-A33A-E4601D5AE328}" srcId="{875DE273-0863-496B-A745-DD66B7205E6F}" destId="{7441261C-2951-4202-8ECF-6EBBF4691963}" srcOrd="2" destOrd="0" parTransId="{CA408931-58FE-49CA-A053-D982B8CD8E18}" sibTransId="{8E316BB6-7B1A-4F3B-9B37-23B19909E97B}"/>
    <dgm:cxn modelId="{50B99B1E-8F85-4A3D-9C0F-495078BF0864}" type="presOf" srcId="{E9811497-0C10-4188-BC6E-ECF28B4164F8}" destId="{D739C324-DB7E-4F66-9645-5FF349CCF6AB}" srcOrd="0" destOrd="0" presId="urn:microsoft.com/office/officeart/2005/8/layout/hList1"/>
    <dgm:cxn modelId="{973435C5-582B-47B9-8041-5D8A349B42D5}" srcId="{371623EB-D211-4988-9925-6022EAF1C4DB}" destId="{7A927F97-B96A-4448-8D1A-A9400734D2F3}" srcOrd="1" destOrd="0" parTransId="{DD0250F6-5669-49F8-9E3B-F99E7182E4DC}" sibTransId="{CC5AA74B-5C24-457E-9231-2FD2CF2746FF}"/>
    <dgm:cxn modelId="{12B9C589-834E-4A23-A30D-8827F72EA880}" type="presOf" srcId="{469124BE-4804-4D94-884B-C59E82BDB466}" destId="{D739C324-DB7E-4F66-9645-5FF349CCF6AB}" srcOrd="0" destOrd="3" presId="urn:microsoft.com/office/officeart/2005/8/layout/hList1"/>
    <dgm:cxn modelId="{7BEEFFC3-85D0-41A7-8BC5-43DD41EADE2E}" type="presOf" srcId="{7A927F97-B96A-4448-8D1A-A9400734D2F3}" destId="{1EF21745-5178-40CA-85ED-22F7A5CA6181}" srcOrd="0" destOrd="0" presId="urn:microsoft.com/office/officeart/2005/8/layout/hList1"/>
    <dgm:cxn modelId="{811A34AA-471E-4040-A799-6621D49A7376}" srcId="{7A927F97-B96A-4448-8D1A-A9400734D2F3}" destId="{E9811497-0C10-4188-BC6E-ECF28B4164F8}" srcOrd="0" destOrd="0" parTransId="{75A7E599-5A61-406C-8BA8-0B477CA72D84}" sibTransId="{56854DED-475C-4BDA-9625-A59FC7408752}"/>
    <dgm:cxn modelId="{7697138A-5B76-4E4A-84A3-12FB35232C28}" type="presParOf" srcId="{79C6F6CE-9550-4D30-93EC-4152A61235DB}" destId="{85B9DA76-2AAE-4725-BB23-33759FA2A6C9}" srcOrd="0" destOrd="0" presId="urn:microsoft.com/office/officeart/2005/8/layout/hList1"/>
    <dgm:cxn modelId="{5717882C-858E-4B58-AF8C-AF9C97984EB5}" type="presParOf" srcId="{85B9DA76-2AAE-4725-BB23-33759FA2A6C9}" destId="{4F6057FB-BB30-423A-AF02-E90054E08F7E}" srcOrd="0" destOrd="0" presId="urn:microsoft.com/office/officeart/2005/8/layout/hList1"/>
    <dgm:cxn modelId="{58A5CEFF-DBBE-4FEC-BA4F-B1198EF731BD}" type="presParOf" srcId="{85B9DA76-2AAE-4725-BB23-33759FA2A6C9}" destId="{BDA2115E-F7D9-4938-BE81-1DA485DA8988}" srcOrd="1" destOrd="0" presId="urn:microsoft.com/office/officeart/2005/8/layout/hList1"/>
    <dgm:cxn modelId="{2946108B-CF8A-40CC-B3B9-2C61F17814BC}" type="presParOf" srcId="{79C6F6CE-9550-4D30-93EC-4152A61235DB}" destId="{B3E7CD1F-D419-4734-A8DE-969DF8EF20E3}" srcOrd="1" destOrd="0" presId="urn:microsoft.com/office/officeart/2005/8/layout/hList1"/>
    <dgm:cxn modelId="{78B2E9EB-213B-4800-8BD9-70A67E009015}" type="presParOf" srcId="{79C6F6CE-9550-4D30-93EC-4152A61235DB}" destId="{1344A90E-C708-4FD0-9DC6-984B351BD502}" srcOrd="2" destOrd="0" presId="urn:microsoft.com/office/officeart/2005/8/layout/hList1"/>
    <dgm:cxn modelId="{8EF4FE55-FF25-4978-9E80-A3B51747DFF2}" type="presParOf" srcId="{1344A90E-C708-4FD0-9DC6-984B351BD502}" destId="{1EF21745-5178-40CA-85ED-22F7A5CA6181}" srcOrd="0" destOrd="0" presId="urn:microsoft.com/office/officeart/2005/8/layout/hList1"/>
    <dgm:cxn modelId="{76ACCF41-76D1-4A96-A4CA-B595C82FAF4C}" type="presParOf" srcId="{1344A90E-C708-4FD0-9DC6-984B351BD502}" destId="{D739C324-DB7E-4F66-9645-5FF349CCF6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057FB-BB30-423A-AF02-E90054E08F7E}">
      <dsp:nvSpPr>
        <dsp:cNvPr id="0" name=""/>
        <dsp:cNvSpPr/>
      </dsp:nvSpPr>
      <dsp:spPr>
        <a:xfrm>
          <a:off x="36" y="0"/>
          <a:ext cx="3482080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</a:rPr>
            <a:t>Pre-ACA</a:t>
          </a:r>
          <a:endParaRPr lang="en-US" sz="2400" b="1" kern="1200" dirty="0">
            <a:latin typeface="Calibri" pitchFamily="34" charset="0"/>
          </a:endParaRPr>
        </a:p>
      </dsp:txBody>
      <dsp:txXfrm>
        <a:off x="36" y="0"/>
        <a:ext cx="3482080" cy="835200"/>
      </dsp:txXfrm>
    </dsp:sp>
    <dsp:sp modelId="{BDA2115E-F7D9-4938-BE81-1DA485DA8988}">
      <dsp:nvSpPr>
        <dsp:cNvPr id="0" name=""/>
        <dsp:cNvSpPr/>
      </dsp:nvSpPr>
      <dsp:spPr>
        <a:xfrm>
          <a:off x="36" y="839692"/>
          <a:ext cx="3482080" cy="3423015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Policies are medically underwritten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Many policies exclude benefits such as prescription drugs and maternity care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Policies typically have high cost sharing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Premiums are unsubsidized leaving them unaffordable for many</a:t>
          </a:r>
          <a:endParaRPr lang="en-US" sz="1800" kern="1200" dirty="0">
            <a:latin typeface="Calibri" pitchFamily="34" charset="0"/>
          </a:endParaRPr>
        </a:p>
      </dsp:txBody>
      <dsp:txXfrm>
        <a:off x="36" y="839692"/>
        <a:ext cx="3482080" cy="3423015"/>
      </dsp:txXfrm>
    </dsp:sp>
    <dsp:sp modelId="{1EF21745-5178-40CA-85ED-22F7A5CA6181}">
      <dsp:nvSpPr>
        <dsp:cNvPr id="0" name=""/>
        <dsp:cNvSpPr/>
      </dsp:nvSpPr>
      <dsp:spPr>
        <a:xfrm>
          <a:off x="3969608" y="4492"/>
          <a:ext cx="3482080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</a:rPr>
            <a:t>Post-ACA</a:t>
          </a:r>
          <a:endParaRPr lang="en-US" sz="2400" b="1" kern="1200" dirty="0">
            <a:latin typeface="Calibri" pitchFamily="34" charset="0"/>
          </a:endParaRPr>
        </a:p>
      </dsp:txBody>
      <dsp:txXfrm>
        <a:off x="3969608" y="4492"/>
        <a:ext cx="3482080" cy="835200"/>
      </dsp:txXfrm>
    </dsp:sp>
    <dsp:sp modelId="{D739C324-DB7E-4F66-9645-5FF349CCF6AB}">
      <dsp:nvSpPr>
        <dsp:cNvPr id="0" name=""/>
        <dsp:cNvSpPr/>
      </dsp:nvSpPr>
      <dsp:spPr>
        <a:xfrm>
          <a:off x="3969608" y="839692"/>
          <a:ext cx="3482080" cy="3423015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Insurers are prohibited from discriminating based on health status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Policies must cover the essential health benefits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Consumer out-of-pocket spending is limited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Premium and cost-sharing subsidies are available</a:t>
          </a:r>
          <a:endParaRPr lang="en-US" sz="1800" kern="1200" dirty="0">
            <a:latin typeface="Calibri" pitchFamily="34" charset="0"/>
          </a:endParaRPr>
        </a:p>
      </dsp:txBody>
      <dsp:txXfrm>
        <a:off x="3969608" y="839692"/>
        <a:ext cx="3482080" cy="342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6945">
              <a:defRPr/>
            </a:pPr>
            <a:r>
              <a:rPr lang="en-US" dirty="0" smtClean="0"/>
              <a:t>Kaiser Slide – Health Reform</a:t>
            </a:r>
            <a:r>
              <a:rPr lang="en-US" baseline="0" dirty="0" smtClean="0"/>
              <a:t>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00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5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by JS (3/8/2013)</a:t>
            </a:r>
          </a:p>
          <a:p>
            <a:pPr defTabSz="886945">
              <a:defRPr/>
            </a:pPr>
            <a:endParaRPr lang="en-US" dirty="0" smtClean="0"/>
          </a:p>
          <a:p>
            <a:pPr defTabSz="886945">
              <a:defRPr/>
            </a:pPr>
            <a:r>
              <a:rPr lang="en-US" dirty="0" smtClean="0"/>
              <a:t>Kaiser Slide – Health Reform</a:t>
            </a:r>
            <a:r>
              <a:rPr lang="en-US" baseline="0" dirty="0" smtClean="0"/>
              <a:t>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March 7, 2013:</a:t>
            </a:r>
          </a:p>
          <a:p>
            <a:r>
              <a:rPr lang="en-US" dirty="0" smtClean="0"/>
              <a:t>Declared state-based exchange:</a:t>
            </a:r>
            <a:r>
              <a:rPr lang="en-US" baseline="0" dirty="0"/>
              <a:t> </a:t>
            </a:r>
            <a:r>
              <a:rPr lang="en-US" baseline="0" dirty="0" smtClean="0"/>
              <a:t>KY, RI, CO, CT, WA, DC, HI, ID, VT, CA, MD, MA, UT, MN, NV, NM, NY, OR</a:t>
            </a:r>
          </a:p>
          <a:p>
            <a:r>
              <a:rPr lang="en-US" baseline="0" dirty="0" smtClean="0"/>
              <a:t>Planning for partnership exchange: NH, MI, IA, IL, DE, WV, AR</a:t>
            </a:r>
          </a:p>
          <a:p>
            <a:r>
              <a:rPr lang="en-US" baseline="0" dirty="0" smtClean="0"/>
              <a:t>Default to federal exchange: </a:t>
            </a:r>
          </a:p>
          <a:p>
            <a:endParaRPr lang="en-US" baseline="0" dirty="0" smtClean="0"/>
          </a:p>
          <a:p>
            <a:pPr defTabSz="886945">
              <a:defRPr/>
            </a:pPr>
            <a:r>
              <a:rPr lang="en-US" dirty="0" smtClean="0"/>
              <a:t>Kaiser Slide – Health Reform</a:t>
            </a:r>
            <a:r>
              <a:rPr lang="en-US" baseline="0" dirty="0" smtClean="0"/>
              <a:t> set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2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f.org/interactive/subsidy-calculato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reakthroughs.kera.org/obamacare-101-how-the-texas-health-insurance-marketplace-will-work" TargetMode="External"/><Relationship Id="rId7" Type="http://schemas.openxmlformats.org/officeDocument/2006/relationships/hyperlink" Target="http://www.kff.org/interactive/subsidy-calculato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ff.org/youtoons-obamacare-video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economy.money.cnn.com/2013/07/18/obamacar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cawebinars@kff.or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ff.org/medicaid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ff.org/tag/marketplaces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ff.org/graphics/search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://www.google.com/url?sa=i&amp;source=images&amp;cd=&amp;cad=rja&amp;docid=nbJ0O0n8qkILNM&amp;tbnid=HHMnDnAHDPNGiM:&amp;ved=0CAgQjRwwAA&amp;url=http://www.clker.com/clipart-193969.html&amp;ei=TTseUYK0PIr29gT0goCgAg&amp;psig=AFQjCNHleCT_l_KNSmLfs-4TMR8baErQzg&amp;ust=1361022158066889" TargetMode="Externa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Affordable Care Act: What Do Consumers Need To Know About Health Reform’s Changes?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 of the Foundation’s </a:t>
            </a:r>
            <a:r>
              <a:rPr lang="en-US" i="1" dirty="0"/>
              <a:t>Covering Health Reform </a:t>
            </a:r>
            <a:r>
              <a:rPr lang="en-US" dirty="0"/>
              <a:t>Webinar </a:t>
            </a:r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August 28, 2013</a:t>
            </a:r>
          </a:p>
          <a:p>
            <a:r>
              <a:rPr lang="en-US" dirty="0" smtClean="0"/>
              <a:t>12:30 p.m. 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14087"/>
              </p:ext>
            </p:extLst>
          </p:nvPr>
        </p:nvGraphicFramePr>
        <p:xfrm>
          <a:off x="914400" y="1600200"/>
          <a:ext cx="74517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/>
              <a:t>ACA Includes New Rules for Coverage in the Non-group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288557"/>
              </p:ext>
            </p:extLst>
          </p:nvPr>
        </p:nvGraphicFramePr>
        <p:xfrm>
          <a:off x="152400" y="1371600"/>
          <a:ext cx="8763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371600"/>
                <a:gridCol w="2057400"/>
                <a:gridCol w="14478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>
                        <a:latin typeface="Calibri" pitchFamily="34" charset="0"/>
                      </a:endParaRP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Plan Type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“Actuarial Value”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Calibri" pitchFamily="34" charset="0"/>
                      </a:endParaRP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Typical Deductible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Typical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Coinsurance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Maximum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Out-of-Pocket Cost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Bronze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60%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$5,000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30%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Silver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70%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$2,000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Gold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80%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Platinum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90%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Catastrophic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(up to age 30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NA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4724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Meta Offc Pro"/>
              </a:rPr>
              <a:t>All figures are for single coverage. Amounts for families would be double.</a:t>
            </a:r>
          </a:p>
          <a:p>
            <a:endParaRPr lang="en-US" sz="1600" dirty="0">
              <a:latin typeface="Calibri" pitchFamily="34" charset="0"/>
              <a:cs typeface="Meta Offc Pro"/>
            </a:endParaRPr>
          </a:p>
          <a:p>
            <a:r>
              <a:rPr lang="en-US" sz="1600" dirty="0" smtClean="0">
                <a:latin typeface="Calibri" pitchFamily="34" charset="0"/>
                <a:cs typeface="Meta Offc Pro"/>
              </a:rPr>
              <a:t>All plans must cover essential benefits: hospitalization, outpatient medical, emergency care, Rx drugs,  maternity, mental health, rehab, lab tests, preventive services, pediatric dental &amp; vision.</a:t>
            </a:r>
            <a:endParaRPr lang="en-US" sz="1600" dirty="0">
              <a:latin typeface="Calibri" pitchFamily="34" charset="0"/>
              <a:cs typeface="Meta Offc Pro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91440" y="320040"/>
            <a:ext cx="896112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600" b="1" i="0">
                <a:solidFill>
                  <a:srgbClr val="000000"/>
                </a:solidFill>
                <a:latin typeface="Meta Offc Pro"/>
                <a:ea typeface="+mj-ea"/>
                <a:cs typeface="Meta Offc Pro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Plans Sold through Marketplaces Will Be Easier to Compare</a:t>
            </a:r>
            <a:endParaRPr lang="en-US" sz="280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754262"/>
              </p:ext>
            </p:extLst>
          </p:nvPr>
        </p:nvGraphicFramePr>
        <p:xfrm>
          <a:off x="533398" y="1353897"/>
          <a:ext cx="8077201" cy="4633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455"/>
                <a:gridCol w="806747"/>
                <a:gridCol w="1323558"/>
                <a:gridCol w="805476"/>
                <a:gridCol w="741360"/>
                <a:gridCol w="721321"/>
                <a:gridCol w="721321"/>
                <a:gridCol w="721321"/>
                <a:gridCol w="721321"/>
                <a:gridCol w="721321"/>
              </a:tblGrid>
              <a:tr h="114222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% FPL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% of income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Occupation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Annual 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salary 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lang="en-US" sz="1200" baseline="30000" dirty="0"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 lowest cost silver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Unsubsidized: $3,018 age 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                          $3,857 age 40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                          $9,054 age 64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Bronze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Unsubsidized:  $2,501 age 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                           $3,197 age 40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                           $7,505 age 64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itchFamily="34" charset="0"/>
                        </a:rPr>
                        <a:t>24</a:t>
                      </a:r>
                      <a:endParaRPr lang="en-US" sz="11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itchFamily="34" charset="0"/>
                        </a:rPr>
                        <a:t>40</a:t>
                      </a:r>
                      <a:endParaRPr lang="en-US" sz="11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itchFamily="34" charset="0"/>
                        </a:rPr>
                        <a:t>64</a:t>
                      </a:r>
                      <a:endParaRPr lang="en-US" sz="11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itchFamily="34" charset="0"/>
                        </a:rPr>
                        <a:t>24</a:t>
                      </a:r>
                      <a:endParaRPr lang="en-US" sz="11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itchFamily="34" charset="0"/>
                        </a:rPr>
                        <a:t>40</a:t>
                      </a:r>
                      <a:endParaRPr lang="en-US" sz="11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itchFamily="34" charset="0"/>
                        </a:rPr>
                        <a:t>64</a:t>
                      </a:r>
                      <a:endParaRPr lang="en-US" sz="11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&lt;</a:t>
                      </a: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133%</a:t>
                      </a:r>
                      <a:endParaRPr lang="en-US" sz="10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Fast 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food worker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14,500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290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290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290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133-150</a:t>
                      </a: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0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% - 4%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Retail 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clerk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17,000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660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660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660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143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150-200</a:t>
                      </a: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0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% - 6.3%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Dishwasher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18,930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886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886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886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369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225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200-250</a:t>
                      </a: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0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6.3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% - 8.05%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Home 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health aide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24,320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1,631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1,631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1,631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1,115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971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82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250-300</a:t>
                      </a: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0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8.05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% - 9.5%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Pre-school 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teacher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30,750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2,633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2,633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2,633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2,116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1,972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1,083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300-350</a:t>
                      </a: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0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9.5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Construction 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worker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38,380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3,018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3,646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3,646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2,501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2,986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2,096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350-400</a:t>
                      </a: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0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9.5</a:t>
                      </a:r>
                      <a:r>
                        <a:rPr lang="en-US" sz="1100" dirty="0">
                          <a:effectLst/>
                          <a:latin typeface="Calibri" pitchFamily="34" charset="0"/>
                        </a:rPr>
                        <a:t>%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</a:rPr>
                        <a:t>Reporter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45,120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3,018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3,857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4,286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2,501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3,197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Calibri" pitchFamily="34" charset="0"/>
                        </a:rPr>
                        <a:t>2,737</a:t>
                      </a:r>
                      <a:endParaRPr lang="en-US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KFF Subsidy Calculator, </a:t>
            </a:r>
            <a:r>
              <a:rPr lang="en-US" dirty="0">
                <a:hlinkClick r:id="rId3"/>
              </a:rPr>
              <a:t>http://www.kff.org/interactive/subsidy-calculator/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" y="228600"/>
            <a:ext cx="8961120" cy="914400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Consumers in </a:t>
            </a:r>
            <a:r>
              <a:rPr lang="en-US" dirty="0" smtClean="0"/>
              <a:t>Marketplaces </a:t>
            </a:r>
            <a:r>
              <a:rPr lang="en-US" dirty="0"/>
              <a:t>Will Be Eligible for Subsidies to Lower the Cost of </a:t>
            </a:r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9060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1097280"/>
            <a:ext cx="7848600" cy="5029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Large </a:t>
            </a:r>
            <a:r>
              <a:rPr lang="en-US" sz="2400" dirty="0"/>
              <a:t>employer </a:t>
            </a:r>
            <a:r>
              <a:rPr lang="en-US" sz="2400" dirty="0" smtClean="0"/>
              <a:t>requirement </a:t>
            </a:r>
            <a:r>
              <a:rPr lang="en-US" sz="2400" dirty="0"/>
              <a:t>to offer coverage or pay a penalty.  </a:t>
            </a:r>
            <a:r>
              <a:rPr lang="en-US" sz="2400" i="1" dirty="0"/>
              <a:t>Delayed </a:t>
            </a:r>
            <a:r>
              <a:rPr lang="en-US" sz="2400" i="1" dirty="0" smtClean="0"/>
              <a:t>to </a:t>
            </a:r>
            <a:r>
              <a:rPr lang="en-US" sz="2400" i="1" dirty="0"/>
              <a:t>2015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Maximum </a:t>
            </a:r>
            <a:r>
              <a:rPr lang="en-US" sz="2400" dirty="0" smtClean="0"/>
              <a:t>limit </a:t>
            </a:r>
            <a:r>
              <a:rPr lang="en-US" sz="2400" dirty="0"/>
              <a:t>on </a:t>
            </a:r>
            <a:r>
              <a:rPr lang="en-US" sz="2400" dirty="0" smtClean="0"/>
              <a:t>annual out-of-pocket cost </a:t>
            </a:r>
            <a:r>
              <a:rPr lang="en-US" sz="2400" dirty="0"/>
              <a:t>sharing </a:t>
            </a:r>
            <a:r>
              <a:rPr lang="en-US" sz="2400" dirty="0" smtClean="0"/>
              <a:t>for essential benefits limited </a:t>
            </a:r>
            <a:r>
              <a:rPr lang="en-US" sz="2400" dirty="0"/>
              <a:t>to $6,350/person or $12,700/family.  </a:t>
            </a:r>
            <a:r>
              <a:rPr lang="en-US" sz="2400" i="1" dirty="0"/>
              <a:t>Partially delayed </a:t>
            </a:r>
            <a:r>
              <a:rPr lang="en-US" sz="2400" i="1" dirty="0" smtClean="0"/>
              <a:t>to </a:t>
            </a:r>
            <a:r>
              <a:rPr lang="en-US" sz="2400" i="1" dirty="0"/>
              <a:t>2015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No annual dollar limits on covered benefits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Small group, fully insured plans must cover essential health </a:t>
            </a:r>
            <a:r>
              <a:rPr lang="en-US" sz="2400" dirty="0" smtClean="0"/>
              <a:t>benefits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Already in effect:  No lifetime limits on covered benefits, dependent coverage to age 26, 100% coverage for preventive services</a:t>
            </a:r>
            <a:endParaRPr lang="en-US" sz="2400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/>
              <a:t>Coming Changes to Employer-Sponsored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October  1, 2013 – March 31, 2014</a:t>
            </a:r>
            <a:endParaRPr lang="en-US" sz="2400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Initial open enrollment period</a:t>
            </a:r>
          </a:p>
          <a:p>
            <a:pPr lvl="2">
              <a:spcBef>
                <a:spcPts val="600"/>
              </a:spcBef>
              <a:buFont typeface="Calibri" pitchFamily="34" charset="0"/>
              <a:buChar char="-"/>
            </a:pPr>
            <a:r>
              <a:rPr lang="en-US" sz="1800" dirty="0" smtClean="0"/>
              <a:t>People can enroll after March 31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if they have a qualifying event</a:t>
            </a:r>
          </a:p>
          <a:p>
            <a:pPr lvl="2">
              <a:spcBef>
                <a:spcPts val="600"/>
              </a:spcBef>
              <a:buFont typeface="Calibri" pitchFamily="34" charset="0"/>
              <a:buChar char="-"/>
            </a:pPr>
            <a:r>
              <a:rPr lang="en-US" sz="1800" dirty="0" smtClean="0"/>
              <a:t>Those eligible for Medicaid can enroll at any time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January 1, 2014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Coverage through Marketplaces and expanded Medicaid coverage begins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Insurance market rules go into effect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Requirement to have insurance coverage takes effect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October 15, 2014 – December 15, 2014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Marketplace open enrollment period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January 1, 2015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Large employer requirement to offer coverage takes effect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/>
              <a:t>Key Implementation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2148"/>
          <a:stretch/>
        </p:blipFill>
        <p:spPr>
          <a:xfrm>
            <a:off x="542925" y="1171574"/>
            <a:ext cx="3876675" cy="47114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91440" y="6248400"/>
            <a:ext cx="7987413" cy="526643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100" kern="0" dirty="0" smtClean="0"/>
              <a:t>Examples of these embedded resources:</a:t>
            </a:r>
            <a:br>
              <a:rPr lang="en-US" sz="1100" kern="0" dirty="0" smtClean="0"/>
            </a:br>
            <a:r>
              <a:rPr lang="en-US" sz="1100" kern="0" dirty="0" smtClean="0"/>
              <a:t>Kera.org: </a:t>
            </a:r>
            <a:r>
              <a:rPr lang="en-US" sz="1100" u="sng" kern="0" dirty="0" smtClean="0">
                <a:hlinkClick r:id="rId3"/>
              </a:rPr>
              <a:t>http://breakthroughs.kera.org/obamacare-101-how-the-texas-health-insurance-marketplace-will-work</a:t>
            </a:r>
            <a:endParaRPr lang="en-US" sz="1100" kern="0" dirty="0" smtClean="0"/>
          </a:p>
          <a:p>
            <a:r>
              <a:rPr lang="en-US" sz="1100" kern="0" dirty="0" err="1" smtClean="0"/>
              <a:t>CNNMoney</a:t>
            </a:r>
            <a:r>
              <a:rPr lang="en-US" sz="1100" kern="0" dirty="0" smtClean="0"/>
              <a:t>: </a:t>
            </a:r>
            <a:r>
              <a:rPr lang="en-US" sz="1100" u="sng" kern="0" dirty="0" smtClean="0">
                <a:hlinkClick r:id="rId4"/>
              </a:rPr>
              <a:t>http://economy.money.cnn.com/2013/07/18/obamacare/</a:t>
            </a:r>
            <a:endParaRPr lang="en-US" sz="1100" kern="0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37370" y="304800"/>
            <a:ext cx="8601830" cy="877738"/>
          </a:xfrm>
        </p:spPr>
        <p:txBody>
          <a:bodyPr/>
          <a:lstStyle/>
          <a:p>
            <a:pPr algn="ctr"/>
            <a:r>
              <a:rPr lang="en-US" dirty="0" smtClean="0"/>
              <a:t>Feature KFF’s Health Reform Resources On Your Site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1910" r="27708" b="1646"/>
          <a:stretch/>
        </p:blipFill>
        <p:spPr>
          <a:xfrm>
            <a:off x="4953000" y="1171574"/>
            <a:ext cx="3657241" cy="47232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7200" y="914400"/>
            <a:ext cx="3429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Health Reform Subsidy Calculator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914400"/>
            <a:ext cx="169147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Animated Video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5715000"/>
            <a:ext cx="34290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hlinkClick r:id="rId6"/>
              </a:rPr>
              <a:t>http://kff.org/youtoons-obamacare-video</a:t>
            </a:r>
            <a:endParaRPr lang="en-US" sz="1400" dirty="0" smtClean="0">
              <a:latin typeface="Calibri" pitchFamily="34" charset="0"/>
              <a:cs typeface="Meta Offc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324" y="5715000"/>
            <a:ext cx="3952876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u="sng" dirty="0">
                <a:hlinkClick r:id="rId7"/>
              </a:rPr>
              <a:t>http://www.kff.org/interactive/subsidy-calculator</a:t>
            </a:r>
            <a:r>
              <a:rPr lang="en-US" sz="1400" u="sng" dirty="0" smtClean="0">
                <a:hlinkClick r:id="rId7"/>
              </a:rPr>
              <a:t>/</a:t>
            </a:r>
            <a:endParaRPr lang="en-US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Calibri" pitchFamily="34" charset="0"/>
              <a:cs typeface="Meta Offc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43462" cy="438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553200" y="2895600"/>
            <a:ext cx="658303" cy="658303"/>
            <a:chOff x="6172200" y="2895600"/>
            <a:chExt cx="685800" cy="685800"/>
          </a:xfrm>
        </p:grpSpPr>
        <p:sp>
          <p:nvSpPr>
            <p:cNvPr id="18" name="Oval 17"/>
            <p:cNvSpPr/>
            <p:nvPr/>
          </p:nvSpPr>
          <p:spPr>
            <a:xfrm>
              <a:off x="6172200" y="2895600"/>
              <a:ext cx="685800" cy="6858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6370320" y="3046095"/>
              <a:ext cx="441960" cy="381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88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ASK: Please press the number 1 followed by the number 4 to ask a question. Your line will be unmuted when it is your turn. </a:t>
            </a:r>
          </a:p>
          <a:p>
            <a:endParaRPr lang="en-US" sz="2800" dirty="0" smtClean="0"/>
          </a:p>
          <a:p>
            <a:r>
              <a:rPr lang="en-US" sz="2800" dirty="0" smtClean="0"/>
              <a:t>TO WITHDRAW: If your question has been answered, you may press 1 followed by the number 3 to withdraw your question. </a:t>
            </a:r>
          </a:p>
          <a:p>
            <a:endParaRPr lang="en-US" sz="2800" dirty="0"/>
          </a:p>
          <a:p>
            <a:r>
              <a:rPr lang="en-US" sz="2800" dirty="0" smtClean="0"/>
              <a:t>In the interest of time, please try to only ask one question. If you have any follow-up questions, you can use the chat function in the Q&amp;A tab or you can contact us via email at </a:t>
            </a:r>
            <a:r>
              <a:rPr lang="en-US" sz="2800" b="1" dirty="0" smtClean="0">
                <a:hlinkClick r:id="rId2"/>
              </a:rPr>
              <a:t>acawebinars@kff.org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Q&amp;A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733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err="1" smtClean="0"/>
              <a:t>Infographic</a:t>
            </a:r>
            <a:r>
              <a:rPr lang="en-US" sz="3000" dirty="0" smtClean="0"/>
              <a:t>: Visualizing Health Policy – Health Coverage Under the Affordable Care Act </a:t>
            </a:r>
          </a:p>
          <a:p>
            <a:endParaRPr lang="en-US" sz="3000" dirty="0" smtClean="0"/>
          </a:p>
          <a:p>
            <a:pPr marL="457200" lvl="1" indent="0">
              <a:buNone/>
            </a:pPr>
            <a:r>
              <a:rPr lang="en-US" sz="2400" dirty="0" smtClean="0"/>
              <a:t>kff.org/</a:t>
            </a:r>
            <a:r>
              <a:rPr lang="en-US" sz="2400" dirty="0" err="1" smtClean="0"/>
              <a:t>infographic</a:t>
            </a:r>
            <a:r>
              <a:rPr lang="en-US" sz="2400" dirty="0" smtClean="0"/>
              <a:t>/visualizing-health-policy-health-coverage-under-the-affordable-care-act-aca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Mandate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44" y="1706563"/>
            <a:ext cx="3190875" cy="3810000"/>
          </a:xfrm>
        </p:spPr>
      </p:pic>
    </p:spTree>
    <p:extLst>
      <p:ext uri="{BB962C8B-B14F-4D97-AF65-F5344CB8AC3E}">
        <p14:creationId xmlns:p14="http://schemas.microsoft.com/office/powerpoint/2010/main" val="312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err="1" smtClean="0"/>
              <a:t>Infographic</a:t>
            </a:r>
            <a:r>
              <a:rPr lang="en-US" sz="3000" dirty="0" smtClean="0"/>
              <a:t>: Employer Responsibility Under the Affordable Care Act</a:t>
            </a:r>
          </a:p>
          <a:p>
            <a:endParaRPr lang="en-US" sz="3000" dirty="0"/>
          </a:p>
          <a:p>
            <a:r>
              <a:rPr lang="en-US" sz="3000" dirty="0" smtClean="0"/>
              <a:t>2013 Annual Employer Health Benefits Survey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Mandate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525962" cy="5857890"/>
          </a:xfrm>
        </p:spPr>
      </p:pic>
    </p:spTree>
    <p:extLst>
      <p:ext uri="{BB962C8B-B14F-4D97-AF65-F5344CB8AC3E}">
        <p14:creationId xmlns:p14="http://schemas.microsoft.com/office/powerpoint/2010/main" val="41325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" y="990600"/>
            <a:ext cx="8961120" cy="5135880"/>
          </a:xfrm>
        </p:spPr>
        <p:txBody>
          <a:bodyPr/>
          <a:lstStyle/>
          <a:p>
            <a:r>
              <a:rPr lang="en-US" dirty="0" smtClean="0"/>
              <a:t>Issue Brief: What is Medicaid’s Impact on Access to Care, Health Outcomes, and Quality of Care? Setting the Record Straight on Evidence</a:t>
            </a:r>
          </a:p>
          <a:p>
            <a:endParaRPr lang="en-US" sz="1400" dirty="0" smtClean="0"/>
          </a:p>
          <a:p>
            <a:r>
              <a:rPr lang="en-US" dirty="0"/>
              <a:t>Issue Brief: Analyzing the Impact of State Medicaid Expansion </a:t>
            </a:r>
            <a:r>
              <a:rPr lang="en-US" dirty="0" smtClean="0"/>
              <a:t>Decisions</a:t>
            </a:r>
          </a:p>
          <a:p>
            <a:endParaRPr lang="en-US" sz="1400" dirty="0"/>
          </a:p>
          <a:p>
            <a:r>
              <a:rPr lang="en-US" dirty="0" smtClean="0"/>
              <a:t>Report: State and Local Coverage Changes Under Full Implementation of the Affordable Care Act</a:t>
            </a:r>
          </a:p>
          <a:p>
            <a:endParaRPr lang="en-US" sz="1400" dirty="0" smtClean="0"/>
          </a:p>
          <a:p>
            <a:r>
              <a:rPr lang="en-US" dirty="0" smtClean="0"/>
              <a:t>Report: The Cost of Not Expanding Medicaid </a:t>
            </a:r>
          </a:p>
          <a:p>
            <a:endParaRPr lang="en-US" sz="1400" dirty="0" smtClean="0"/>
          </a:p>
          <a:p>
            <a:r>
              <a:rPr lang="en-US" dirty="0" smtClean="0"/>
              <a:t>Issue Brief: The Impact of Current State Medicaid Expansion Decisions on Coverage by Race and Ethnicity</a:t>
            </a:r>
          </a:p>
          <a:p>
            <a:endParaRPr lang="en-US" sz="1400" dirty="0" smtClean="0"/>
          </a:p>
          <a:p>
            <a:r>
              <a:rPr lang="en-US" dirty="0" smtClean="0"/>
              <a:t>Issue Brief: Key Lessons from Medicaid and CHIP for Outreach and Enrollment Under the Affordable Care Act</a:t>
            </a:r>
          </a:p>
          <a:p>
            <a:endParaRPr lang="en-US" sz="1300" dirty="0" smtClean="0"/>
          </a:p>
          <a:p>
            <a:r>
              <a:rPr lang="en-US" dirty="0" smtClean="0"/>
              <a:t>Fact Sheet: Medicaid and Its Role in State/Federal Budgets and Health Reform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http://www.kff.org/medicaid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7660" y="2895599"/>
            <a:ext cx="2057400" cy="356616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Jennifer Tolbert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Director of State Health Reform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Speakers from the Kaiser Family Foundation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</p:nvPr>
        </p:nvSpPr>
        <p:spPr>
          <a:xfrm>
            <a:off x="6248400" y="2828925"/>
            <a:ext cx="2133600" cy="348043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Rakesh Singh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Vice President of Communications</a:t>
            </a:r>
            <a:endParaRPr lang="en-US" sz="18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409950" y="2828925"/>
            <a:ext cx="2209800" cy="36328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Karen Pollitz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Senior Fellow, Health Reform and Private Insurance</a:t>
            </a:r>
            <a:endParaRPr lang="en-US" sz="1800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228600" y="1066800"/>
            <a:ext cx="225552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4062"/>
            <a:ext cx="1415224" cy="1415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264062"/>
            <a:ext cx="1939932" cy="1499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4" y="1264062"/>
            <a:ext cx="1939886" cy="14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Health Insurance Marketplace Profiles: </a:t>
            </a:r>
            <a:r>
              <a:rPr lang="en-US" sz="1500" dirty="0" smtClean="0"/>
              <a:t>kff.org/state-health-exchange-profiles </a:t>
            </a:r>
          </a:p>
          <a:p>
            <a:endParaRPr lang="en-US" sz="1500" dirty="0" smtClean="0"/>
          </a:p>
          <a:p>
            <a:r>
              <a:rPr lang="en-US" dirty="0"/>
              <a:t>Table/Map: Status of State Action on the Medicaid Expansion Decision </a:t>
            </a:r>
            <a:endParaRPr lang="en-US" dirty="0" smtClean="0"/>
          </a:p>
          <a:p>
            <a:endParaRPr lang="en-US" sz="1500" dirty="0" smtClean="0"/>
          </a:p>
          <a:p>
            <a:r>
              <a:rPr lang="en-US" dirty="0" smtClean="0"/>
              <a:t>Issue Brief: Quantifying Tax Credits for People Now Buying Insurance on Their Own</a:t>
            </a:r>
          </a:p>
          <a:p>
            <a:endParaRPr lang="en-US" sz="1500" dirty="0" smtClean="0"/>
          </a:p>
          <a:p>
            <a:r>
              <a:rPr lang="en-US" dirty="0" smtClean="0"/>
              <a:t>Issue Brief: Ensuring the Health Care Needs of Women: A Checklist for Health Exchanges</a:t>
            </a:r>
          </a:p>
          <a:p>
            <a:endParaRPr lang="en-US" sz="1500" dirty="0" smtClean="0"/>
          </a:p>
          <a:p>
            <a:r>
              <a:rPr lang="en-US" dirty="0" smtClean="0"/>
              <a:t>Issue Brief: Navigator and In-Person Assistance Programs: A Snapshot of State Programs </a:t>
            </a:r>
          </a:p>
          <a:p>
            <a:endParaRPr lang="en-US" sz="1500" dirty="0" smtClean="0"/>
          </a:p>
          <a:p>
            <a:r>
              <a:rPr lang="en-US" dirty="0" smtClean="0"/>
              <a:t>Brief: Explaining Health Care Reform: Questions About Health Insurance Exchanges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http://www.kff.org/tag/marketplaces/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Exchanges/Marketplaces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Quizzes on Women’s Health, Health Reform/ACA, Uninsured, Medicaid, Medicare</a:t>
            </a:r>
          </a:p>
          <a:p>
            <a:pPr lvl="1"/>
            <a:r>
              <a:rPr lang="en-US" dirty="0" smtClean="0"/>
              <a:t>Each quiz has 10 questions; includes explanations &amp; related resources with results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Health Reform Implementation Timeline</a:t>
            </a:r>
          </a:p>
          <a:p>
            <a:pPr lvl="1"/>
            <a:r>
              <a:rPr lang="en-US" dirty="0" smtClean="0"/>
              <a:t>Shows how &amp; when provisions </a:t>
            </a:r>
            <a:r>
              <a:rPr lang="en-US" dirty="0"/>
              <a:t>of the health reform law will be </a:t>
            </a:r>
            <a:r>
              <a:rPr lang="en-US" dirty="0" smtClean="0"/>
              <a:t>implemented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Health Poll Question Finder</a:t>
            </a:r>
            <a:endParaRPr lang="en-US" dirty="0"/>
          </a:p>
          <a:p>
            <a:pPr lvl="1"/>
            <a:r>
              <a:rPr lang="en-US" dirty="0" smtClean="0"/>
              <a:t>Search our archive of poll questions on health issues by topic or keyword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Zooming In On Health Reform Tool</a:t>
            </a:r>
            <a:endParaRPr lang="en-US" dirty="0"/>
          </a:p>
          <a:p>
            <a:pPr lvl="1"/>
            <a:r>
              <a:rPr lang="en-US" dirty="0" smtClean="0"/>
              <a:t>See how the number &amp; composition of individuals enrolled in Medicaid (or who are uninsured) could change in local areas and at the state level if your state expands Medicaid</a:t>
            </a:r>
          </a:p>
          <a:p>
            <a:pPr lvl="1"/>
            <a:endParaRPr lang="en-US" sz="1200" dirty="0"/>
          </a:p>
          <a:p>
            <a:r>
              <a:rPr lang="en-US" dirty="0" err="1" smtClean="0"/>
              <a:t>Infographic</a:t>
            </a:r>
            <a:r>
              <a:rPr lang="en-US" dirty="0" smtClean="0"/>
              <a:t>: Medicaid Spending &amp; Enrollment</a:t>
            </a:r>
          </a:p>
          <a:p>
            <a:pPr lvl="1"/>
            <a:r>
              <a:rPr lang="en-US" dirty="0" smtClean="0"/>
              <a:t>Click through to see who is covered &amp; what the program spends on their care </a:t>
            </a:r>
          </a:p>
          <a:p>
            <a:pPr lvl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http://www.kff.org/graphics/search/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Resources: Quizzes, </a:t>
            </a:r>
            <a:r>
              <a:rPr lang="en-US" dirty="0" err="1" smtClean="0"/>
              <a:t>Infographics</a:t>
            </a:r>
            <a:r>
              <a:rPr lang="en-US" dirty="0"/>
              <a:t> </a:t>
            </a:r>
            <a:r>
              <a:rPr lang="en-US" dirty="0" smtClean="0"/>
              <a:t>&amp; More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Video: La </a:t>
            </a:r>
            <a:r>
              <a:rPr lang="en-US" sz="3000" dirty="0" err="1" smtClean="0"/>
              <a:t>Reforma</a:t>
            </a:r>
            <a:r>
              <a:rPr lang="en-US" sz="3000" dirty="0" smtClean="0"/>
              <a:t> del </a:t>
            </a:r>
            <a:r>
              <a:rPr lang="en-US" sz="3000" dirty="0" err="1" smtClean="0"/>
              <a:t>Cuidado</a:t>
            </a:r>
            <a:r>
              <a:rPr lang="en-US" sz="3000" dirty="0" smtClean="0"/>
              <a:t> de la </a:t>
            </a:r>
            <a:r>
              <a:rPr lang="en-US" sz="3000" dirty="0" err="1" smtClean="0"/>
              <a:t>Salud</a:t>
            </a:r>
            <a:r>
              <a:rPr lang="en-US" sz="3000" dirty="0" smtClean="0"/>
              <a:t> </a:t>
            </a:r>
            <a:r>
              <a:rPr lang="en-US" sz="3000" dirty="0" err="1" smtClean="0"/>
              <a:t>Llega</a:t>
            </a:r>
            <a:r>
              <a:rPr lang="en-US" sz="3000" dirty="0" smtClean="0"/>
              <a:t> al </a:t>
            </a:r>
            <a:r>
              <a:rPr lang="en-US" sz="3000" dirty="0" err="1" smtClean="0"/>
              <a:t>Publico</a:t>
            </a:r>
            <a:endParaRPr lang="en-US" sz="3000" dirty="0"/>
          </a:p>
          <a:p>
            <a:pPr lvl="1"/>
            <a:r>
              <a:rPr lang="en-US" dirty="0" smtClean="0"/>
              <a:t>kff.org/health-reform/video/video-la-</a:t>
            </a:r>
            <a:r>
              <a:rPr lang="en-US" dirty="0" err="1" smtClean="0"/>
              <a:t>reforma</a:t>
            </a:r>
            <a:r>
              <a:rPr lang="en-US" dirty="0" smtClean="0"/>
              <a:t>-del-</a:t>
            </a:r>
            <a:r>
              <a:rPr lang="en-US" dirty="0" err="1" smtClean="0"/>
              <a:t>cuidado</a:t>
            </a:r>
            <a:r>
              <a:rPr lang="en-US" dirty="0" smtClean="0"/>
              <a:t>-de-la-</a:t>
            </a:r>
            <a:r>
              <a:rPr lang="en-US" dirty="0" err="1" smtClean="0"/>
              <a:t>salud</a:t>
            </a:r>
            <a:r>
              <a:rPr lang="en-US" dirty="0" smtClean="0"/>
              <a:t>-</a:t>
            </a:r>
            <a:r>
              <a:rPr lang="en-US" dirty="0" err="1" smtClean="0"/>
              <a:t>llega</a:t>
            </a:r>
            <a:r>
              <a:rPr lang="en-US" dirty="0" smtClean="0"/>
              <a:t>-al-</a:t>
            </a:r>
            <a:r>
              <a:rPr lang="en-US" dirty="0" err="1" smtClean="0"/>
              <a:t>publico</a:t>
            </a:r>
            <a:endParaRPr lang="en-US" dirty="0"/>
          </a:p>
          <a:p>
            <a:pPr lvl="1"/>
            <a:r>
              <a:rPr lang="en-US" dirty="0" smtClean="0"/>
              <a:t>Released with the first animated </a:t>
            </a:r>
            <a:r>
              <a:rPr lang="en-US" dirty="0" err="1" smtClean="0"/>
              <a:t>YouToons</a:t>
            </a:r>
            <a:r>
              <a:rPr lang="en-US" dirty="0" smtClean="0"/>
              <a:t> video by KFF, “Health Reform Hits Main Street” – released in 2010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000" dirty="0" smtClean="0"/>
              <a:t>Coming Soon!</a:t>
            </a:r>
          </a:p>
          <a:p>
            <a:pPr lvl="1"/>
            <a:r>
              <a:rPr lang="en-US" dirty="0" smtClean="0"/>
              <a:t>The companion video to the second animated </a:t>
            </a:r>
            <a:r>
              <a:rPr lang="en-US" dirty="0" err="1" smtClean="0"/>
              <a:t>YouToons</a:t>
            </a:r>
            <a:r>
              <a:rPr lang="en-US" dirty="0" smtClean="0"/>
              <a:t> video by KFF, “The </a:t>
            </a:r>
            <a:r>
              <a:rPr lang="en-US" dirty="0" err="1" smtClean="0"/>
              <a:t>YouToons</a:t>
            </a:r>
            <a:r>
              <a:rPr lang="en-US" dirty="0" smtClean="0"/>
              <a:t> Get Ready for </a:t>
            </a:r>
            <a:r>
              <a:rPr lang="en-US" dirty="0" err="1" smtClean="0"/>
              <a:t>Obamacare</a:t>
            </a:r>
            <a:r>
              <a:rPr lang="en-US" dirty="0" smtClean="0"/>
              <a:t>: Health Insurance Changes Coming Your Way Under the Affordable Care Act” – released in July 2013</a:t>
            </a:r>
            <a:endParaRPr lang="en-US" dirty="0"/>
          </a:p>
          <a:p>
            <a:pPr lvl="2"/>
            <a:r>
              <a:rPr lang="en-US" sz="1800" dirty="0" smtClean="0"/>
              <a:t>English video: kff.org/health-reform/video/</a:t>
            </a:r>
            <a:r>
              <a:rPr lang="en-US" sz="1800" dirty="0" err="1" smtClean="0"/>
              <a:t>youtoons</a:t>
            </a:r>
            <a:r>
              <a:rPr lang="en-US" sz="1800" dirty="0" smtClean="0"/>
              <a:t>-</a:t>
            </a:r>
            <a:r>
              <a:rPr lang="en-US" sz="1800" dirty="0" err="1" smtClean="0"/>
              <a:t>obamacare</a:t>
            </a:r>
            <a:r>
              <a:rPr lang="en-US" sz="1800" dirty="0" smtClean="0"/>
              <a:t>-video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Language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Contact: Rakesh </a:t>
            </a:r>
            <a:r>
              <a:rPr lang="en-US" sz="3000" dirty="0"/>
              <a:t>Singh, VP of Communications, Kaiser Family Foundation</a:t>
            </a:r>
          </a:p>
          <a:p>
            <a:pPr lvl="1"/>
            <a:r>
              <a:rPr lang="en-US" sz="3000" dirty="0" smtClean="0"/>
              <a:t>Based in Menlo Park, California headquarters</a:t>
            </a:r>
          </a:p>
          <a:p>
            <a:pPr lvl="1"/>
            <a:r>
              <a:rPr lang="en-US" sz="3000" dirty="0" smtClean="0"/>
              <a:t>Email</a:t>
            </a:r>
            <a:r>
              <a:rPr lang="en-US" sz="3000" dirty="0"/>
              <a:t>: </a:t>
            </a:r>
            <a:r>
              <a:rPr lang="en-US" sz="3000" b="1" dirty="0" smtClean="0"/>
              <a:t>RSingh@KFF.org</a:t>
            </a:r>
            <a:endParaRPr lang="en-US" sz="3000" b="1" dirty="0"/>
          </a:p>
          <a:p>
            <a:endParaRPr lang="en-US" sz="3000" dirty="0"/>
          </a:p>
          <a:p>
            <a:r>
              <a:rPr lang="en-US" sz="3000" dirty="0"/>
              <a:t>More Health Reform Resources: </a:t>
            </a:r>
          </a:p>
          <a:p>
            <a:pPr lvl="1"/>
            <a:r>
              <a:rPr lang="en-US" sz="3000" dirty="0" smtClean="0"/>
              <a:t>www.kff.org/health-reform</a:t>
            </a:r>
          </a:p>
          <a:p>
            <a:pPr lvl="1"/>
            <a:r>
              <a:rPr lang="en-US" sz="3000" dirty="0" smtClean="0"/>
              <a:t>www.kff.org/aca-consumer-resources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7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000" b="1" dirty="0" smtClean="0"/>
              <a:t>kff.org/health-reform/event/what-do-consumers-need-to-know-about-health-reforms-changes</a:t>
            </a:r>
            <a:endParaRPr lang="en-US" sz="3000" b="1" dirty="0"/>
          </a:p>
          <a:p>
            <a:endParaRPr lang="en-US" sz="3000" dirty="0" smtClean="0"/>
          </a:p>
          <a:p>
            <a:r>
              <a:rPr lang="en-US" sz="3000" dirty="0" smtClean="0"/>
              <a:t>The full webinar presentation and PowerPoint slides will be posted by tomorrow morning. </a:t>
            </a:r>
          </a:p>
          <a:p>
            <a:endParaRPr lang="en-US" sz="3000" dirty="0" smtClean="0"/>
          </a:p>
          <a:p>
            <a:r>
              <a:rPr lang="en-US" sz="3000" dirty="0" smtClean="0"/>
              <a:t>The transcript of today’s webinar will be posted in the coming week. 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Webinar Will Be Archived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3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609600"/>
          </a:xfrm>
        </p:spPr>
        <p:txBody>
          <a:bodyPr/>
          <a:lstStyle/>
          <a:p>
            <a:r>
              <a:rPr lang="en-US" dirty="0" smtClean="0"/>
              <a:t>Promoting Health Coverage through the ACA</a:t>
            </a:r>
            <a:endParaRPr lang="en-US" dirty="0"/>
          </a:p>
        </p:txBody>
      </p:sp>
      <p:sp>
        <p:nvSpPr>
          <p:cNvPr id="4" name="Isosceles Triangle 2"/>
          <p:cNvSpPr>
            <a:spLocks noChangeArrowheads="1"/>
          </p:cNvSpPr>
          <p:nvPr/>
        </p:nvSpPr>
        <p:spPr bwMode="auto">
          <a:xfrm>
            <a:off x="2057400" y="1608137"/>
            <a:ext cx="5029200" cy="4183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0"/>
            <a:ext cx="2627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cs typeface="Arial" pitchFamily="34" charset="0"/>
              </a:rPr>
              <a:t>Medicaid </a:t>
            </a:r>
            <a:r>
              <a:rPr lang="en-US" sz="2000" b="1" dirty="0" smtClean="0">
                <a:cs typeface="Arial" pitchFamily="34" charset="0"/>
              </a:rPr>
              <a:t>Coverage For Low-Income Individuals 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786735"/>
            <a:ext cx="455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Arial" pitchFamily="34" charset="0"/>
              </a:rPr>
              <a:t>Employer-Sponsored </a:t>
            </a:r>
            <a:r>
              <a:rPr lang="en-US" sz="2400" b="1" dirty="0">
                <a:cs typeface="Arial" pitchFamily="34" charset="0"/>
              </a:rPr>
              <a:t>Coverage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2971800"/>
            <a:ext cx="3276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cs typeface="Arial" pitchFamily="34" charset="0"/>
              </a:rPr>
              <a:t>Marketplaces With Subsidies for Moderate Income Individuals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124200"/>
            <a:ext cx="2362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Individual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Mandate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343400"/>
            <a:ext cx="2667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Health Insurance Market Reforms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1138535"/>
            <a:ext cx="3142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cs typeface="Arial" pitchFamily="34" charset="0"/>
              </a:rPr>
              <a:t>Universal Coverage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" name="Content Placeholder 5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393790"/>
              </p:ext>
            </p:extLst>
          </p:nvPr>
        </p:nvGraphicFramePr>
        <p:xfrm>
          <a:off x="237170" y="1540876"/>
          <a:ext cx="4182430" cy="394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" y="6248400"/>
            <a:ext cx="8321040" cy="548640"/>
          </a:xfrm>
        </p:spPr>
        <p:txBody>
          <a:bodyPr/>
          <a:lstStyle/>
          <a:p>
            <a:r>
              <a:rPr lang="en-US" sz="1100" dirty="0"/>
              <a:t>*Medicaid also includes other public programs: CHIP, other state programs, Medicare and military-related coverage. The federal poverty level for a family of </a:t>
            </a:r>
            <a:r>
              <a:rPr lang="en-US" sz="1100" dirty="0" smtClean="0"/>
              <a:t>three in </a:t>
            </a:r>
            <a:r>
              <a:rPr lang="en-US" sz="1100" dirty="0"/>
              <a:t>2011 was </a:t>
            </a:r>
            <a:r>
              <a:rPr lang="en-US" sz="1100" dirty="0" smtClean="0"/>
              <a:t>$18,530.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Numbers may not add to </a:t>
            </a:r>
            <a:r>
              <a:rPr lang="en-US" sz="1100" dirty="0" smtClean="0"/>
              <a:t>100% </a:t>
            </a:r>
            <a:r>
              <a:rPr lang="en-US" sz="1100" dirty="0"/>
              <a:t>due to rounding.   </a:t>
            </a:r>
          </a:p>
          <a:p>
            <a:r>
              <a:rPr lang="en-US" sz="1100" dirty="0"/>
              <a:t>SOURCE: KCMU/Urban Institute analysis of 2012 ASEC Supplement to the CPS.                                                                                                                                    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609600"/>
          </a:xfrm>
        </p:spPr>
        <p:txBody>
          <a:bodyPr/>
          <a:lstStyle/>
          <a:p>
            <a:r>
              <a:rPr lang="en-US" dirty="0" smtClean="0"/>
              <a:t>Many Uninsured Will Be Newly Eligible for Coverage</a:t>
            </a:r>
            <a:endParaRPr lang="en-US" dirty="0"/>
          </a:p>
        </p:txBody>
      </p:sp>
      <p:sp>
        <p:nvSpPr>
          <p:cNvPr id="537" name="TextBox 1063"/>
          <p:cNvSpPr txBox="1"/>
          <p:nvPr/>
        </p:nvSpPr>
        <p:spPr>
          <a:xfrm>
            <a:off x="5351413" y="5486400"/>
            <a:ext cx="306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+mj-lt"/>
              </a:rPr>
              <a:t>47.9 Million </a:t>
            </a:r>
            <a:r>
              <a:rPr lang="en-US" dirty="0" smtClean="0">
                <a:latin typeface="+mj-lt"/>
              </a:rPr>
              <a:t>Uninsured</a:t>
            </a:r>
            <a:endParaRPr lang="en-US" b="1" dirty="0" smtClean="0">
              <a:latin typeface="+mj-lt"/>
            </a:endParaRPr>
          </a:p>
        </p:txBody>
      </p:sp>
      <p:sp>
        <p:nvSpPr>
          <p:cNvPr id="538" name="TextBox 1063"/>
          <p:cNvSpPr txBox="1"/>
          <p:nvPr/>
        </p:nvSpPr>
        <p:spPr>
          <a:xfrm>
            <a:off x="499215" y="54864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+mj-lt"/>
              </a:rPr>
              <a:t>266.4 Million Nonelderly</a:t>
            </a:r>
          </a:p>
        </p:txBody>
      </p:sp>
      <p:sp>
        <p:nvSpPr>
          <p:cNvPr id="555" name="TextBox 1063"/>
          <p:cNvSpPr txBox="1"/>
          <p:nvPr/>
        </p:nvSpPr>
        <p:spPr>
          <a:xfrm>
            <a:off x="709917" y="28611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+mj-lt"/>
              </a:rPr>
              <a:t>Employer-Sponsored </a:t>
            </a:r>
          </a:p>
          <a:p>
            <a:pPr algn="ctr"/>
            <a:r>
              <a:rPr lang="en-US" sz="1600" dirty="0" smtClean="0">
                <a:latin typeface="+mj-lt"/>
              </a:rPr>
              <a:t>Coverage</a:t>
            </a:r>
            <a:endParaRPr lang="en-US" sz="1600" b="1" dirty="0" smtClean="0">
              <a:latin typeface="+mj-lt"/>
            </a:endParaRPr>
          </a:p>
        </p:txBody>
      </p:sp>
      <p:sp>
        <p:nvSpPr>
          <p:cNvPr id="556" name="TextBox 1063"/>
          <p:cNvSpPr txBox="1"/>
          <p:nvPr/>
        </p:nvSpPr>
        <p:spPr>
          <a:xfrm>
            <a:off x="2890060" y="3448547"/>
            <a:ext cx="1278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Uninsured</a:t>
            </a:r>
          </a:p>
        </p:txBody>
      </p:sp>
      <p:sp>
        <p:nvSpPr>
          <p:cNvPr id="557" name="TextBox 1063"/>
          <p:cNvSpPr txBox="1"/>
          <p:nvPr/>
        </p:nvSpPr>
        <p:spPr>
          <a:xfrm>
            <a:off x="2057400" y="4470053"/>
            <a:ext cx="1553867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580" dirty="0" smtClean="0">
                <a:solidFill>
                  <a:schemeClr val="bg1"/>
                </a:solidFill>
                <a:latin typeface="+mj-lt"/>
              </a:rPr>
              <a:t>Medicaid*</a:t>
            </a:r>
          </a:p>
        </p:txBody>
      </p:sp>
      <p:sp>
        <p:nvSpPr>
          <p:cNvPr id="558" name="TextBox 1063"/>
          <p:cNvSpPr txBox="1"/>
          <p:nvPr/>
        </p:nvSpPr>
        <p:spPr>
          <a:xfrm>
            <a:off x="-44463" y="4893676"/>
            <a:ext cx="189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+mj-lt"/>
              </a:rPr>
              <a:t>Private Non-Group</a:t>
            </a:r>
          </a:p>
        </p:txBody>
      </p:sp>
      <p:sp>
        <p:nvSpPr>
          <p:cNvPr id="584" name="Right Brace 583"/>
          <p:cNvSpPr/>
          <p:nvPr/>
        </p:nvSpPr>
        <p:spPr>
          <a:xfrm>
            <a:off x="4345704" y="2648052"/>
            <a:ext cx="454896" cy="1799346"/>
          </a:xfrm>
          <a:prstGeom prst="rightBrace">
            <a:avLst>
              <a:gd name="adj1" fmla="val 147669"/>
              <a:gd name="adj2" fmla="val 49223"/>
            </a:avLst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Title 3"/>
          <p:cNvSpPr txBox="1">
            <a:spLocks/>
          </p:cNvSpPr>
          <p:nvPr/>
        </p:nvSpPr>
        <p:spPr bwMode="auto">
          <a:xfrm>
            <a:off x="-76200" y="1333500"/>
            <a:ext cx="5304223" cy="3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600" b="1" i="0">
                <a:solidFill>
                  <a:srgbClr val="000000"/>
                </a:solidFill>
                <a:latin typeface="Meta Offc Pro"/>
                <a:ea typeface="+mj-ea"/>
                <a:cs typeface="Meta Offc Pro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sz="1600" dirty="0" smtClean="0"/>
              <a:t>Health Insurance Coverage of the Nonelderly, 2011</a:t>
            </a:r>
            <a:endParaRPr lang="en-US" sz="1600" dirty="0"/>
          </a:p>
        </p:txBody>
      </p:sp>
      <p:sp>
        <p:nvSpPr>
          <p:cNvPr id="833" name="Rectangle 832"/>
          <p:cNvSpPr/>
          <p:nvPr/>
        </p:nvSpPr>
        <p:spPr>
          <a:xfrm>
            <a:off x="6344024" y="1218866"/>
            <a:ext cx="1158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+mj-lt"/>
              </a:rPr>
              <a:t>Income</a:t>
            </a:r>
            <a:endParaRPr lang="en-US" sz="1600" b="1" u="sng" dirty="0">
              <a:latin typeface="+mj-lt"/>
            </a:endParaRPr>
          </a:p>
        </p:txBody>
      </p:sp>
      <p:grpSp>
        <p:nvGrpSpPr>
          <p:cNvPr id="865" name="Group 864"/>
          <p:cNvGrpSpPr/>
          <p:nvPr/>
        </p:nvGrpSpPr>
        <p:grpSpPr>
          <a:xfrm>
            <a:off x="7928199" y="1629452"/>
            <a:ext cx="175654" cy="332090"/>
            <a:chOff x="3654345" y="2923878"/>
            <a:chExt cx="890975" cy="1986999"/>
          </a:xfrm>
          <a:solidFill>
            <a:schemeClr val="bg1"/>
          </a:solidFill>
        </p:grpSpPr>
        <p:sp>
          <p:nvSpPr>
            <p:cNvPr id="866" name="Oval 865"/>
            <p:cNvSpPr/>
            <p:nvPr/>
          </p:nvSpPr>
          <p:spPr>
            <a:xfrm>
              <a:off x="3939816" y="2923878"/>
              <a:ext cx="320040" cy="320040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7" name="Rounded Rectangle 866"/>
            <p:cNvSpPr/>
            <p:nvPr/>
          </p:nvSpPr>
          <p:spPr>
            <a:xfrm>
              <a:off x="3899017" y="3975391"/>
              <a:ext cx="182880" cy="935486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8" name="Rounded Rectangle 867"/>
            <p:cNvSpPr/>
            <p:nvPr/>
          </p:nvSpPr>
          <p:spPr>
            <a:xfrm>
              <a:off x="4118571" y="3975391"/>
              <a:ext cx="182880" cy="935486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9" name="Round Same Side Corner Rectangle 868"/>
            <p:cNvSpPr/>
            <p:nvPr/>
          </p:nvSpPr>
          <p:spPr>
            <a:xfrm>
              <a:off x="3781110" y="3303696"/>
              <a:ext cx="637455" cy="2560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870" name="Group 869"/>
            <p:cNvGrpSpPr/>
            <p:nvPr/>
          </p:nvGrpSpPr>
          <p:grpSpPr>
            <a:xfrm>
              <a:off x="3654345" y="3333672"/>
              <a:ext cx="890975" cy="712285"/>
              <a:chOff x="3654345" y="3350339"/>
              <a:chExt cx="890975" cy="712285"/>
            </a:xfrm>
            <a:grpFill/>
          </p:grpSpPr>
          <p:sp>
            <p:nvSpPr>
              <p:cNvPr id="872" name="Rounded Rectangle 871"/>
              <p:cNvSpPr/>
              <p:nvPr/>
            </p:nvSpPr>
            <p:spPr>
              <a:xfrm rot="17700000" flipH="1">
                <a:off x="3380498" y="3624186"/>
                <a:ext cx="712285" cy="164591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3" name="Rounded Rectangle 872"/>
              <p:cNvSpPr/>
              <p:nvPr/>
            </p:nvSpPr>
            <p:spPr>
              <a:xfrm rot="3900000">
                <a:off x="4106882" y="3624185"/>
                <a:ext cx="712284" cy="164592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871" name="Rounded Rectangle 870"/>
            <p:cNvSpPr/>
            <p:nvPr/>
          </p:nvSpPr>
          <p:spPr>
            <a:xfrm>
              <a:off x="3898619" y="3339864"/>
              <a:ext cx="402435" cy="85830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74" name="Rectangle 873"/>
          <p:cNvSpPr/>
          <p:nvPr/>
        </p:nvSpPr>
        <p:spPr>
          <a:xfrm>
            <a:off x="5202201" y="1959536"/>
            <a:ext cx="127479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30" b="1" dirty="0" smtClean="0">
                <a:latin typeface="+mj-lt"/>
              </a:rPr>
              <a:t>≤138% FPL </a:t>
            </a:r>
          </a:p>
          <a:p>
            <a:pPr algn="ctr"/>
            <a:r>
              <a:rPr lang="en-US" sz="1130" b="1" dirty="0" smtClean="0">
                <a:latin typeface="+mj-lt"/>
              </a:rPr>
              <a:t>Medicaid (51%)</a:t>
            </a:r>
            <a:endParaRPr lang="en-US" sz="1130" b="1" dirty="0">
              <a:latin typeface="+mj-lt"/>
            </a:endParaRPr>
          </a:p>
        </p:txBody>
      </p:sp>
      <p:grpSp>
        <p:nvGrpSpPr>
          <p:cNvPr id="875" name="Group 874"/>
          <p:cNvGrpSpPr/>
          <p:nvPr/>
        </p:nvGrpSpPr>
        <p:grpSpPr>
          <a:xfrm>
            <a:off x="5755396" y="1599010"/>
            <a:ext cx="201872" cy="344223"/>
            <a:chOff x="3654352" y="2923878"/>
            <a:chExt cx="890968" cy="1986999"/>
          </a:xfrm>
          <a:solidFill>
            <a:schemeClr val="accent3"/>
          </a:solidFill>
        </p:grpSpPr>
        <p:sp>
          <p:nvSpPr>
            <p:cNvPr id="876" name="Oval 875"/>
            <p:cNvSpPr/>
            <p:nvPr/>
          </p:nvSpPr>
          <p:spPr>
            <a:xfrm>
              <a:off x="3939817" y="2923878"/>
              <a:ext cx="320039" cy="3200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877" name="Rounded Rectangle 876"/>
            <p:cNvSpPr/>
            <p:nvPr/>
          </p:nvSpPr>
          <p:spPr>
            <a:xfrm>
              <a:off x="3899017" y="3975391"/>
              <a:ext cx="182880" cy="9354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878" name="Rounded Rectangle 877"/>
            <p:cNvSpPr/>
            <p:nvPr/>
          </p:nvSpPr>
          <p:spPr>
            <a:xfrm>
              <a:off x="4118571" y="3975391"/>
              <a:ext cx="182880" cy="9354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879" name="Rounded Rectangle 878"/>
            <p:cNvSpPr/>
            <p:nvPr/>
          </p:nvSpPr>
          <p:spPr>
            <a:xfrm>
              <a:off x="3898619" y="3475015"/>
              <a:ext cx="402434" cy="7309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880" name="Round Same Side Corner Rectangle 879"/>
            <p:cNvSpPr/>
            <p:nvPr/>
          </p:nvSpPr>
          <p:spPr>
            <a:xfrm>
              <a:off x="3781109" y="3303697"/>
              <a:ext cx="637454" cy="256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grpSp>
          <p:nvGrpSpPr>
            <p:cNvPr id="881" name="Group 880"/>
            <p:cNvGrpSpPr/>
            <p:nvPr/>
          </p:nvGrpSpPr>
          <p:grpSpPr>
            <a:xfrm>
              <a:off x="3654352" y="3333672"/>
              <a:ext cx="890968" cy="712284"/>
              <a:chOff x="3654352" y="3350339"/>
              <a:chExt cx="890968" cy="712284"/>
            </a:xfrm>
            <a:grpFill/>
          </p:grpSpPr>
          <p:sp>
            <p:nvSpPr>
              <p:cNvPr id="882" name="Rounded Rectangle 881"/>
              <p:cNvSpPr/>
              <p:nvPr/>
            </p:nvSpPr>
            <p:spPr>
              <a:xfrm rot="17700000" flipH="1">
                <a:off x="3380506" y="3624185"/>
                <a:ext cx="712284" cy="16459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883" name="Rounded Rectangle 882"/>
              <p:cNvSpPr/>
              <p:nvPr/>
            </p:nvSpPr>
            <p:spPr>
              <a:xfrm rot="3900000">
                <a:off x="4106882" y="3624185"/>
                <a:ext cx="712284" cy="16459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</p:grpSp>
      </p:grpSp>
      <p:grpSp>
        <p:nvGrpSpPr>
          <p:cNvPr id="884" name="Group 883"/>
          <p:cNvGrpSpPr/>
          <p:nvPr/>
        </p:nvGrpSpPr>
        <p:grpSpPr>
          <a:xfrm>
            <a:off x="6855936" y="1620294"/>
            <a:ext cx="171303" cy="360906"/>
            <a:chOff x="5287084" y="2926861"/>
            <a:chExt cx="792991" cy="1970728"/>
          </a:xfrm>
          <a:solidFill>
            <a:schemeClr val="tx2"/>
          </a:solidFill>
        </p:grpSpPr>
        <p:sp>
          <p:nvSpPr>
            <p:cNvPr id="885" name="Oval 884"/>
            <p:cNvSpPr/>
            <p:nvPr/>
          </p:nvSpPr>
          <p:spPr>
            <a:xfrm>
              <a:off x="5523559" y="2926861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886" name="Group 885"/>
            <p:cNvGrpSpPr/>
            <p:nvPr/>
          </p:nvGrpSpPr>
          <p:grpSpPr>
            <a:xfrm>
              <a:off x="5508901" y="4114392"/>
              <a:ext cx="349356" cy="783197"/>
              <a:chOff x="5351796" y="5908768"/>
              <a:chExt cx="349356" cy="783197"/>
            </a:xfrm>
            <a:grpFill/>
          </p:grpSpPr>
          <p:sp>
            <p:nvSpPr>
              <p:cNvPr id="892" name="Rounded Rectangle 891"/>
              <p:cNvSpPr/>
              <p:nvPr/>
            </p:nvSpPr>
            <p:spPr>
              <a:xfrm>
                <a:off x="5351796" y="5908768"/>
                <a:ext cx="146304" cy="78319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93" name="Rounded Rectangle 892"/>
              <p:cNvSpPr/>
              <p:nvPr/>
            </p:nvSpPr>
            <p:spPr>
              <a:xfrm>
                <a:off x="5554848" y="5908768"/>
                <a:ext cx="146304" cy="78319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887" name="Trapezoid 886"/>
            <p:cNvSpPr/>
            <p:nvPr/>
          </p:nvSpPr>
          <p:spPr>
            <a:xfrm>
              <a:off x="5340195" y="3459869"/>
              <a:ext cx="686768" cy="884395"/>
            </a:xfrm>
            <a:prstGeom prst="trapezoid">
              <a:avLst>
                <a:gd name="adj" fmla="val 253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8" name="Rounded Rectangle 887"/>
            <p:cNvSpPr/>
            <p:nvPr/>
          </p:nvSpPr>
          <p:spPr>
            <a:xfrm>
              <a:off x="5427132" y="3342174"/>
              <a:ext cx="512895" cy="21755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889" name="Group 888"/>
            <p:cNvGrpSpPr/>
            <p:nvPr/>
          </p:nvGrpSpPr>
          <p:grpSpPr>
            <a:xfrm>
              <a:off x="5287084" y="3357795"/>
              <a:ext cx="792991" cy="712285"/>
              <a:chOff x="5287084" y="3357795"/>
              <a:chExt cx="792991" cy="712285"/>
            </a:xfrm>
            <a:grpFill/>
          </p:grpSpPr>
          <p:sp>
            <p:nvSpPr>
              <p:cNvPr id="890" name="Rounded Rectangle 889"/>
              <p:cNvSpPr/>
              <p:nvPr/>
            </p:nvSpPr>
            <p:spPr>
              <a:xfrm rot="17700000" flipH="1">
                <a:off x="4994949" y="3649930"/>
                <a:ext cx="712285" cy="128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91" name="Rounded Rectangle 890"/>
              <p:cNvSpPr/>
              <p:nvPr/>
            </p:nvSpPr>
            <p:spPr>
              <a:xfrm rot="3900000">
                <a:off x="5659924" y="3649930"/>
                <a:ext cx="712285" cy="128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894" name="Rectangle 893"/>
          <p:cNvSpPr/>
          <p:nvPr/>
        </p:nvSpPr>
        <p:spPr>
          <a:xfrm>
            <a:off x="6389162" y="1959536"/>
            <a:ext cx="122831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30" b="1" dirty="0" smtClean="0">
                <a:latin typeface="+mj-lt"/>
              </a:rPr>
              <a:t>139-399% FPL </a:t>
            </a:r>
          </a:p>
          <a:p>
            <a:pPr algn="ctr"/>
            <a:r>
              <a:rPr lang="en-US" sz="1130" b="1" dirty="0" smtClean="0"/>
              <a:t>Subsidies (39%)</a:t>
            </a:r>
            <a:endParaRPr lang="en-US" sz="1130" b="1" dirty="0"/>
          </a:p>
        </p:txBody>
      </p:sp>
      <p:sp>
        <p:nvSpPr>
          <p:cNvPr id="895" name="Rectangle 894"/>
          <p:cNvSpPr/>
          <p:nvPr/>
        </p:nvSpPr>
        <p:spPr>
          <a:xfrm>
            <a:off x="7565186" y="1959536"/>
            <a:ext cx="96921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30" b="1" dirty="0" smtClean="0"/>
              <a:t>≥</a:t>
            </a:r>
            <a:r>
              <a:rPr lang="en-US" sz="1130" b="1" dirty="0"/>
              <a:t>400% </a:t>
            </a:r>
            <a:r>
              <a:rPr lang="en-US" sz="1130" b="1" dirty="0" smtClean="0"/>
              <a:t>FPL </a:t>
            </a:r>
          </a:p>
          <a:p>
            <a:pPr algn="ctr"/>
            <a:r>
              <a:rPr lang="en-US" sz="1130" b="1" dirty="0" smtClean="0"/>
              <a:t>(10%)</a:t>
            </a:r>
            <a:endParaRPr lang="en-US" sz="1130" b="1" dirty="0"/>
          </a:p>
        </p:txBody>
      </p:sp>
      <p:grpSp>
        <p:nvGrpSpPr>
          <p:cNvPr id="559" name="Group 558"/>
          <p:cNvGrpSpPr/>
          <p:nvPr/>
        </p:nvGrpSpPr>
        <p:grpSpPr>
          <a:xfrm>
            <a:off x="5312668" y="2488043"/>
            <a:ext cx="3129317" cy="2827421"/>
            <a:chOff x="2691813" y="1672396"/>
            <a:chExt cx="3129317" cy="2827421"/>
          </a:xfrm>
        </p:grpSpPr>
        <p:sp>
          <p:nvSpPr>
            <p:cNvPr id="569" name="Rectangle 568"/>
            <p:cNvSpPr/>
            <p:nvPr/>
          </p:nvSpPr>
          <p:spPr>
            <a:xfrm>
              <a:off x="4028739" y="2969400"/>
              <a:ext cx="152807" cy="195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grpSp>
          <p:nvGrpSpPr>
            <p:cNvPr id="570" name="Group 569"/>
            <p:cNvGrpSpPr/>
            <p:nvPr/>
          </p:nvGrpSpPr>
          <p:grpSpPr>
            <a:xfrm>
              <a:off x="2691813" y="3390103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298" name="Group 1297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309" name="Oval 1308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310" name="Rounded Rectangle 1309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311" name="Rounded Rectangle 1310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312" name="Rounded Rectangle 1311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313" name="Round Same Side Corner Rectangle 1312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14" name="Group 1313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315" name="Rounded Rectangle 1314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6" name="Rounded Rectangle 1315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99" name="Group 1298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300" name="Oval 1299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01" name="Group 1300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307" name="Rounded Rectangle 1306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8" name="Rounded Rectangle 1307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02" name="Trapezoid 1301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303" name="Rounded Rectangle 1302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04" name="Group 1303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305" name="Rounded Rectangle 1304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6" name="Rounded Rectangle 1305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1" name="Group 710"/>
            <p:cNvGrpSpPr/>
            <p:nvPr/>
          </p:nvGrpSpPr>
          <p:grpSpPr>
            <a:xfrm>
              <a:off x="3310990" y="3389542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279" name="Group 1278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290" name="Oval 1289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91" name="Rounded Rectangle 1290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92" name="Rounded Rectangle 1291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93" name="Rounded Rectangle 1292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94" name="Round Same Side Corner Rectangle 1293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95" name="Group 1294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296" name="Rounded Rectangle 1295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7" name="Rounded Rectangle 1296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80" name="Group 1279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281" name="Oval 1280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82" name="Group 1281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288" name="Rounded Rectangle 1287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9" name="Rounded Rectangle 1288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83" name="Trapezoid 1282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84" name="Rounded Rectangle 1283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85" name="Group 1284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286" name="Rounded Rectangle 1285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7" name="Rounded Rectangle 1286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2" name="Group 711"/>
            <p:cNvGrpSpPr/>
            <p:nvPr/>
          </p:nvGrpSpPr>
          <p:grpSpPr>
            <a:xfrm>
              <a:off x="3940937" y="3383757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260" name="Group 1259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271" name="Oval 1270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Rounded Rectangle 1271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Rounded Rectangle 1272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74" name="Rounded Rectangle 1273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75" name="Round Same Side Corner Rectangle 1274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76" name="Group 1275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277" name="Rounded Rectangle 1276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8" name="Rounded Rectangle 1277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61" name="Group 1260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262" name="Oval 1261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63" name="Group 1262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269" name="Rounded Rectangle 1268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0" name="Rounded Rectangle 1269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64" name="Trapezoid 1263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Rounded Rectangle 1264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66" name="Group 1265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267" name="Rounded Rectangle 1266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8" name="Rounded Rectangle 1267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3" name="Group 712"/>
            <p:cNvGrpSpPr/>
            <p:nvPr/>
          </p:nvGrpSpPr>
          <p:grpSpPr>
            <a:xfrm>
              <a:off x="4570703" y="3383196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241" name="Group 1240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252" name="Oval 1251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53" name="Rounded Rectangle 1252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54" name="Rounded Rectangle 1253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55" name="Rounded Rectangle 1254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56" name="Round Same Side Corner Rectangle 1255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7" name="Group 1256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258" name="Rounded Rectangle 1257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9" name="Rounded Rectangle 1258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42" name="Group 1241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243" name="Oval 1242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44" name="Group 1243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250" name="Rounded Rectangle 1249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1" name="Rounded Rectangle 1250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45" name="Trapezoid 1244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46" name="Rounded Rectangle 1245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47" name="Group 1246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248" name="Rounded Rectangle 1247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9" name="Rounded Rectangle 1248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4" name="Group 713"/>
            <p:cNvGrpSpPr/>
            <p:nvPr/>
          </p:nvGrpSpPr>
          <p:grpSpPr>
            <a:xfrm>
              <a:off x="5192351" y="3383196"/>
              <a:ext cx="582544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222" name="Group 1221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233" name="Oval 1232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34" name="Rounded Rectangle 1233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35" name="Rounded Rectangle 1234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36" name="Rounded Rectangle 1235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37" name="Round Same Side Corner Rectangle 1236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38" name="Group 1237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239" name="Rounded Rectangle 1238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0" name="Rounded Rectangle 1239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23" name="Group 1222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224" name="Oval 1223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5" name="Group 1224"/>
                <p:cNvGrpSpPr/>
                <p:nvPr/>
              </p:nvGrpSpPr>
              <p:grpSpPr>
                <a:xfrm>
                  <a:off x="5508901" y="4114392"/>
                  <a:ext cx="349354" cy="783197"/>
                  <a:chOff x="5351796" y="5908768"/>
                  <a:chExt cx="349354" cy="783197"/>
                </a:xfrm>
                <a:grpFill/>
              </p:grpSpPr>
              <p:sp>
                <p:nvSpPr>
                  <p:cNvPr id="1231" name="Rounded Rectangle 1230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2" name="Rounded Rectangle 1231"/>
                  <p:cNvSpPr/>
                  <p:nvPr/>
                </p:nvSpPr>
                <p:spPr>
                  <a:xfrm>
                    <a:off x="5554845" y="5908768"/>
                    <a:ext cx="146305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26" name="Trapezoid 1225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27" name="Rounded Rectangle 1226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8" name="Group 1227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229" name="Rounded Rectangle 1228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0" name="Rounded Rectangle 1229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5" name="Group 714"/>
            <p:cNvGrpSpPr/>
            <p:nvPr/>
          </p:nvGrpSpPr>
          <p:grpSpPr>
            <a:xfrm>
              <a:off x="2702250" y="3949421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203" name="Group 1202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214" name="Oval 1213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15" name="Rounded Rectangle 1214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16" name="Rounded Rectangle 1215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17" name="Rounded Rectangle 1216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18" name="Round Same Side Corner Rectangle 1217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19" name="Group 1218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220" name="Rounded Rectangle 1219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1" name="Rounded Rectangle 1220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04" name="Group 1203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205" name="Oval 1204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06" name="Group 1205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212" name="Rounded Rectangle 1211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3" name="Rounded Rectangle 1212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07" name="Trapezoid 1206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Rounded Rectangle 1207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09" name="Group 1208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210" name="Rounded Rectangle 1209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1" name="Rounded Rectangle 1210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6" name="Group 715"/>
            <p:cNvGrpSpPr/>
            <p:nvPr/>
          </p:nvGrpSpPr>
          <p:grpSpPr>
            <a:xfrm>
              <a:off x="3321427" y="3948860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184" name="Group 1183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195" name="Oval 1194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96" name="Rounded Rectangle 1195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97" name="Rounded Rectangle 1196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98" name="Rounded Rectangle 1197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99" name="Round Same Side Corner Rectangle 1198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00" name="Group 1199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201" name="Rounded Rectangle 1200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2" name="Rounded Rectangle 1201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85" name="Group 1184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186" name="Oval 1185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87" name="Group 1186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193" name="Rounded Rectangle 1192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4" name="Rounded Rectangle 1193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88" name="Trapezoid 1187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89" name="Rounded Rectangle 1188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90" name="Group 1189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191" name="Rounded Rectangle 1190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2" name="Rounded Rectangle 1191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7" name="Group 716"/>
            <p:cNvGrpSpPr/>
            <p:nvPr/>
          </p:nvGrpSpPr>
          <p:grpSpPr>
            <a:xfrm>
              <a:off x="3951375" y="3943075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165" name="Group 1164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176" name="Oval 1175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77" name="Rounded Rectangle 1176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78" name="Rounded Rectangle 1177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79" name="Rounded Rectangle 1178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80" name="Round Same Side Corner Rectangle 1179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81" name="Group 1180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182" name="Rounded Rectangle 1181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3" name="Rounded Rectangle 1182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66" name="Group 1165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167" name="Oval 1166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68" name="Group 1167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174" name="Rounded Rectangle 1173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5" name="Rounded Rectangle 1174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69" name="Trapezoid 1168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70" name="Rounded Rectangle 1169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71" name="Group 1170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172" name="Rounded Rectangle 1171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3" name="Rounded Rectangle 1172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8" name="Group 717"/>
            <p:cNvGrpSpPr/>
            <p:nvPr/>
          </p:nvGrpSpPr>
          <p:grpSpPr>
            <a:xfrm>
              <a:off x="4581141" y="3942514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146" name="Group 1145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157" name="Oval 1156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Rounded Rectangle 1157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Rounded Rectangle 1158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Rounded Rectangle 1159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Round Same Side Corner Rectangle 1160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62" name="Group 1161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163" name="Rounded Rectangle 1162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4" name="Rounded Rectangle 1163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47" name="Group 1146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148" name="Oval 1147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9" name="Group 1148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155" name="Rounded Rectangle 1154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6" name="Rounded Rectangle 1155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50" name="Trapezoid 1149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Rounded Rectangle 1150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52" name="Group 1151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153" name="Rounded Rectangle 1152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4" name="Rounded Rectangle 1153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9" name="Group 718"/>
            <p:cNvGrpSpPr/>
            <p:nvPr/>
          </p:nvGrpSpPr>
          <p:grpSpPr>
            <a:xfrm>
              <a:off x="5202789" y="3942514"/>
              <a:ext cx="582544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1127" name="Group 1126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138" name="Oval 1137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Rounded Rectangle 1138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40" name="Rounded Rectangle 1139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41" name="Rounded Rectangle 1140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42" name="Round Same Side Corner Rectangle 1141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3" name="Group 1142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144" name="Rounded Rectangle 1143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5" name="Rounded Rectangle 1144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28" name="Group 1127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129" name="Oval 1128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30" name="Group 1129"/>
                <p:cNvGrpSpPr/>
                <p:nvPr/>
              </p:nvGrpSpPr>
              <p:grpSpPr>
                <a:xfrm>
                  <a:off x="5508901" y="4114392"/>
                  <a:ext cx="349354" cy="783197"/>
                  <a:chOff x="5351796" y="5908768"/>
                  <a:chExt cx="349354" cy="783197"/>
                </a:xfrm>
                <a:grpFill/>
              </p:grpSpPr>
              <p:sp>
                <p:nvSpPr>
                  <p:cNvPr id="1136" name="Rounded Rectangle 1135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7" name="Rounded Rectangle 1136"/>
                  <p:cNvSpPr/>
                  <p:nvPr/>
                </p:nvSpPr>
                <p:spPr>
                  <a:xfrm>
                    <a:off x="5554845" y="5908768"/>
                    <a:ext cx="146305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31" name="Trapezoid 1130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32" name="Rounded Rectangle 1131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33" name="Group 1132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134" name="Rounded Rectangle 1133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5" name="Rounded Rectangle 1134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20" name="Group 719"/>
            <p:cNvGrpSpPr/>
            <p:nvPr/>
          </p:nvGrpSpPr>
          <p:grpSpPr>
            <a:xfrm>
              <a:off x="2706694" y="2845045"/>
              <a:ext cx="582545" cy="550396"/>
              <a:chOff x="3654352" y="2923878"/>
              <a:chExt cx="1782870" cy="1986999"/>
            </a:xfrm>
            <a:solidFill>
              <a:srgbClr val="FF8811"/>
            </a:solidFill>
          </p:grpSpPr>
          <p:grpSp>
            <p:nvGrpSpPr>
              <p:cNvPr id="1108" name="Group 1107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119" name="Oval 1118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20" name="Rounded Rectangle 1119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21" name="Rounded Rectangle 1120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22" name="Rounded Rectangle 1121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Round Same Side Corner Rectangle 1122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24" name="Group 1123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125" name="Rounded Rectangle 1124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6" name="Rounded Rectangle 1125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09" name="Group 1108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110" name="Oval 1109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1" name="Group 1110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117" name="Rounded Rectangle 1116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8" name="Rounded Rectangle 1117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12" name="Trapezoid 1111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Rounded Rectangle 1112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4" name="Group 1113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115" name="Rounded Rectangle 1114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6" name="Rounded Rectangle 1115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21" name="Rectangle 720"/>
            <p:cNvSpPr/>
            <p:nvPr/>
          </p:nvSpPr>
          <p:spPr>
            <a:xfrm>
              <a:off x="3101355" y="2406504"/>
              <a:ext cx="135878" cy="650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2785795" y="2400422"/>
              <a:ext cx="152807" cy="195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3075165" y="1814277"/>
              <a:ext cx="135878" cy="650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2759606" y="1808195"/>
              <a:ext cx="152807" cy="195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5272416" y="2965772"/>
              <a:ext cx="152807" cy="195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062667" y="2397339"/>
              <a:ext cx="152807" cy="195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3412108" y="2403252"/>
              <a:ext cx="152807" cy="195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grpSp>
          <p:nvGrpSpPr>
            <p:cNvPr id="728" name="Group 727"/>
            <p:cNvGrpSpPr/>
            <p:nvPr/>
          </p:nvGrpSpPr>
          <p:grpSpPr>
            <a:xfrm>
              <a:off x="2719598" y="2259916"/>
              <a:ext cx="582545" cy="550396"/>
              <a:chOff x="3654352" y="2923878"/>
              <a:chExt cx="1782870" cy="1986999"/>
            </a:xfrm>
            <a:solidFill>
              <a:srgbClr val="FF8811"/>
            </a:solidFill>
          </p:grpSpPr>
          <p:grpSp>
            <p:nvGrpSpPr>
              <p:cNvPr id="1089" name="Group 1088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100" name="Oval 1099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Rounded Rectangle 1100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Rounded Rectangle 1101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Rounded Rectangle 1102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104" name="Round Same Side Corner Rectangle 1103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05" name="Group 1104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106" name="Rounded Rectangle 1105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7" name="Rounded Rectangle 1106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90" name="Group 1089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091" name="Oval 1090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92" name="Group 1091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098" name="Rounded Rectangle 1097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9" name="Rounded Rectangle 1098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93" name="Trapezoid 1092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Rounded Rectangle 1093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95" name="Group 1094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096" name="Rounded Rectangle 1095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7" name="Rounded Rectangle 1096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29" name="Group 728"/>
            <p:cNvGrpSpPr/>
            <p:nvPr/>
          </p:nvGrpSpPr>
          <p:grpSpPr>
            <a:xfrm>
              <a:off x="3338775" y="2259355"/>
              <a:ext cx="582545" cy="550396"/>
              <a:chOff x="3654352" y="2923878"/>
              <a:chExt cx="1782870" cy="1986999"/>
            </a:xfrm>
            <a:solidFill>
              <a:srgbClr val="FF8811"/>
            </a:solidFill>
          </p:grpSpPr>
          <p:grpSp>
            <p:nvGrpSpPr>
              <p:cNvPr id="1070" name="Group 1069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081" name="Oval 1080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Rounded Rectangle 1081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Rounded Rectangle 1082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Rounded Rectangle 1083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Round Same Side Corner Rectangle 1084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6" name="Group 1085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087" name="Rounded Rectangle 1086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8" name="Rounded Rectangle 1087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71" name="Group 1070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072" name="Oval 1071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73" name="Group 1072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079" name="Rounded Rectangle 1078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0" name="Rounded Rectangle 1079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74" name="Trapezoid 1073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Rounded Rectangle 1074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76" name="Group 1075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077" name="Rounded Rectangle 1076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8" name="Rounded Rectangle 1077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30" name="Group 729"/>
            <p:cNvGrpSpPr/>
            <p:nvPr/>
          </p:nvGrpSpPr>
          <p:grpSpPr>
            <a:xfrm>
              <a:off x="3968722" y="2253570"/>
              <a:ext cx="582545" cy="550396"/>
              <a:chOff x="3654352" y="2923878"/>
              <a:chExt cx="1782870" cy="1986999"/>
            </a:xfrm>
            <a:solidFill>
              <a:srgbClr val="FF8811"/>
            </a:solidFill>
          </p:grpSpPr>
          <p:grpSp>
            <p:nvGrpSpPr>
              <p:cNvPr id="1051" name="Group 1050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062" name="Oval 1061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63" name="Rounded Rectangle 1062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64" name="Rounded Rectangle 1063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65" name="Rounded Rectangle 1064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66" name="Round Same Side Corner Rectangle 1065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67" name="Group 1066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068" name="Rounded Rectangle 1067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9" name="Rounded Rectangle 1068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52" name="Group 1051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053" name="Oval 1052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54" name="Group 1053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060" name="Rounded Rectangle 1059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1" name="Rounded Rectangle 1060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55" name="Trapezoid 1054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56" name="Rounded Rectangle 1055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57" name="Group 1056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058" name="Rounded Rectangle 1057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9" name="Rounded Rectangle 1058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90" name="Group 789"/>
            <p:cNvGrpSpPr/>
            <p:nvPr/>
          </p:nvGrpSpPr>
          <p:grpSpPr>
            <a:xfrm>
              <a:off x="4598488" y="2253009"/>
              <a:ext cx="582545" cy="550396"/>
              <a:chOff x="3654352" y="2923878"/>
              <a:chExt cx="1782870" cy="1986999"/>
            </a:xfrm>
            <a:solidFill>
              <a:srgbClr val="FF8811"/>
            </a:solidFill>
          </p:grpSpPr>
          <p:grpSp>
            <p:nvGrpSpPr>
              <p:cNvPr id="1032" name="Group 1031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043" name="Oval 1042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Rounded Rectangle 1043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Rounded Rectangle 1044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Rounded Rectangle 1045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Round Same Side Corner Rectangle 1046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48" name="Group 1047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049" name="Rounded Rectangle 1048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0" name="Rounded Rectangle 1049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3" name="Group 1032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034" name="Oval 1033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35" name="Group 1034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1041" name="Rounded Rectangle 1040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2" name="Rounded Rectangle 1041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36" name="Trapezoid 1035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Rounded Rectangle 1036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38" name="Group 1037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039" name="Rounded Rectangle 1038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0" name="Rounded Rectangle 1039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00" name="Group 799"/>
            <p:cNvGrpSpPr/>
            <p:nvPr/>
          </p:nvGrpSpPr>
          <p:grpSpPr>
            <a:xfrm>
              <a:off x="5220136" y="2253009"/>
              <a:ext cx="582544" cy="550396"/>
              <a:chOff x="3654352" y="2923878"/>
              <a:chExt cx="1782870" cy="1986999"/>
            </a:xfrm>
            <a:solidFill>
              <a:srgbClr val="FF8811"/>
            </a:solidFill>
          </p:grpSpPr>
          <p:grpSp>
            <p:nvGrpSpPr>
              <p:cNvPr id="1013" name="Group 1012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1024" name="Oval 1023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Rounded Rectangle 1024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Rounded Rectangle 1025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Rounded Rectangle 1026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Round Same Side Corner Rectangle 1027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29" name="Group 1028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1030" name="Rounded Rectangle 1029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1" name="Rounded Rectangle 1030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14" name="Group 1013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1015" name="Oval 1014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6" name="Group 1015"/>
                <p:cNvGrpSpPr/>
                <p:nvPr/>
              </p:nvGrpSpPr>
              <p:grpSpPr>
                <a:xfrm>
                  <a:off x="5508901" y="4114392"/>
                  <a:ext cx="349354" cy="783197"/>
                  <a:chOff x="5351796" y="5908768"/>
                  <a:chExt cx="349354" cy="783197"/>
                </a:xfrm>
                <a:grpFill/>
              </p:grpSpPr>
              <p:sp>
                <p:nvSpPr>
                  <p:cNvPr id="1022" name="Rounded Rectangle 1021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3" name="Rounded Rectangle 1022"/>
                  <p:cNvSpPr/>
                  <p:nvPr/>
                </p:nvSpPr>
                <p:spPr>
                  <a:xfrm>
                    <a:off x="5554845" y="5908768"/>
                    <a:ext cx="146305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7" name="Trapezoid 1016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Rounded Rectangle 1017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9" name="Group 1018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1020" name="Rounded Rectangle 1019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1" name="Rounded Rectangle 1020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01" name="Group 800"/>
            <p:cNvGrpSpPr/>
            <p:nvPr/>
          </p:nvGrpSpPr>
          <p:grpSpPr>
            <a:xfrm flipH="1">
              <a:off x="4302091" y="2824416"/>
              <a:ext cx="259696" cy="547132"/>
              <a:chOff x="5287084" y="2926861"/>
              <a:chExt cx="792991" cy="1970728"/>
            </a:xfrm>
            <a:solidFill>
              <a:srgbClr val="0072C0"/>
            </a:solidFill>
          </p:grpSpPr>
          <p:sp>
            <p:nvSpPr>
              <p:cNvPr id="1004" name="Oval 1003"/>
              <p:cNvSpPr/>
              <p:nvPr/>
            </p:nvSpPr>
            <p:spPr>
              <a:xfrm>
                <a:off x="5523559" y="2926861"/>
                <a:ext cx="320040" cy="32004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grpSp>
            <p:nvGrpSpPr>
              <p:cNvPr id="1005" name="Group 1004"/>
              <p:cNvGrpSpPr/>
              <p:nvPr/>
            </p:nvGrpSpPr>
            <p:grpSpPr>
              <a:xfrm>
                <a:off x="5508901" y="4114392"/>
                <a:ext cx="349356" cy="783197"/>
                <a:chOff x="5351796" y="5908768"/>
                <a:chExt cx="349356" cy="783197"/>
              </a:xfrm>
              <a:grpFill/>
            </p:grpSpPr>
            <p:sp>
              <p:nvSpPr>
                <p:cNvPr id="1011" name="Rounded Rectangle 1010"/>
                <p:cNvSpPr/>
                <p:nvPr/>
              </p:nvSpPr>
              <p:spPr>
                <a:xfrm>
                  <a:off x="5351796" y="5908768"/>
                  <a:ext cx="146304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Rounded Rectangle 1011"/>
                <p:cNvSpPr/>
                <p:nvPr/>
              </p:nvSpPr>
              <p:spPr>
                <a:xfrm>
                  <a:off x="5554848" y="5908768"/>
                  <a:ext cx="146304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06" name="Trapezoid 1005"/>
              <p:cNvSpPr/>
              <p:nvPr/>
            </p:nvSpPr>
            <p:spPr>
              <a:xfrm>
                <a:off x="5340195" y="3459869"/>
                <a:ext cx="686768" cy="884395"/>
              </a:xfrm>
              <a:prstGeom prst="trapezoid">
                <a:avLst>
                  <a:gd name="adj" fmla="val 25329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1007" name="Rounded Rectangle 1006"/>
              <p:cNvSpPr/>
              <p:nvPr/>
            </p:nvSpPr>
            <p:spPr>
              <a:xfrm>
                <a:off x="5427132" y="3342174"/>
                <a:ext cx="512895" cy="217555"/>
              </a:xfrm>
              <a:prstGeom prst="roundRect">
                <a:avLst>
                  <a:gd name="adj" fmla="val 5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grpSp>
            <p:nvGrpSpPr>
              <p:cNvPr id="1008" name="Group 1007"/>
              <p:cNvGrpSpPr/>
              <p:nvPr/>
            </p:nvGrpSpPr>
            <p:grpSpPr>
              <a:xfrm>
                <a:off x="5287084" y="3357795"/>
                <a:ext cx="792991" cy="712285"/>
                <a:chOff x="5287084" y="3357795"/>
                <a:chExt cx="792991" cy="712285"/>
              </a:xfrm>
              <a:grpFill/>
            </p:grpSpPr>
            <p:sp>
              <p:nvSpPr>
                <p:cNvPr id="1009" name="Rounded Rectangle 1008"/>
                <p:cNvSpPr/>
                <p:nvPr/>
              </p:nvSpPr>
              <p:spPr>
                <a:xfrm rot="17700000" flipH="1">
                  <a:off x="4994949" y="364993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Rounded Rectangle 1009"/>
                <p:cNvSpPr/>
                <p:nvPr/>
              </p:nvSpPr>
              <p:spPr>
                <a:xfrm rot="3900000">
                  <a:off x="5659924" y="364993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2" name="Group 801"/>
            <p:cNvGrpSpPr/>
            <p:nvPr/>
          </p:nvGrpSpPr>
          <p:grpSpPr>
            <a:xfrm>
              <a:off x="4275530" y="1683037"/>
              <a:ext cx="1545600" cy="566739"/>
              <a:chOff x="3657600" y="3997292"/>
              <a:chExt cx="1545600" cy="566739"/>
            </a:xfrm>
          </p:grpSpPr>
          <p:grpSp>
            <p:nvGrpSpPr>
              <p:cNvPr id="955" name="Group 954"/>
              <p:cNvGrpSpPr/>
              <p:nvPr/>
            </p:nvGrpSpPr>
            <p:grpSpPr>
              <a:xfrm>
                <a:off x="3657600" y="3997853"/>
                <a:ext cx="582545" cy="550396"/>
                <a:chOff x="3654352" y="2923878"/>
                <a:chExt cx="1782870" cy="1986999"/>
              </a:xfrm>
              <a:solidFill>
                <a:srgbClr val="FF8811"/>
              </a:solidFill>
            </p:grpSpPr>
            <p:grpSp>
              <p:nvGrpSpPr>
                <p:cNvPr id="985" name="Group 984"/>
                <p:cNvGrpSpPr/>
                <p:nvPr/>
              </p:nvGrpSpPr>
              <p:grpSpPr>
                <a:xfrm>
                  <a:off x="3654352" y="2923878"/>
                  <a:ext cx="890968" cy="1986999"/>
                  <a:chOff x="3654352" y="2923878"/>
                  <a:chExt cx="890968" cy="1986999"/>
                </a:xfrm>
                <a:grpFill/>
              </p:grpSpPr>
              <p:sp>
                <p:nvSpPr>
                  <p:cNvPr id="996" name="Oval 995"/>
                  <p:cNvSpPr/>
                  <p:nvPr/>
                </p:nvSpPr>
                <p:spPr>
                  <a:xfrm>
                    <a:off x="3939816" y="2923878"/>
                    <a:ext cx="320040" cy="32004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7" name="Rounded Rectangle 996"/>
                  <p:cNvSpPr/>
                  <p:nvPr/>
                </p:nvSpPr>
                <p:spPr>
                  <a:xfrm>
                    <a:off x="3899017" y="3975391"/>
                    <a:ext cx="182880" cy="93548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8" name="Rounded Rectangle 997"/>
                  <p:cNvSpPr/>
                  <p:nvPr/>
                </p:nvSpPr>
                <p:spPr>
                  <a:xfrm>
                    <a:off x="4118571" y="3975391"/>
                    <a:ext cx="182880" cy="93548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9" name="Rounded Rectangle 998"/>
                  <p:cNvSpPr/>
                  <p:nvPr/>
                </p:nvSpPr>
                <p:spPr>
                  <a:xfrm>
                    <a:off x="3898619" y="3475015"/>
                    <a:ext cx="402434" cy="730983"/>
                  </a:xfrm>
                  <a:prstGeom prst="round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0" name="Round Same Side Corner Rectangle 999"/>
                  <p:cNvSpPr/>
                  <p:nvPr/>
                </p:nvSpPr>
                <p:spPr>
                  <a:xfrm>
                    <a:off x="3781109" y="3303697"/>
                    <a:ext cx="637454" cy="256032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01" name="Group 1000"/>
                  <p:cNvGrpSpPr/>
                  <p:nvPr/>
                </p:nvGrpSpPr>
                <p:grpSpPr>
                  <a:xfrm>
                    <a:off x="3654352" y="3333672"/>
                    <a:ext cx="890968" cy="712284"/>
                    <a:chOff x="3654352" y="3350339"/>
                    <a:chExt cx="890968" cy="712284"/>
                  </a:xfrm>
                  <a:grpFill/>
                </p:grpSpPr>
                <p:sp>
                  <p:nvSpPr>
                    <p:cNvPr id="1002" name="Rounded Rectangle 1001"/>
                    <p:cNvSpPr/>
                    <p:nvPr/>
                  </p:nvSpPr>
                  <p:spPr>
                    <a:xfrm rot="17700000" flipH="1">
                      <a:off x="3380506" y="3624185"/>
                      <a:ext cx="712284" cy="164592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3" name="Rounded Rectangle 1002"/>
                    <p:cNvSpPr/>
                    <p:nvPr/>
                  </p:nvSpPr>
                  <p:spPr>
                    <a:xfrm rot="3900000">
                      <a:off x="4106882" y="3624185"/>
                      <a:ext cx="712284" cy="164592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86" name="Group 985"/>
                <p:cNvGrpSpPr/>
                <p:nvPr/>
              </p:nvGrpSpPr>
              <p:grpSpPr>
                <a:xfrm>
                  <a:off x="4644231" y="2940149"/>
                  <a:ext cx="792991" cy="1970728"/>
                  <a:chOff x="5287084" y="2926861"/>
                  <a:chExt cx="792991" cy="1970728"/>
                </a:xfrm>
                <a:grpFill/>
              </p:grpSpPr>
              <p:sp>
                <p:nvSpPr>
                  <p:cNvPr id="987" name="Oval 986"/>
                  <p:cNvSpPr/>
                  <p:nvPr/>
                </p:nvSpPr>
                <p:spPr>
                  <a:xfrm>
                    <a:off x="5523559" y="2926861"/>
                    <a:ext cx="320040" cy="32004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88" name="Group 987"/>
                  <p:cNvGrpSpPr/>
                  <p:nvPr/>
                </p:nvGrpSpPr>
                <p:grpSpPr>
                  <a:xfrm>
                    <a:off x="5508901" y="4114392"/>
                    <a:ext cx="349356" cy="783197"/>
                    <a:chOff x="5351796" y="5908768"/>
                    <a:chExt cx="349356" cy="783197"/>
                  </a:xfrm>
                  <a:grpFill/>
                </p:grpSpPr>
                <p:sp>
                  <p:nvSpPr>
                    <p:cNvPr id="994" name="Rounded Rectangle 993"/>
                    <p:cNvSpPr/>
                    <p:nvPr/>
                  </p:nvSpPr>
                  <p:spPr>
                    <a:xfrm>
                      <a:off x="5351796" y="5908768"/>
                      <a:ext cx="146304" cy="78319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5" name="Rounded Rectangle 994"/>
                    <p:cNvSpPr/>
                    <p:nvPr/>
                  </p:nvSpPr>
                  <p:spPr>
                    <a:xfrm>
                      <a:off x="5554848" y="5908768"/>
                      <a:ext cx="146304" cy="78319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89" name="Trapezoid 988"/>
                  <p:cNvSpPr/>
                  <p:nvPr/>
                </p:nvSpPr>
                <p:spPr>
                  <a:xfrm>
                    <a:off x="5340195" y="3459869"/>
                    <a:ext cx="686768" cy="884395"/>
                  </a:xfrm>
                  <a:prstGeom prst="trapezoid">
                    <a:avLst>
                      <a:gd name="adj" fmla="val 25329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0" name="Rounded Rectangle 989"/>
                  <p:cNvSpPr/>
                  <p:nvPr/>
                </p:nvSpPr>
                <p:spPr>
                  <a:xfrm>
                    <a:off x="5427132" y="3342174"/>
                    <a:ext cx="512895" cy="217555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91" name="Group 990"/>
                  <p:cNvGrpSpPr/>
                  <p:nvPr/>
                </p:nvGrpSpPr>
                <p:grpSpPr>
                  <a:xfrm>
                    <a:off x="5287084" y="3357795"/>
                    <a:ext cx="792991" cy="712285"/>
                    <a:chOff x="5287084" y="3357795"/>
                    <a:chExt cx="792991" cy="712285"/>
                  </a:xfrm>
                  <a:grpFill/>
                </p:grpSpPr>
                <p:sp>
                  <p:nvSpPr>
                    <p:cNvPr id="992" name="Rounded Rectangle 991"/>
                    <p:cNvSpPr/>
                    <p:nvPr/>
                  </p:nvSpPr>
                  <p:spPr>
                    <a:xfrm rot="17700000" flipH="1">
                      <a:off x="4994949" y="3649930"/>
                      <a:ext cx="712285" cy="128016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3" name="Rounded Rectangle 992"/>
                    <p:cNvSpPr/>
                    <p:nvPr/>
                  </p:nvSpPr>
                  <p:spPr>
                    <a:xfrm rot="3900000">
                      <a:off x="5659924" y="3649930"/>
                      <a:ext cx="712285" cy="128016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956" name="Group 955"/>
              <p:cNvGrpSpPr/>
              <p:nvPr/>
            </p:nvGrpSpPr>
            <p:grpSpPr>
              <a:xfrm>
                <a:off x="4276777" y="3997292"/>
                <a:ext cx="582545" cy="550396"/>
                <a:chOff x="3654352" y="2923878"/>
                <a:chExt cx="1782870" cy="1986999"/>
              </a:xfrm>
              <a:solidFill>
                <a:srgbClr val="FF8811"/>
              </a:solidFill>
            </p:grpSpPr>
            <p:grpSp>
              <p:nvGrpSpPr>
                <p:cNvPr id="966" name="Group 965"/>
                <p:cNvGrpSpPr/>
                <p:nvPr/>
              </p:nvGrpSpPr>
              <p:grpSpPr>
                <a:xfrm>
                  <a:off x="3654352" y="2923878"/>
                  <a:ext cx="890968" cy="1986999"/>
                  <a:chOff x="3654352" y="2923878"/>
                  <a:chExt cx="890968" cy="1986999"/>
                </a:xfrm>
                <a:grpFill/>
              </p:grpSpPr>
              <p:sp>
                <p:nvSpPr>
                  <p:cNvPr id="977" name="Oval 976"/>
                  <p:cNvSpPr/>
                  <p:nvPr/>
                </p:nvSpPr>
                <p:spPr>
                  <a:xfrm>
                    <a:off x="3939816" y="2923878"/>
                    <a:ext cx="320040" cy="32004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8" name="Rounded Rectangle 977"/>
                  <p:cNvSpPr/>
                  <p:nvPr/>
                </p:nvSpPr>
                <p:spPr>
                  <a:xfrm>
                    <a:off x="3899017" y="3975391"/>
                    <a:ext cx="182880" cy="93548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9" name="Rounded Rectangle 978"/>
                  <p:cNvSpPr/>
                  <p:nvPr/>
                </p:nvSpPr>
                <p:spPr>
                  <a:xfrm>
                    <a:off x="4118571" y="3975391"/>
                    <a:ext cx="182880" cy="93548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0" name="Rounded Rectangle 979"/>
                  <p:cNvSpPr/>
                  <p:nvPr/>
                </p:nvSpPr>
                <p:spPr>
                  <a:xfrm>
                    <a:off x="3898619" y="3475015"/>
                    <a:ext cx="402434" cy="730983"/>
                  </a:xfrm>
                  <a:prstGeom prst="round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1" name="Round Same Side Corner Rectangle 980"/>
                  <p:cNvSpPr/>
                  <p:nvPr/>
                </p:nvSpPr>
                <p:spPr>
                  <a:xfrm>
                    <a:off x="3781109" y="3303697"/>
                    <a:ext cx="637454" cy="256032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3654352" y="3333672"/>
                    <a:ext cx="890968" cy="712284"/>
                    <a:chOff x="3654352" y="3350339"/>
                    <a:chExt cx="890968" cy="712284"/>
                  </a:xfrm>
                  <a:grpFill/>
                </p:grpSpPr>
                <p:sp>
                  <p:nvSpPr>
                    <p:cNvPr id="983" name="Rounded Rectangle 982"/>
                    <p:cNvSpPr/>
                    <p:nvPr/>
                  </p:nvSpPr>
                  <p:spPr>
                    <a:xfrm rot="17700000" flipH="1">
                      <a:off x="3380506" y="3624185"/>
                      <a:ext cx="712284" cy="164592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4" name="Rounded Rectangle 983"/>
                    <p:cNvSpPr/>
                    <p:nvPr/>
                  </p:nvSpPr>
                  <p:spPr>
                    <a:xfrm rot="3900000">
                      <a:off x="4106882" y="3624185"/>
                      <a:ext cx="712284" cy="164592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67" name="Group 966"/>
                <p:cNvGrpSpPr/>
                <p:nvPr/>
              </p:nvGrpSpPr>
              <p:grpSpPr>
                <a:xfrm>
                  <a:off x="4644231" y="2940149"/>
                  <a:ext cx="792991" cy="1970728"/>
                  <a:chOff x="5287084" y="2926861"/>
                  <a:chExt cx="792991" cy="1970728"/>
                </a:xfrm>
                <a:grpFill/>
              </p:grpSpPr>
              <p:sp>
                <p:nvSpPr>
                  <p:cNvPr id="968" name="Oval 967"/>
                  <p:cNvSpPr/>
                  <p:nvPr/>
                </p:nvSpPr>
                <p:spPr>
                  <a:xfrm>
                    <a:off x="5523559" y="2926861"/>
                    <a:ext cx="320040" cy="32004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9" name="Group 968"/>
                  <p:cNvGrpSpPr/>
                  <p:nvPr/>
                </p:nvGrpSpPr>
                <p:grpSpPr>
                  <a:xfrm>
                    <a:off x="5508901" y="4114392"/>
                    <a:ext cx="349356" cy="783197"/>
                    <a:chOff x="5351796" y="5908768"/>
                    <a:chExt cx="349356" cy="783197"/>
                  </a:xfrm>
                  <a:grpFill/>
                </p:grpSpPr>
                <p:sp>
                  <p:nvSpPr>
                    <p:cNvPr id="975" name="Rounded Rectangle 974"/>
                    <p:cNvSpPr/>
                    <p:nvPr/>
                  </p:nvSpPr>
                  <p:spPr>
                    <a:xfrm>
                      <a:off x="5351796" y="5908768"/>
                      <a:ext cx="146304" cy="78319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6" name="Rounded Rectangle 975"/>
                    <p:cNvSpPr/>
                    <p:nvPr/>
                  </p:nvSpPr>
                  <p:spPr>
                    <a:xfrm>
                      <a:off x="5554848" y="5908768"/>
                      <a:ext cx="146304" cy="783197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70" name="Trapezoid 969"/>
                  <p:cNvSpPr/>
                  <p:nvPr/>
                </p:nvSpPr>
                <p:spPr>
                  <a:xfrm>
                    <a:off x="5340195" y="3459869"/>
                    <a:ext cx="686768" cy="884395"/>
                  </a:xfrm>
                  <a:prstGeom prst="trapezoid">
                    <a:avLst>
                      <a:gd name="adj" fmla="val 25329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1" name="Rounded Rectangle 970"/>
                  <p:cNvSpPr/>
                  <p:nvPr/>
                </p:nvSpPr>
                <p:spPr>
                  <a:xfrm>
                    <a:off x="5427132" y="3342174"/>
                    <a:ext cx="512895" cy="217555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72" name="Group 971"/>
                  <p:cNvGrpSpPr/>
                  <p:nvPr/>
                </p:nvGrpSpPr>
                <p:grpSpPr>
                  <a:xfrm>
                    <a:off x="5287084" y="3357795"/>
                    <a:ext cx="792991" cy="712285"/>
                    <a:chOff x="5287084" y="3357795"/>
                    <a:chExt cx="792991" cy="712285"/>
                  </a:xfrm>
                  <a:grpFill/>
                </p:grpSpPr>
                <p:sp>
                  <p:nvSpPr>
                    <p:cNvPr id="973" name="Rounded Rectangle 972"/>
                    <p:cNvSpPr/>
                    <p:nvPr/>
                  </p:nvSpPr>
                  <p:spPr>
                    <a:xfrm rot="17700000" flipH="1">
                      <a:off x="4994949" y="3649930"/>
                      <a:ext cx="712285" cy="128016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4" name="Rounded Rectangle 973"/>
                    <p:cNvSpPr/>
                    <p:nvPr/>
                  </p:nvSpPr>
                  <p:spPr>
                    <a:xfrm rot="3900000">
                      <a:off x="5659924" y="3649930"/>
                      <a:ext cx="712285" cy="128016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eta Offc Pro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957" name="Group 956"/>
              <p:cNvGrpSpPr/>
              <p:nvPr/>
            </p:nvGrpSpPr>
            <p:grpSpPr>
              <a:xfrm>
                <a:off x="4912080" y="4013635"/>
                <a:ext cx="291120" cy="550396"/>
                <a:chOff x="3654352" y="2923878"/>
                <a:chExt cx="890968" cy="1986999"/>
              </a:xfrm>
              <a:solidFill>
                <a:srgbClr val="FF8811"/>
              </a:solidFill>
            </p:grpSpPr>
            <p:sp>
              <p:nvSpPr>
                <p:cNvPr id="958" name="Oval 957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Rounded Rectangle 958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Rounded Rectangle 959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Rounded Rectangle 960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Round Same Side Corner Rectangle 961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3" name="Group 962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964" name="Rounded Rectangle 963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5" name="Rounded Rectangle 964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03" name="Group 802"/>
            <p:cNvGrpSpPr/>
            <p:nvPr/>
          </p:nvGrpSpPr>
          <p:grpSpPr>
            <a:xfrm>
              <a:off x="3639787" y="1690726"/>
              <a:ext cx="259107" cy="545889"/>
              <a:chOff x="5287084" y="2926861"/>
              <a:chExt cx="792992" cy="1970728"/>
            </a:xfrm>
            <a:solidFill>
              <a:srgbClr val="FFFFFF"/>
            </a:solidFill>
          </p:grpSpPr>
          <p:sp>
            <p:nvSpPr>
              <p:cNvPr id="946" name="Rounded Rectangle 945"/>
              <p:cNvSpPr/>
              <p:nvPr/>
            </p:nvSpPr>
            <p:spPr>
              <a:xfrm>
                <a:off x="5420813" y="3418424"/>
                <a:ext cx="519214" cy="48364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5523559" y="2926861"/>
                <a:ext cx="320040" cy="3200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grpSp>
            <p:nvGrpSpPr>
              <p:cNvPr id="948" name="Group 947"/>
              <p:cNvGrpSpPr/>
              <p:nvPr/>
            </p:nvGrpSpPr>
            <p:grpSpPr>
              <a:xfrm>
                <a:off x="5508901" y="4114392"/>
                <a:ext cx="349354" cy="783197"/>
                <a:chOff x="5351796" y="5908768"/>
                <a:chExt cx="349354" cy="783197"/>
              </a:xfrm>
              <a:grpFill/>
            </p:grpSpPr>
            <p:sp>
              <p:nvSpPr>
                <p:cNvPr id="953" name="Rounded Rectangle 952"/>
                <p:cNvSpPr/>
                <p:nvPr/>
              </p:nvSpPr>
              <p:spPr>
                <a:xfrm>
                  <a:off x="5351796" y="5908768"/>
                  <a:ext cx="146304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ounded Rectangle 953"/>
                <p:cNvSpPr/>
                <p:nvPr/>
              </p:nvSpPr>
              <p:spPr>
                <a:xfrm>
                  <a:off x="5554845" y="5908768"/>
                  <a:ext cx="146305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9" name="Group 948"/>
              <p:cNvGrpSpPr/>
              <p:nvPr/>
            </p:nvGrpSpPr>
            <p:grpSpPr>
              <a:xfrm>
                <a:off x="5287084" y="3328085"/>
                <a:ext cx="792992" cy="712285"/>
                <a:chOff x="5287084" y="3328085"/>
                <a:chExt cx="792992" cy="712285"/>
              </a:xfrm>
              <a:grpFill/>
            </p:grpSpPr>
            <p:sp>
              <p:nvSpPr>
                <p:cNvPr id="951" name="Rounded Rectangle 950"/>
                <p:cNvSpPr/>
                <p:nvPr/>
              </p:nvSpPr>
              <p:spPr>
                <a:xfrm rot="3900000">
                  <a:off x="5659925" y="362022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Rounded Rectangle 951"/>
                <p:cNvSpPr/>
                <p:nvPr/>
              </p:nvSpPr>
              <p:spPr>
                <a:xfrm rot="17700000" flipH="1">
                  <a:off x="4994949" y="362022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50" name="Trapezoid 949"/>
              <p:cNvSpPr/>
              <p:nvPr/>
            </p:nvSpPr>
            <p:spPr>
              <a:xfrm>
                <a:off x="5340195" y="3364112"/>
                <a:ext cx="686769" cy="980150"/>
              </a:xfrm>
              <a:prstGeom prst="trapezoid">
                <a:avLst>
                  <a:gd name="adj" fmla="val 25329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</p:grpSp>
        <p:sp>
          <p:nvSpPr>
            <p:cNvPr id="804" name="Rectangle 803"/>
            <p:cNvSpPr/>
            <p:nvPr/>
          </p:nvSpPr>
          <p:spPr>
            <a:xfrm>
              <a:off x="3428456" y="1831478"/>
              <a:ext cx="135878" cy="650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3112897" y="1825397"/>
              <a:ext cx="152807" cy="1951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 Offc Pro"/>
                <a:ea typeface="+mn-ea"/>
                <a:cs typeface="+mn-cs"/>
              </a:endParaRPr>
            </a:p>
          </p:txBody>
        </p:sp>
        <p:grpSp>
          <p:nvGrpSpPr>
            <p:cNvPr id="806" name="Group 805"/>
            <p:cNvGrpSpPr/>
            <p:nvPr/>
          </p:nvGrpSpPr>
          <p:grpSpPr>
            <a:xfrm>
              <a:off x="2722325" y="1699983"/>
              <a:ext cx="291123" cy="550396"/>
              <a:chOff x="3654345" y="2923878"/>
              <a:chExt cx="890975" cy="1986999"/>
            </a:xfrm>
            <a:solidFill>
              <a:srgbClr val="FFFFFF"/>
            </a:solidFill>
          </p:grpSpPr>
          <p:sp>
            <p:nvSpPr>
              <p:cNvPr id="938" name="Oval 937"/>
              <p:cNvSpPr/>
              <p:nvPr/>
            </p:nvSpPr>
            <p:spPr>
              <a:xfrm>
                <a:off x="3939816" y="2923878"/>
                <a:ext cx="320040" cy="3200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939" name="Rounded Rectangle 938"/>
              <p:cNvSpPr/>
              <p:nvPr/>
            </p:nvSpPr>
            <p:spPr>
              <a:xfrm>
                <a:off x="3899017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940" name="Rounded Rectangle 939"/>
              <p:cNvSpPr/>
              <p:nvPr/>
            </p:nvSpPr>
            <p:spPr>
              <a:xfrm>
                <a:off x="4118571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941" name="Round Same Side Corner Rectangle 940"/>
              <p:cNvSpPr/>
              <p:nvPr/>
            </p:nvSpPr>
            <p:spPr>
              <a:xfrm>
                <a:off x="3781110" y="3303696"/>
                <a:ext cx="637455" cy="25603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grpSp>
            <p:nvGrpSpPr>
              <p:cNvPr id="942" name="Group 941"/>
              <p:cNvGrpSpPr/>
              <p:nvPr/>
            </p:nvGrpSpPr>
            <p:grpSpPr>
              <a:xfrm>
                <a:off x="3654345" y="3333672"/>
                <a:ext cx="890975" cy="712285"/>
                <a:chOff x="3654345" y="3350339"/>
                <a:chExt cx="890975" cy="712285"/>
              </a:xfrm>
              <a:grpFill/>
            </p:grpSpPr>
            <p:sp>
              <p:nvSpPr>
                <p:cNvPr id="944" name="Rounded Rectangle 943"/>
                <p:cNvSpPr/>
                <p:nvPr/>
              </p:nvSpPr>
              <p:spPr>
                <a:xfrm rot="17700000" flipH="1">
                  <a:off x="3380498" y="3624186"/>
                  <a:ext cx="712285" cy="16459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ounded Rectangle 944"/>
                <p:cNvSpPr/>
                <p:nvPr/>
              </p:nvSpPr>
              <p:spPr>
                <a:xfrm rot="3900000">
                  <a:off x="4106882" y="3624185"/>
                  <a:ext cx="712284" cy="164592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43" name="Rounded Rectangle 942"/>
              <p:cNvSpPr/>
              <p:nvPr/>
            </p:nvSpPr>
            <p:spPr>
              <a:xfrm>
                <a:off x="3898619" y="3339864"/>
                <a:ext cx="402435" cy="858307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</p:grpSp>
        <p:grpSp>
          <p:nvGrpSpPr>
            <p:cNvPr id="807" name="Group 806"/>
            <p:cNvGrpSpPr/>
            <p:nvPr/>
          </p:nvGrpSpPr>
          <p:grpSpPr>
            <a:xfrm>
              <a:off x="3333703" y="2831772"/>
              <a:ext cx="582545" cy="550396"/>
              <a:chOff x="3654352" y="2923878"/>
              <a:chExt cx="1782870" cy="1986999"/>
            </a:xfrm>
            <a:solidFill>
              <a:srgbClr val="FF8811"/>
            </a:solidFill>
          </p:grpSpPr>
          <p:grpSp>
            <p:nvGrpSpPr>
              <p:cNvPr id="919" name="Group 918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930" name="Oval 929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Rounded Rectangle 930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Rounded Rectangle 931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Rounded Rectangle 932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Round Same Side Corner Rectangle 933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935" name="Group 934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936" name="Rounded Rectangle 935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7" name="Rounded Rectangle 936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20" name="Group 919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921" name="Oval 920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922" name="Group 921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928" name="Rounded Rectangle 927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9" name="Rounded Rectangle 928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23" name="Trapezoid 922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Rounded Rectangle 923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925" name="Group 924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926" name="Rounded Rectangle 925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7" name="Rounded Rectangle 926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08" name="Group 807"/>
            <p:cNvGrpSpPr/>
            <p:nvPr/>
          </p:nvGrpSpPr>
          <p:grpSpPr>
            <a:xfrm>
              <a:off x="4595671" y="2824416"/>
              <a:ext cx="582545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900" name="Group 899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911" name="Oval 910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Rounded Rectangle 911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Rounded Rectangle 912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Rounded Rectangle 913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Round Same Side Corner Rectangle 914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916" name="Group 915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917" name="Rounded Rectangle 916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8" name="Rounded Rectangle 917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01" name="Group 900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902" name="Oval 901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903" name="Group 902"/>
                <p:cNvGrpSpPr/>
                <p:nvPr/>
              </p:nvGrpSpPr>
              <p:grpSpPr>
                <a:xfrm>
                  <a:off x="5508901" y="4114392"/>
                  <a:ext cx="349356" cy="783197"/>
                  <a:chOff x="5351796" y="5908768"/>
                  <a:chExt cx="349356" cy="783197"/>
                </a:xfrm>
                <a:grpFill/>
              </p:grpSpPr>
              <p:sp>
                <p:nvSpPr>
                  <p:cNvPr id="909" name="Rounded Rectangle 908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0" name="Rounded Rectangle 909"/>
                  <p:cNvSpPr/>
                  <p:nvPr/>
                </p:nvSpPr>
                <p:spPr>
                  <a:xfrm>
                    <a:off x="5554848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04" name="Trapezoid 903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Rounded Rectangle 904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906" name="Group 905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907" name="Rounded Rectangle 906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8" name="Rounded Rectangle 907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09" name="Group 808"/>
            <p:cNvGrpSpPr/>
            <p:nvPr/>
          </p:nvGrpSpPr>
          <p:grpSpPr>
            <a:xfrm>
              <a:off x="5198232" y="2831211"/>
              <a:ext cx="582544" cy="550396"/>
              <a:chOff x="3654352" y="2923878"/>
              <a:chExt cx="1782870" cy="1986999"/>
            </a:xfrm>
            <a:solidFill>
              <a:srgbClr val="0072C0"/>
            </a:solidFill>
          </p:grpSpPr>
          <p:grpSp>
            <p:nvGrpSpPr>
              <p:cNvPr id="850" name="Group 849"/>
              <p:cNvGrpSpPr/>
              <p:nvPr/>
            </p:nvGrpSpPr>
            <p:grpSpPr>
              <a:xfrm>
                <a:off x="3654352" y="2923878"/>
                <a:ext cx="890968" cy="1986999"/>
                <a:chOff x="3654352" y="2923878"/>
                <a:chExt cx="890968" cy="1986999"/>
              </a:xfrm>
              <a:grpFill/>
            </p:grpSpPr>
            <p:sp>
              <p:nvSpPr>
                <p:cNvPr id="861" name="Oval 860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Rounded Rectangle 861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Rounded Rectangle 862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Rounded Rectangle 863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Round Same Side Corner Rectangle 895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897" name="Group 896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898" name="Rounded Rectangle 897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9" name="Rounded Rectangle 898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51" name="Group 850"/>
              <p:cNvGrpSpPr/>
              <p:nvPr/>
            </p:nvGrpSpPr>
            <p:grpSpPr>
              <a:xfrm>
                <a:off x="4644231" y="2940149"/>
                <a:ext cx="792991" cy="1970728"/>
                <a:chOff x="5287084" y="2926861"/>
                <a:chExt cx="792991" cy="1970728"/>
              </a:xfrm>
              <a:grpFill/>
            </p:grpSpPr>
            <p:sp>
              <p:nvSpPr>
                <p:cNvPr id="852" name="Oval 851"/>
                <p:cNvSpPr/>
                <p:nvPr/>
              </p:nvSpPr>
              <p:spPr>
                <a:xfrm>
                  <a:off x="5523559" y="2926861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853" name="Group 852"/>
                <p:cNvGrpSpPr/>
                <p:nvPr/>
              </p:nvGrpSpPr>
              <p:grpSpPr>
                <a:xfrm>
                  <a:off x="5508901" y="4114392"/>
                  <a:ext cx="349354" cy="783197"/>
                  <a:chOff x="5351796" y="5908768"/>
                  <a:chExt cx="349354" cy="783197"/>
                </a:xfrm>
                <a:grpFill/>
              </p:grpSpPr>
              <p:sp>
                <p:nvSpPr>
                  <p:cNvPr id="859" name="Rounded Rectangle 858"/>
                  <p:cNvSpPr/>
                  <p:nvPr/>
                </p:nvSpPr>
                <p:spPr>
                  <a:xfrm>
                    <a:off x="5351796" y="5908768"/>
                    <a:ext cx="146304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" name="Rounded Rectangle 859"/>
                  <p:cNvSpPr/>
                  <p:nvPr/>
                </p:nvSpPr>
                <p:spPr>
                  <a:xfrm>
                    <a:off x="5554845" y="5908768"/>
                    <a:ext cx="146305" cy="783197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54" name="Trapezoid 853"/>
                <p:cNvSpPr/>
                <p:nvPr/>
              </p:nvSpPr>
              <p:spPr>
                <a:xfrm>
                  <a:off x="5340195" y="3459869"/>
                  <a:ext cx="686768" cy="884395"/>
                </a:xfrm>
                <a:prstGeom prst="trapezoid">
                  <a:avLst>
                    <a:gd name="adj" fmla="val 25329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Rounded Rectangle 854"/>
                <p:cNvSpPr/>
                <p:nvPr/>
              </p:nvSpPr>
              <p:spPr>
                <a:xfrm>
                  <a:off x="5427132" y="3342174"/>
                  <a:ext cx="512895" cy="217555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856" name="Group 855"/>
                <p:cNvGrpSpPr/>
                <p:nvPr/>
              </p:nvGrpSpPr>
              <p:grpSpPr>
                <a:xfrm>
                  <a:off x="5287084" y="3357795"/>
                  <a:ext cx="792991" cy="712285"/>
                  <a:chOff x="5287084" y="3357795"/>
                  <a:chExt cx="792991" cy="712285"/>
                </a:xfrm>
                <a:grpFill/>
              </p:grpSpPr>
              <p:sp>
                <p:nvSpPr>
                  <p:cNvPr id="857" name="Rounded Rectangle 856"/>
                  <p:cNvSpPr/>
                  <p:nvPr/>
                </p:nvSpPr>
                <p:spPr>
                  <a:xfrm rot="17700000" flipH="1">
                    <a:off x="4994949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8" name="Rounded Rectangle 857"/>
                  <p:cNvSpPr/>
                  <p:nvPr/>
                </p:nvSpPr>
                <p:spPr>
                  <a:xfrm rot="3900000">
                    <a:off x="5659924" y="3649930"/>
                    <a:ext cx="712285" cy="12801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10" name="Group 809"/>
            <p:cNvGrpSpPr/>
            <p:nvPr/>
          </p:nvGrpSpPr>
          <p:grpSpPr>
            <a:xfrm>
              <a:off x="3934719" y="2829676"/>
              <a:ext cx="324431" cy="554690"/>
              <a:chOff x="6285427" y="3845540"/>
              <a:chExt cx="324431" cy="554690"/>
            </a:xfrm>
          </p:grpSpPr>
          <p:grpSp>
            <p:nvGrpSpPr>
              <p:cNvPr id="840" name="Group 839"/>
              <p:cNvGrpSpPr/>
              <p:nvPr/>
            </p:nvGrpSpPr>
            <p:grpSpPr>
              <a:xfrm>
                <a:off x="6318738" y="3847126"/>
                <a:ext cx="291120" cy="550396"/>
                <a:chOff x="3654352" y="2923878"/>
                <a:chExt cx="890968" cy="1986999"/>
              </a:xfrm>
              <a:solidFill>
                <a:srgbClr val="0072C0"/>
              </a:solidFill>
            </p:grpSpPr>
            <p:sp>
              <p:nvSpPr>
                <p:cNvPr id="842" name="Oval 841"/>
                <p:cNvSpPr/>
                <p:nvPr/>
              </p:nvSpPr>
              <p:spPr>
                <a:xfrm>
                  <a:off x="3939816" y="2923878"/>
                  <a:ext cx="320040" cy="32004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Rounded Rectangle 842"/>
                <p:cNvSpPr/>
                <p:nvPr/>
              </p:nvSpPr>
              <p:spPr>
                <a:xfrm>
                  <a:off x="3899017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Rounded Rectangle 843"/>
                <p:cNvSpPr/>
                <p:nvPr/>
              </p:nvSpPr>
              <p:spPr>
                <a:xfrm>
                  <a:off x="4118571" y="3975391"/>
                  <a:ext cx="182880" cy="935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Rounded Rectangle 844"/>
                <p:cNvSpPr/>
                <p:nvPr/>
              </p:nvSpPr>
              <p:spPr>
                <a:xfrm>
                  <a:off x="3898619" y="3475015"/>
                  <a:ext cx="402434" cy="730983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Round Same Side Corner Rectangle 845"/>
                <p:cNvSpPr/>
                <p:nvPr/>
              </p:nvSpPr>
              <p:spPr>
                <a:xfrm>
                  <a:off x="3781109" y="3303697"/>
                  <a:ext cx="637454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847" name="Group 846"/>
                <p:cNvGrpSpPr/>
                <p:nvPr/>
              </p:nvGrpSpPr>
              <p:grpSpPr>
                <a:xfrm>
                  <a:off x="3654352" y="3333672"/>
                  <a:ext cx="890968" cy="712284"/>
                  <a:chOff x="3654352" y="3350339"/>
                  <a:chExt cx="890968" cy="712284"/>
                </a:xfrm>
                <a:grpFill/>
              </p:grpSpPr>
              <p:sp>
                <p:nvSpPr>
                  <p:cNvPr id="848" name="Rounded Rectangle 847"/>
                  <p:cNvSpPr/>
                  <p:nvPr/>
                </p:nvSpPr>
                <p:spPr>
                  <a:xfrm rot="17700000" flipH="1">
                    <a:off x="3380506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9" name="Rounded Rectangle 848"/>
                  <p:cNvSpPr/>
                  <p:nvPr/>
                </p:nvSpPr>
                <p:spPr>
                  <a:xfrm rot="3900000">
                    <a:off x="4106882" y="3624185"/>
                    <a:ext cx="712284" cy="16459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eta Offc Pro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841" name="Picture 8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>
              <a:xfrm>
                <a:off x="6285427" y="3845540"/>
                <a:ext cx="179817" cy="554690"/>
              </a:xfrm>
              <a:prstGeom prst="rect">
                <a:avLst/>
              </a:prstGeom>
            </p:spPr>
          </p:pic>
        </p:grpSp>
        <p:grpSp>
          <p:nvGrpSpPr>
            <p:cNvPr id="811" name="Group 810"/>
            <p:cNvGrpSpPr/>
            <p:nvPr/>
          </p:nvGrpSpPr>
          <p:grpSpPr>
            <a:xfrm>
              <a:off x="3052307" y="1706803"/>
              <a:ext cx="259107" cy="545889"/>
              <a:chOff x="5287084" y="2926861"/>
              <a:chExt cx="792992" cy="1970728"/>
            </a:xfrm>
            <a:solidFill>
              <a:srgbClr val="FFFFFF"/>
            </a:solidFill>
          </p:grpSpPr>
          <p:sp>
            <p:nvSpPr>
              <p:cNvPr id="830" name="Rounded Rectangle 829"/>
              <p:cNvSpPr/>
              <p:nvPr/>
            </p:nvSpPr>
            <p:spPr>
              <a:xfrm>
                <a:off x="5420813" y="3418424"/>
                <a:ext cx="519214" cy="48364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5523559" y="2926861"/>
                <a:ext cx="320040" cy="3200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grpSp>
            <p:nvGrpSpPr>
              <p:cNvPr id="832" name="Group 831"/>
              <p:cNvGrpSpPr/>
              <p:nvPr/>
            </p:nvGrpSpPr>
            <p:grpSpPr>
              <a:xfrm>
                <a:off x="5508901" y="4114392"/>
                <a:ext cx="349354" cy="783197"/>
                <a:chOff x="5351796" y="5908768"/>
                <a:chExt cx="349354" cy="783197"/>
              </a:xfrm>
              <a:grpFill/>
            </p:grpSpPr>
            <p:sp>
              <p:nvSpPr>
                <p:cNvPr id="838" name="Rounded Rectangle 837"/>
                <p:cNvSpPr/>
                <p:nvPr/>
              </p:nvSpPr>
              <p:spPr>
                <a:xfrm>
                  <a:off x="5351796" y="5908768"/>
                  <a:ext cx="146304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Rounded Rectangle 838"/>
                <p:cNvSpPr/>
                <p:nvPr/>
              </p:nvSpPr>
              <p:spPr>
                <a:xfrm>
                  <a:off x="5554845" y="5908768"/>
                  <a:ext cx="146305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4" name="Group 833"/>
              <p:cNvGrpSpPr/>
              <p:nvPr/>
            </p:nvGrpSpPr>
            <p:grpSpPr>
              <a:xfrm>
                <a:off x="5287084" y="3328085"/>
                <a:ext cx="792992" cy="712285"/>
                <a:chOff x="5287084" y="3328085"/>
                <a:chExt cx="792992" cy="712285"/>
              </a:xfrm>
              <a:grpFill/>
            </p:grpSpPr>
            <p:sp>
              <p:nvSpPr>
                <p:cNvPr id="836" name="Rounded Rectangle 835"/>
                <p:cNvSpPr/>
                <p:nvPr/>
              </p:nvSpPr>
              <p:spPr>
                <a:xfrm rot="3900000">
                  <a:off x="5659925" y="362022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Rounded Rectangle 836"/>
                <p:cNvSpPr/>
                <p:nvPr/>
              </p:nvSpPr>
              <p:spPr>
                <a:xfrm rot="17700000" flipH="1">
                  <a:off x="4994949" y="362022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35" name="Trapezoid 834"/>
              <p:cNvSpPr/>
              <p:nvPr/>
            </p:nvSpPr>
            <p:spPr>
              <a:xfrm>
                <a:off x="5340195" y="3364112"/>
                <a:ext cx="686769" cy="980150"/>
              </a:xfrm>
              <a:prstGeom prst="trapezoid">
                <a:avLst>
                  <a:gd name="adj" fmla="val 25329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</p:grpSp>
        <p:grpSp>
          <p:nvGrpSpPr>
            <p:cNvPr id="812" name="Group 811"/>
            <p:cNvGrpSpPr/>
            <p:nvPr/>
          </p:nvGrpSpPr>
          <p:grpSpPr>
            <a:xfrm>
              <a:off x="3340428" y="1688473"/>
              <a:ext cx="291123" cy="550396"/>
              <a:chOff x="3654345" y="2923878"/>
              <a:chExt cx="890975" cy="1986999"/>
            </a:xfrm>
            <a:solidFill>
              <a:srgbClr val="FFFFFF"/>
            </a:solidFill>
          </p:grpSpPr>
          <p:sp>
            <p:nvSpPr>
              <p:cNvPr id="822" name="Oval 821"/>
              <p:cNvSpPr/>
              <p:nvPr/>
            </p:nvSpPr>
            <p:spPr>
              <a:xfrm>
                <a:off x="3939816" y="2923878"/>
                <a:ext cx="320040" cy="3200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823" name="Rounded Rectangle 822"/>
              <p:cNvSpPr/>
              <p:nvPr/>
            </p:nvSpPr>
            <p:spPr>
              <a:xfrm>
                <a:off x="3899017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824" name="Rounded Rectangle 823"/>
              <p:cNvSpPr/>
              <p:nvPr/>
            </p:nvSpPr>
            <p:spPr>
              <a:xfrm>
                <a:off x="4118571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825" name="Round Same Side Corner Rectangle 824"/>
              <p:cNvSpPr/>
              <p:nvPr/>
            </p:nvSpPr>
            <p:spPr>
              <a:xfrm>
                <a:off x="3781110" y="3303696"/>
                <a:ext cx="637455" cy="25603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grpSp>
            <p:nvGrpSpPr>
              <p:cNvPr id="826" name="Group 825"/>
              <p:cNvGrpSpPr/>
              <p:nvPr/>
            </p:nvGrpSpPr>
            <p:grpSpPr>
              <a:xfrm>
                <a:off x="3654345" y="3333672"/>
                <a:ext cx="890975" cy="712285"/>
                <a:chOff x="3654345" y="3350339"/>
                <a:chExt cx="890975" cy="712285"/>
              </a:xfrm>
              <a:grpFill/>
            </p:grpSpPr>
            <p:sp>
              <p:nvSpPr>
                <p:cNvPr id="828" name="Rounded Rectangle 827"/>
                <p:cNvSpPr/>
                <p:nvPr/>
              </p:nvSpPr>
              <p:spPr>
                <a:xfrm rot="17700000" flipH="1">
                  <a:off x="3380498" y="3624186"/>
                  <a:ext cx="712285" cy="16459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Rounded Rectangle 828"/>
                <p:cNvSpPr/>
                <p:nvPr/>
              </p:nvSpPr>
              <p:spPr>
                <a:xfrm rot="3900000">
                  <a:off x="4106882" y="3624185"/>
                  <a:ext cx="712284" cy="164592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7" name="Rounded Rectangle 826"/>
              <p:cNvSpPr/>
              <p:nvPr/>
            </p:nvSpPr>
            <p:spPr>
              <a:xfrm>
                <a:off x="3898619" y="3339864"/>
                <a:ext cx="402435" cy="858307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</p:grpSp>
        <p:grpSp>
          <p:nvGrpSpPr>
            <p:cNvPr id="813" name="Group 812"/>
            <p:cNvGrpSpPr/>
            <p:nvPr/>
          </p:nvGrpSpPr>
          <p:grpSpPr>
            <a:xfrm>
              <a:off x="3951280" y="1672396"/>
              <a:ext cx="291123" cy="550396"/>
              <a:chOff x="3654345" y="2923878"/>
              <a:chExt cx="890975" cy="1986999"/>
            </a:xfrm>
            <a:solidFill>
              <a:srgbClr val="FFFFFF"/>
            </a:solidFill>
          </p:grpSpPr>
          <p:sp>
            <p:nvSpPr>
              <p:cNvPr id="814" name="Oval 813"/>
              <p:cNvSpPr/>
              <p:nvPr/>
            </p:nvSpPr>
            <p:spPr>
              <a:xfrm>
                <a:off x="3939816" y="2923878"/>
                <a:ext cx="320040" cy="3200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815" name="Rounded Rectangle 814"/>
              <p:cNvSpPr/>
              <p:nvPr/>
            </p:nvSpPr>
            <p:spPr>
              <a:xfrm>
                <a:off x="3899017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816" name="Rounded Rectangle 815"/>
              <p:cNvSpPr/>
              <p:nvPr/>
            </p:nvSpPr>
            <p:spPr>
              <a:xfrm>
                <a:off x="4118571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sp>
            <p:nvSpPr>
              <p:cNvPr id="817" name="Round Same Side Corner Rectangle 816"/>
              <p:cNvSpPr/>
              <p:nvPr/>
            </p:nvSpPr>
            <p:spPr>
              <a:xfrm>
                <a:off x="3781110" y="3303696"/>
                <a:ext cx="637455" cy="25603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  <p:grpSp>
            <p:nvGrpSpPr>
              <p:cNvPr id="818" name="Group 817"/>
              <p:cNvGrpSpPr/>
              <p:nvPr/>
            </p:nvGrpSpPr>
            <p:grpSpPr>
              <a:xfrm>
                <a:off x="3654345" y="3333672"/>
                <a:ext cx="890975" cy="712285"/>
                <a:chOff x="3654345" y="3350339"/>
                <a:chExt cx="890975" cy="712285"/>
              </a:xfrm>
              <a:grpFill/>
            </p:grpSpPr>
            <p:sp>
              <p:nvSpPr>
                <p:cNvPr id="820" name="Rounded Rectangle 819"/>
                <p:cNvSpPr/>
                <p:nvPr/>
              </p:nvSpPr>
              <p:spPr>
                <a:xfrm rot="17700000" flipH="1">
                  <a:off x="3380498" y="3624186"/>
                  <a:ext cx="712285" cy="16459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Rounded Rectangle 820"/>
                <p:cNvSpPr/>
                <p:nvPr/>
              </p:nvSpPr>
              <p:spPr>
                <a:xfrm rot="3900000">
                  <a:off x="4106882" y="3624185"/>
                  <a:ext cx="712284" cy="164592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ta Offc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9" name="Rounded Rectangle 818"/>
              <p:cNvSpPr/>
              <p:nvPr/>
            </p:nvSpPr>
            <p:spPr>
              <a:xfrm>
                <a:off x="3898619" y="3339864"/>
                <a:ext cx="402435" cy="858307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ta Offc Pr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7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smtClean="0"/>
              <a:t>138% FPL = $15,856 for an individual and $26,951 for a family of three in 2013.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/>
              <a:t>ACA Medicaid Expansion Fills Current Gaps in Coverage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248331"/>
            <a:ext cx="8534400" cy="3888520"/>
            <a:chOff x="228600" y="1485899"/>
            <a:chExt cx="8534400" cy="3888520"/>
          </a:xfrm>
        </p:grpSpPr>
        <p:pic>
          <p:nvPicPr>
            <p:cNvPr id="8" name="Picture 2" descr="http://www.clker.com/cliparts/8/c/5/e/1333490675840575632Umbrella%20Silhouette.svg.med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rgbClr val="0A5B9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14"/>
            <a:stretch/>
          </p:blipFill>
          <p:spPr bwMode="auto">
            <a:xfrm>
              <a:off x="228600" y="1485899"/>
              <a:ext cx="8534400" cy="388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lker.com/cliparts/8/c/5/e/1333490675840575632Umbrella%20Silhouette.svg.med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28" b="19614"/>
            <a:stretch/>
          </p:blipFill>
          <p:spPr bwMode="auto">
            <a:xfrm>
              <a:off x="228600" y="1490472"/>
              <a:ext cx="5638800" cy="388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410120" y="4214859"/>
            <a:ext cx="1637880" cy="1191376"/>
            <a:chOff x="-176150" y="2751819"/>
            <a:chExt cx="914713" cy="60111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154" b="5082"/>
            <a:stretch/>
          </p:blipFill>
          <p:spPr bwMode="auto">
            <a:xfrm>
              <a:off x="44672" y="2751819"/>
              <a:ext cx="693891" cy="60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 rot="19121042">
              <a:off x="-176150" y="2756473"/>
              <a:ext cx="461694" cy="33295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7387955" y="4959322"/>
            <a:ext cx="82006" cy="15094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00600" y="3728633"/>
            <a:ext cx="1257951" cy="1752600"/>
            <a:chOff x="1570073" y="2523624"/>
            <a:chExt cx="792127" cy="953032"/>
          </a:xfrm>
        </p:grpSpPr>
        <p:pic>
          <p:nvPicPr>
            <p:cNvPr id="16" name="Picture 12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lum bright="-20000" contrast="4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2" b="-1"/>
            <a:stretch/>
          </p:blipFill>
          <p:spPr bwMode="auto">
            <a:xfrm>
              <a:off x="1570073" y="2523624"/>
              <a:ext cx="792127" cy="95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2" r="29349" b="-1"/>
            <a:stretch/>
          </p:blipFill>
          <p:spPr bwMode="auto">
            <a:xfrm>
              <a:off x="1570073" y="2523744"/>
              <a:ext cx="559645" cy="95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7" t="8447" r="9784" b="6402"/>
          <a:stretch/>
        </p:blipFill>
        <p:spPr bwMode="auto">
          <a:xfrm>
            <a:off x="3276599" y="4287082"/>
            <a:ext cx="751661" cy="104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24600" y="5457565"/>
            <a:ext cx="131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Adults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975" y="4029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Elderly &amp; 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Persons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with Disabilities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5481794"/>
            <a:ext cx="149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Parents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3270647"/>
            <a:ext cx="11563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Pregnant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Women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5498068"/>
            <a:ext cx="142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Children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3255" y="3765666"/>
            <a:ext cx="2359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</a:rPr>
              <a:t>Extends to Adults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</a:rPr>
              <a:t>≤138% FPL*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1449" y="1982096"/>
            <a:ext cx="314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Medicaid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Eligibility Today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3679" y="197316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Medicaid Eligibility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in 2014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01492" y="2351427"/>
            <a:ext cx="2950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Limited to Specific Low-Income Groups 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0752" y="2472173"/>
            <a:ext cx="262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Extends to Adults ≤138% FPL*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D7E6E6"/>
              </a:clrFrom>
              <a:clrTo>
                <a:srgbClr val="D7E6E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83883"/>
            <a:ext cx="1312312" cy="181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142"/>
          <p:cNvSpPr>
            <a:spLocks noGrp="1"/>
          </p:cNvSpPr>
          <p:nvPr>
            <p:ph type="body" sz="quarter" idx="11"/>
          </p:nvPr>
        </p:nvSpPr>
        <p:spPr>
          <a:xfrm>
            <a:off x="91440" y="6400800"/>
            <a:ext cx="8321040" cy="381000"/>
          </a:xfrm>
        </p:spPr>
        <p:txBody>
          <a:bodyPr/>
          <a:lstStyle/>
          <a:p>
            <a:r>
              <a:rPr lang="en-US" sz="1100" dirty="0" smtClean="0"/>
              <a:t>* These states are exploring </a:t>
            </a:r>
            <a:r>
              <a:rPr lang="en-US" sz="1100" dirty="0"/>
              <a:t>an approach to </a:t>
            </a:r>
            <a:r>
              <a:rPr lang="en-US" sz="1100" dirty="0" smtClean="0"/>
              <a:t>the Medicaid </a:t>
            </a:r>
            <a:r>
              <a:rPr lang="en-US" sz="1100" dirty="0"/>
              <a:t>expansion </a:t>
            </a:r>
            <a:r>
              <a:rPr lang="en-US" sz="1100" dirty="0" smtClean="0"/>
              <a:t>that is likely </a:t>
            </a:r>
            <a:r>
              <a:rPr lang="en-US" sz="1100" dirty="0"/>
              <a:t>to require waiver approval.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61120" cy="914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Current Status of the Medicaid Expansion Decision, as of August 28, 2013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371600"/>
            <a:ext cx="7986712" cy="4195763"/>
            <a:chOff x="749301" y="973956"/>
            <a:chExt cx="7986712" cy="4195763"/>
          </a:xfrm>
        </p:grpSpPr>
        <p:sp>
          <p:nvSpPr>
            <p:cNvPr id="5" name="Shape - Wyoming"/>
            <p:cNvSpPr>
              <a:spLocks noChangeAspect="1"/>
            </p:cNvSpPr>
            <p:nvPr/>
          </p:nvSpPr>
          <p:spPr bwMode="auto">
            <a:xfrm>
              <a:off x="2787648" y="1847081"/>
              <a:ext cx="896939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6" name="Shape - Wisconsin"/>
            <p:cNvSpPr>
              <a:spLocks noChangeAspect="1"/>
            </p:cNvSpPr>
            <p:nvPr/>
          </p:nvSpPr>
          <p:spPr bwMode="auto">
            <a:xfrm>
              <a:off x="4975223" y="1535931"/>
              <a:ext cx="654051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7" name="Shape - West Virginia"/>
            <p:cNvSpPr>
              <a:spLocks noChangeAspect="1"/>
            </p:cNvSpPr>
            <p:nvPr/>
          </p:nvSpPr>
          <p:spPr bwMode="auto">
            <a:xfrm>
              <a:off x="6345237" y="2388418"/>
              <a:ext cx="550863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8" name="Shape - Washington"/>
            <p:cNvSpPr>
              <a:spLocks noChangeAspect="1"/>
            </p:cNvSpPr>
            <p:nvPr/>
          </p:nvSpPr>
          <p:spPr bwMode="auto">
            <a:xfrm>
              <a:off x="1463675" y="996181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9" name="Shape - Virginia"/>
            <p:cNvGrpSpPr>
              <a:grpSpLocks/>
            </p:cNvGrpSpPr>
            <p:nvPr/>
          </p:nvGrpSpPr>
          <p:grpSpPr bwMode="auto">
            <a:xfrm>
              <a:off x="6276972" y="2507480"/>
              <a:ext cx="1009651" cy="596900"/>
              <a:chOff x="3911" y="1540"/>
              <a:chExt cx="636" cy="376"/>
            </a:xfrm>
            <a:solidFill>
              <a:srgbClr val="0072C0"/>
            </a:solidFill>
          </p:grpSpPr>
          <p:sp>
            <p:nvSpPr>
              <p:cNvPr id="129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30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10" name="Shape - Vermont"/>
            <p:cNvSpPr>
              <a:spLocks noChangeAspect="1"/>
            </p:cNvSpPr>
            <p:nvPr/>
          </p:nvSpPr>
          <p:spPr bwMode="auto">
            <a:xfrm>
              <a:off x="7172325" y="1442268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1" name="Shape - Utah"/>
            <p:cNvSpPr>
              <a:spLocks noChangeAspect="1"/>
            </p:cNvSpPr>
            <p:nvPr/>
          </p:nvSpPr>
          <p:spPr bwMode="auto">
            <a:xfrm>
              <a:off x="2351088" y="2280468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2" name="Shape - Texas"/>
            <p:cNvSpPr>
              <a:spLocks noChangeAspect="1"/>
            </p:cNvSpPr>
            <p:nvPr/>
          </p:nvSpPr>
          <p:spPr bwMode="auto">
            <a:xfrm>
              <a:off x="3225798" y="3286942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 b="1">
                <a:latin typeface="+mj-lt"/>
                <a:cs typeface="Calibri" pitchFamily="34" charset="0"/>
              </a:endParaRPr>
            </a:p>
          </p:txBody>
        </p:sp>
        <p:sp>
          <p:nvSpPr>
            <p:cNvPr id="13" name="Shape - Tennessee"/>
            <p:cNvSpPr>
              <a:spLocks noChangeAspect="1"/>
            </p:cNvSpPr>
            <p:nvPr/>
          </p:nvSpPr>
          <p:spPr bwMode="auto">
            <a:xfrm>
              <a:off x="5418137" y="3056756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4" name="Shape - South Dakota"/>
            <p:cNvSpPr>
              <a:spLocks noChangeAspect="1"/>
            </p:cNvSpPr>
            <p:nvPr/>
          </p:nvSpPr>
          <p:spPr bwMode="auto">
            <a:xfrm>
              <a:off x="3656012" y="1751831"/>
              <a:ext cx="920751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5" name="Shape - South Carolina"/>
            <p:cNvSpPr>
              <a:spLocks noChangeAspect="1"/>
            </p:cNvSpPr>
            <p:nvPr/>
          </p:nvSpPr>
          <p:spPr bwMode="auto">
            <a:xfrm>
              <a:off x="6359524" y="3248842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6" name="Shape - Rhode Island"/>
            <p:cNvSpPr>
              <a:spLocks noChangeAspect="1"/>
            </p:cNvSpPr>
            <p:nvPr/>
          </p:nvSpPr>
          <p:spPr bwMode="auto">
            <a:xfrm>
              <a:off x="7483472" y="1894706"/>
              <a:ext cx="120651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7" name="Shape - Pennsylvania"/>
            <p:cNvSpPr>
              <a:spLocks noChangeAspect="1"/>
            </p:cNvSpPr>
            <p:nvPr/>
          </p:nvSpPr>
          <p:spPr bwMode="auto">
            <a:xfrm>
              <a:off x="6467474" y="2024881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8" name="Shape - Oregon"/>
            <p:cNvSpPr>
              <a:spLocks noChangeAspect="1"/>
            </p:cNvSpPr>
            <p:nvPr/>
          </p:nvSpPr>
          <p:spPr bwMode="auto">
            <a:xfrm>
              <a:off x="1263649" y="1432743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19" name="Shape - Oklahoma"/>
            <p:cNvSpPr>
              <a:spLocks noChangeAspect="1"/>
            </p:cNvSpPr>
            <p:nvPr/>
          </p:nvSpPr>
          <p:spPr bwMode="auto">
            <a:xfrm>
              <a:off x="3752848" y="3191692"/>
              <a:ext cx="1125539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0" name="Shape - Ohio"/>
            <p:cNvSpPr>
              <a:spLocks noChangeAspect="1"/>
            </p:cNvSpPr>
            <p:nvPr/>
          </p:nvSpPr>
          <p:spPr bwMode="auto">
            <a:xfrm>
              <a:off x="5962648" y="2158230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21" name="Shape - North Dakota"/>
            <p:cNvSpPr>
              <a:spLocks noChangeAspect="1"/>
            </p:cNvSpPr>
            <p:nvPr/>
          </p:nvSpPr>
          <p:spPr bwMode="auto">
            <a:xfrm>
              <a:off x="3686174" y="1266055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2" name="Shape - North Carolina"/>
            <p:cNvSpPr>
              <a:spLocks noChangeAspect="1"/>
            </p:cNvSpPr>
            <p:nvPr/>
          </p:nvSpPr>
          <p:spPr bwMode="auto">
            <a:xfrm>
              <a:off x="6230937" y="2902768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23" name="Shape - New York"/>
            <p:cNvGrpSpPr>
              <a:grpSpLocks/>
            </p:cNvGrpSpPr>
            <p:nvPr/>
          </p:nvGrpSpPr>
          <p:grpSpPr bwMode="auto">
            <a:xfrm>
              <a:off x="6530974" y="1478781"/>
              <a:ext cx="1044575" cy="700087"/>
              <a:chOff x="4071" y="893"/>
              <a:chExt cx="658" cy="440"/>
            </a:xfrm>
            <a:solidFill>
              <a:schemeClr val="accent6"/>
            </a:solidFill>
          </p:grpSpPr>
          <p:sp>
            <p:nvSpPr>
              <p:cNvPr id="127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128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24" name="Shape - New Mexico"/>
            <p:cNvSpPr>
              <a:spLocks noChangeAspect="1"/>
            </p:cNvSpPr>
            <p:nvPr/>
          </p:nvSpPr>
          <p:spPr bwMode="auto">
            <a:xfrm>
              <a:off x="2868611" y="3158355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5" name="Shape - New Jersey"/>
            <p:cNvSpPr>
              <a:spLocks noChangeAspect="1"/>
            </p:cNvSpPr>
            <p:nvPr/>
          </p:nvSpPr>
          <p:spPr bwMode="auto">
            <a:xfrm>
              <a:off x="7143748" y="2080443"/>
              <a:ext cx="196851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6" name="Shape - New Hampshire"/>
            <p:cNvSpPr>
              <a:spLocks noChangeAspect="1"/>
            </p:cNvSpPr>
            <p:nvPr/>
          </p:nvSpPr>
          <p:spPr bwMode="auto">
            <a:xfrm>
              <a:off x="7334249" y="1366068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7" name="Shape - Nevada"/>
            <p:cNvSpPr>
              <a:spLocks noChangeAspect="1"/>
            </p:cNvSpPr>
            <p:nvPr/>
          </p:nvSpPr>
          <p:spPr bwMode="auto">
            <a:xfrm>
              <a:off x="1660523" y="2143942"/>
              <a:ext cx="831851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8" name="Shape - Nebraska"/>
            <p:cNvSpPr>
              <a:spLocks noChangeAspect="1"/>
            </p:cNvSpPr>
            <p:nvPr/>
          </p:nvSpPr>
          <p:spPr bwMode="auto">
            <a:xfrm>
              <a:off x="3648074" y="2245543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9" name="Shape - Montana"/>
            <p:cNvSpPr>
              <a:spLocks noChangeAspect="1"/>
            </p:cNvSpPr>
            <p:nvPr/>
          </p:nvSpPr>
          <p:spPr bwMode="auto">
            <a:xfrm>
              <a:off x="2373958" y="1139056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0" name="Shape - Missouri"/>
            <p:cNvSpPr>
              <a:spLocks noChangeAspect="1"/>
            </p:cNvSpPr>
            <p:nvPr/>
          </p:nvSpPr>
          <p:spPr bwMode="auto">
            <a:xfrm>
              <a:off x="4687886" y="2596381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31" name="Shape - Mississippi"/>
            <p:cNvSpPr>
              <a:spLocks noChangeAspect="1"/>
            </p:cNvSpPr>
            <p:nvPr/>
          </p:nvSpPr>
          <p:spPr bwMode="auto">
            <a:xfrm>
              <a:off x="5303835" y="3429817"/>
              <a:ext cx="450851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2" name="Shape - Minnesota"/>
            <p:cNvSpPr>
              <a:spLocks noChangeAspect="1"/>
            </p:cNvSpPr>
            <p:nvPr/>
          </p:nvSpPr>
          <p:spPr bwMode="auto">
            <a:xfrm>
              <a:off x="4419598" y="1204143"/>
              <a:ext cx="857251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3" name="Shape - Massachusetts"/>
            <p:cNvSpPr>
              <a:spLocks noChangeAspect="1"/>
            </p:cNvSpPr>
            <p:nvPr/>
          </p:nvSpPr>
          <p:spPr bwMode="auto">
            <a:xfrm>
              <a:off x="7278686" y="1751831"/>
              <a:ext cx="468312" cy="211137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6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4"/>
                  </a:lnTo>
                  <a:lnTo>
                    <a:pt x="254" y="77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2"/>
                  </a:lnTo>
                  <a:lnTo>
                    <a:pt x="206" y="125"/>
                  </a:lnTo>
                  <a:lnTo>
                    <a:pt x="161" y="92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grpSp>
          <p:nvGrpSpPr>
            <p:cNvPr id="34" name="Shape - Michigan"/>
            <p:cNvGrpSpPr>
              <a:grpSpLocks/>
            </p:cNvGrpSpPr>
            <p:nvPr/>
          </p:nvGrpSpPr>
          <p:grpSpPr bwMode="auto">
            <a:xfrm>
              <a:off x="5232398" y="1427981"/>
              <a:ext cx="990600" cy="882650"/>
              <a:chOff x="3254" y="860"/>
              <a:chExt cx="623" cy="557"/>
            </a:xfrm>
            <a:solidFill>
              <a:srgbClr val="0072C0"/>
            </a:solidFill>
          </p:grpSpPr>
          <p:sp>
            <p:nvSpPr>
              <p:cNvPr id="125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6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35" name="Shape - Maryland"/>
            <p:cNvSpPr>
              <a:spLocks noChangeAspect="1"/>
            </p:cNvSpPr>
            <p:nvPr/>
          </p:nvSpPr>
          <p:spPr bwMode="auto">
            <a:xfrm>
              <a:off x="6651623" y="2409055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6" name="Shape - Maine"/>
            <p:cNvSpPr>
              <a:spLocks noChangeAspect="1"/>
            </p:cNvSpPr>
            <p:nvPr/>
          </p:nvSpPr>
          <p:spPr bwMode="auto">
            <a:xfrm>
              <a:off x="7388223" y="973956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7" name="Shape - Louisiana"/>
            <p:cNvSpPr>
              <a:spLocks noChangeAspect="1"/>
            </p:cNvSpPr>
            <p:nvPr/>
          </p:nvSpPr>
          <p:spPr bwMode="auto">
            <a:xfrm>
              <a:off x="4946649" y="3780655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8" name="Shape - Kentucky"/>
            <p:cNvSpPr>
              <a:spLocks noChangeAspect="1"/>
            </p:cNvSpPr>
            <p:nvPr/>
          </p:nvSpPr>
          <p:spPr bwMode="auto">
            <a:xfrm>
              <a:off x="5480049" y="2717030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9" name="Shape - Kansas"/>
            <p:cNvSpPr>
              <a:spLocks noChangeAspect="1"/>
            </p:cNvSpPr>
            <p:nvPr/>
          </p:nvSpPr>
          <p:spPr bwMode="auto">
            <a:xfrm>
              <a:off x="3879849" y="2718618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0" name="Shape - Iowa"/>
            <p:cNvSpPr>
              <a:spLocks noChangeAspect="1"/>
            </p:cNvSpPr>
            <p:nvPr/>
          </p:nvSpPr>
          <p:spPr bwMode="auto">
            <a:xfrm>
              <a:off x="4562474" y="2132830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1" name="Shape - Indiana"/>
            <p:cNvSpPr>
              <a:spLocks noChangeAspect="1"/>
            </p:cNvSpPr>
            <p:nvPr/>
          </p:nvSpPr>
          <p:spPr bwMode="auto">
            <a:xfrm>
              <a:off x="5635624" y="2297931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2" name="Shape - Illinois"/>
            <p:cNvSpPr>
              <a:spLocks noChangeAspect="1"/>
            </p:cNvSpPr>
            <p:nvPr/>
          </p:nvSpPr>
          <p:spPr bwMode="auto">
            <a:xfrm>
              <a:off x="5173132" y="2236018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43" name="Shape - Idaho"/>
            <p:cNvSpPr>
              <a:spLocks noChangeAspect="1"/>
            </p:cNvSpPr>
            <p:nvPr/>
          </p:nvSpPr>
          <p:spPr bwMode="auto">
            <a:xfrm>
              <a:off x="2117723" y="1127943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44" name="Shape - Hawaii"/>
            <p:cNvGrpSpPr/>
            <p:nvPr/>
          </p:nvGrpSpPr>
          <p:grpSpPr>
            <a:xfrm>
              <a:off x="2157414" y="4101330"/>
              <a:ext cx="622300" cy="477838"/>
              <a:chOff x="2184402" y="4672013"/>
              <a:chExt cx="622300" cy="477838"/>
            </a:xfrm>
            <a:solidFill>
              <a:srgbClr val="7BC7ED"/>
            </a:solidFill>
          </p:grpSpPr>
          <p:sp>
            <p:nvSpPr>
              <p:cNvPr id="117" name="Freeform 4"/>
              <p:cNvSpPr>
                <a:spLocks noChangeAspect="1"/>
              </p:cNvSpPr>
              <p:nvPr/>
            </p:nvSpPr>
            <p:spPr bwMode="auto">
              <a:xfrm>
                <a:off x="2184402" y="4731923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18" name="Freeform 5"/>
              <p:cNvSpPr>
                <a:spLocks noChangeAspect="1"/>
              </p:cNvSpPr>
              <p:nvPr/>
            </p:nvSpPr>
            <p:spPr bwMode="auto">
              <a:xfrm>
                <a:off x="2252421" y="4672013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19" name="Freeform 6"/>
              <p:cNvSpPr>
                <a:spLocks noChangeAspect="1"/>
              </p:cNvSpPr>
              <p:nvPr/>
            </p:nvSpPr>
            <p:spPr bwMode="auto">
              <a:xfrm>
                <a:off x="2336359" y="4731923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0" name="Freeform 7"/>
              <p:cNvSpPr>
                <a:spLocks noChangeAspect="1"/>
              </p:cNvSpPr>
              <p:nvPr/>
            </p:nvSpPr>
            <p:spPr bwMode="auto">
              <a:xfrm>
                <a:off x="2473844" y="4806270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1" name="Freeform 8"/>
              <p:cNvSpPr>
                <a:spLocks noChangeAspect="1"/>
              </p:cNvSpPr>
              <p:nvPr/>
            </p:nvSpPr>
            <p:spPr bwMode="auto">
              <a:xfrm>
                <a:off x="2504959" y="4879894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2" name="Freeform 9"/>
              <p:cNvSpPr>
                <a:spLocks noChangeAspect="1"/>
              </p:cNvSpPr>
              <p:nvPr/>
            </p:nvSpPr>
            <p:spPr bwMode="auto">
              <a:xfrm>
                <a:off x="2551993" y="4920316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3" name="Freeform"/>
              <p:cNvSpPr>
                <a:spLocks noChangeAspect="1"/>
              </p:cNvSpPr>
              <p:nvPr/>
            </p:nvSpPr>
            <p:spPr bwMode="auto">
              <a:xfrm>
                <a:off x="2626524" y="4937639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124" name="Freeform"/>
              <p:cNvSpPr>
                <a:spLocks noChangeAspect="1"/>
              </p:cNvSpPr>
              <p:nvPr/>
            </p:nvSpPr>
            <p:spPr bwMode="auto">
              <a:xfrm>
                <a:off x="2562847" y="4838751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45" name="Shape - Georgia"/>
            <p:cNvSpPr>
              <a:spLocks noChangeAspect="1"/>
            </p:cNvSpPr>
            <p:nvPr/>
          </p:nvSpPr>
          <p:spPr bwMode="auto">
            <a:xfrm>
              <a:off x="6061075" y="3347268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6" name="Shape - Florida"/>
            <p:cNvSpPr>
              <a:spLocks noChangeAspect="1"/>
            </p:cNvSpPr>
            <p:nvPr/>
          </p:nvSpPr>
          <p:spPr bwMode="auto">
            <a:xfrm>
              <a:off x="5900737" y="3966393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7" name="Shape - Connecticut"/>
            <p:cNvSpPr>
              <a:spLocks noChangeAspect="1"/>
            </p:cNvSpPr>
            <p:nvPr/>
          </p:nvSpPr>
          <p:spPr bwMode="auto">
            <a:xfrm>
              <a:off x="7294562" y="1908992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8" name="Shape - Delaware"/>
            <p:cNvSpPr>
              <a:spLocks noChangeAspect="1"/>
            </p:cNvSpPr>
            <p:nvPr/>
          </p:nvSpPr>
          <p:spPr bwMode="auto">
            <a:xfrm>
              <a:off x="7129462" y="2396355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49" name="Shape - Colorado"/>
            <p:cNvSpPr>
              <a:spLocks noChangeAspect="1"/>
            </p:cNvSpPr>
            <p:nvPr/>
          </p:nvSpPr>
          <p:spPr bwMode="auto">
            <a:xfrm>
              <a:off x="2971798" y="2520181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50" name="Shape - California"/>
            <p:cNvSpPr>
              <a:spLocks noChangeAspect="1"/>
            </p:cNvSpPr>
            <p:nvPr/>
          </p:nvSpPr>
          <p:spPr bwMode="auto">
            <a:xfrm>
              <a:off x="1181098" y="2042343"/>
              <a:ext cx="1098551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51" name="Shape - Arkansas"/>
            <p:cNvSpPr>
              <a:spLocks noChangeAspect="1"/>
            </p:cNvSpPr>
            <p:nvPr/>
          </p:nvSpPr>
          <p:spPr bwMode="auto">
            <a:xfrm>
              <a:off x="4854574" y="3218680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52" name="Shape - Arizona"/>
            <p:cNvSpPr>
              <a:spLocks noChangeAspect="1"/>
            </p:cNvSpPr>
            <p:nvPr/>
          </p:nvSpPr>
          <p:spPr bwMode="auto">
            <a:xfrm>
              <a:off x="2133598" y="3093267"/>
              <a:ext cx="844551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53" name="Shape - Alaska"/>
            <p:cNvSpPr>
              <a:spLocks noChangeAspect="1"/>
            </p:cNvSpPr>
            <p:nvPr/>
          </p:nvSpPr>
          <p:spPr bwMode="auto">
            <a:xfrm>
              <a:off x="749301" y="3593331"/>
              <a:ext cx="1617663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54" name="Shape - Alabama"/>
            <p:cNvSpPr>
              <a:spLocks noChangeAspect="1"/>
            </p:cNvSpPr>
            <p:nvPr/>
          </p:nvSpPr>
          <p:spPr bwMode="auto">
            <a:xfrm>
              <a:off x="5732462" y="3383781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55" name="Shape - District of Columbia (star)"/>
            <p:cNvSpPr>
              <a:spLocks noChangeArrowheads="1"/>
            </p:cNvSpPr>
            <p:nvPr/>
          </p:nvSpPr>
          <p:spPr bwMode="auto">
            <a:xfrm>
              <a:off x="6859586" y="2478905"/>
              <a:ext cx="207963" cy="201612"/>
            </a:xfrm>
            <a:prstGeom prst="star5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b="1">
                <a:latin typeface="+mj-lt"/>
                <a:cs typeface="+mn-cs"/>
              </a:endParaRPr>
            </a:p>
          </p:txBody>
        </p:sp>
        <p:sp>
          <p:nvSpPr>
            <p:cNvPr id="56" name="Text - Wyoming"/>
            <p:cNvSpPr txBox="1">
              <a:spLocks noChangeArrowheads="1"/>
            </p:cNvSpPr>
            <p:nvPr/>
          </p:nvSpPr>
          <p:spPr bwMode="auto">
            <a:xfrm>
              <a:off x="2909886" y="20693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WY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57" name="Text - Wisconsin"/>
            <p:cNvSpPr txBox="1">
              <a:spLocks noChangeArrowheads="1"/>
            </p:cNvSpPr>
            <p:nvPr/>
          </p:nvSpPr>
          <p:spPr bwMode="auto">
            <a:xfrm>
              <a:off x="4951412" y="178358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WI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58" name="Text - West Virginia"/>
            <p:cNvSpPr txBox="1">
              <a:spLocks noChangeArrowheads="1"/>
            </p:cNvSpPr>
            <p:nvPr/>
          </p:nvSpPr>
          <p:spPr bwMode="auto">
            <a:xfrm>
              <a:off x="6186488" y="26646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WV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59" name="Text - Washington"/>
            <p:cNvSpPr txBox="1">
              <a:spLocks noChangeArrowheads="1"/>
            </p:cNvSpPr>
            <p:nvPr/>
          </p:nvSpPr>
          <p:spPr bwMode="auto">
            <a:xfrm>
              <a:off x="1609724" y="11660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60" name="Text - Virginia"/>
            <p:cNvSpPr txBox="1">
              <a:spLocks noChangeArrowheads="1"/>
            </p:cNvSpPr>
            <p:nvPr/>
          </p:nvSpPr>
          <p:spPr bwMode="auto">
            <a:xfrm>
              <a:off x="6589712" y="27075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VA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1" name="Text - Vermont"/>
            <p:cNvSpPr txBox="1">
              <a:spLocks noChangeArrowheads="1"/>
            </p:cNvSpPr>
            <p:nvPr/>
          </p:nvSpPr>
          <p:spPr bwMode="auto">
            <a:xfrm>
              <a:off x="6540500" y="11485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VT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2" name="Text - Utah"/>
            <p:cNvSpPr txBox="1">
              <a:spLocks noChangeArrowheads="1"/>
            </p:cNvSpPr>
            <p:nvPr/>
          </p:nvSpPr>
          <p:spPr bwMode="auto">
            <a:xfrm>
              <a:off x="2347912" y="26503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UT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3" name="Text - Texas"/>
            <p:cNvSpPr txBox="1">
              <a:spLocks noChangeArrowheads="1"/>
            </p:cNvSpPr>
            <p:nvPr/>
          </p:nvSpPr>
          <p:spPr bwMode="auto">
            <a:xfrm>
              <a:off x="3952873" y="39346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TX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4" name="Text - Tennessee"/>
            <p:cNvSpPr txBox="1">
              <a:spLocks noChangeArrowheads="1"/>
            </p:cNvSpPr>
            <p:nvPr/>
          </p:nvSpPr>
          <p:spPr bwMode="auto">
            <a:xfrm>
              <a:off x="5572124" y="31615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TN*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5" name="Text - South Dakota"/>
            <p:cNvSpPr txBox="1">
              <a:spLocks noChangeArrowheads="1"/>
            </p:cNvSpPr>
            <p:nvPr/>
          </p:nvSpPr>
          <p:spPr bwMode="auto">
            <a:xfrm>
              <a:off x="3775073" y="188359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SD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6" name="Text - South Carolina"/>
            <p:cNvSpPr txBox="1">
              <a:spLocks noChangeArrowheads="1"/>
            </p:cNvSpPr>
            <p:nvPr/>
          </p:nvSpPr>
          <p:spPr bwMode="auto">
            <a:xfrm>
              <a:off x="6386512" y="33044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SC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7" name="Text - Rhode Island"/>
            <p:cNvSpPr txBox="1">
              <a:spLocks noChangeArrowheads="1"/>
            </p:cNvSpPr>
            <p:nvPr/>
          </p:nvSpPr>
          <p:spPr bwMode="auto">
            <a:xfrm>
              <a:off x="7799388" y="19407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RI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8" name="Text - Pennsylvania"/>
            <p:cNvSpPr txBox="1">
              <a:spLocks noChangeArrowheads="1"/>
            </p:cNvSpPr>
            <p:nvPr/>
          </p:nvSpPr>
          <p:spPr bwMode="auto">
            <a:xfrm>
              <a:off x="6442075" y="2145531"/>
              <a:ext cx="8350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PA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9" name="Text - Oregon"/>
            <p:cNvSpPr txBox="1">
              <a:spLocks noChangeArrowheads="1"/>
            </p:cNvSpPr>
            <p:nvPr/>
          </p:nvSpPr>
          <p:spPr bwMode="auto">
            <a:xfrm>
              <a:off x="1168398" y="1610543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OR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0" name="Text - Oklahoma"/>
            <p:cNvSpPr txBox="1">
              <a:spLocks noChangeArrowheads="1"/>
            </p:cNvSpPr>
            <p:nvPr/>
          </p:nvSpPr>
          <p:spPr bwMode="auto">
            <a:xfrm>
              <a:off x="4133848" y="33155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OK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1" name="Text - Ohio"/>
            <p:cNvSpPr txBox="1">
              <a:spLocks noChangeArrowheads="1"/>
            </p:cNvSpPr>
            <p:nvPr/>
          </p:nvSpPr>
          <p:spPr bwMode="auto">
            <a:xfrm>
              <a:off x="5870573" y="2361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OH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2" name="Text - North Dakota"/>
            <p:cNvSpPr txBox="1">
              <a:spLocks noChangeArrowheads="1"/>
            </p:cNvSpPr>
            <p:nvPr/>
          </p:nvSpPr>
          <p:spPr bwMode="auto">
            <a:xfrm>
              <a:off x="3752849" y="13867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ND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3" name="Text - North Carolina"/>
            <p:cNvSpPr txBox="1">
              <a:spLocks noChangeArrowheads="1"/>
            </p:cNvSpPr>
            <p:nvPr/>
          </p:nvSpPr>
          <p:spPr bwMode="auto">
            <a:xfrm>
              <a:off x="6550023" y="30107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NC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4" name="Text - New York"/>
            <p:cNvSpPr txBox="1">
              <a:spLocks noChangeArrowheads="1"/>
            </p:cNvSpPr>
            <p:nvPr/>
          </p:nvSpPr>
          <p:spPr bwMode="auto">
            <a:xfrm>
              <a:off x="6686549" y="17597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NY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5" name="Text - New Mexico"/>
            <p:cNvSpPr txBox="1">
              <a:spLocks noChangeArrowheads="1"/>
            </p:cNvSpPr>
            <p:nvPr/>
          </p:nvSpPr>
          <p:spPr bwMode="auto">
            <a:xfrm>
              <a:off x="2982912" y="34250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NM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6" name="Text - New Jersey"/>
            <p:cNvSpPr txBox="1">
              <a:spLocks noChangeArrowheads="1"/>
            </p:cNvSpPr>
            <p:nvPr/>
          </p:nvSpPr>
          <p:spPr bwMode="auto">
            <a:xfrm>
              <a:off x="7365999" y="2206073"/>
              <a:ext cx="77787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NJ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7" name="Text - New Hampshire"/>
            <p:cNvSpPr txBox="1">
              <a:spLocks noChangeArrowheads="1"/>
            </p:cNvSpPr>
            <p:nvPr/>
          </p:nvSpPr>
          <p:spPr bwMode="auto">
            <a:xfrm>
              <a:off x="7494588" y="1300981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NH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8" name="Text - Nevada"/>
            <p:cNvSpPr txBox="1">
              <a:spLocks noChangeArrowheads="1"/>
            </p:cNvSpPr>
            <p:nvPr/>
          </p:nvSpPr>
          <p:spPr bwMode="auto">
            <a:xfrm>
              <a:off x="1476374" y="2519751"/>
              <a:ext cx="121920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NV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9" name="Text - Nebraska"/>
            <p:cNvSpPr txBox="1">
              <a:spLocks noChangeArrowheads="1"/>
            </p:cNvSpPr>
            <p:nvPr/>
          </p:nvSpPr>
          <p:spPr bwMode="auto">
            <a:xfrm>
              <a:off x="3827461" y="23455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NE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0" name="Text - Montana"/>
            <p:cNvSpPr txBox="1">
              <a:spLocks noChangeArrowheads="1"/>
            </p:cNvSpPr>
            <p:nvPr/>
          </p:nvSpPr>
          <p:spPr bwMode="auto">
            <a:xfrm>
              <a:off x="2763837" y="13581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1" name="Text - Missouri"/>
            <p:cNvSpPr txBox="1">
              <a:spLocks noChangeArrowheads="1"/>
            </p:cNvSpPr>
            <p:nvPr/>
          </p:nvSpPr>
          <p:spPr bwMode="auto">
            <a:xfrm>
              <a:off x="4781548" y="28583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MO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2" name="Text - Mississippi"/>
            <p:cNvSpPr txBox="1">
              <a:spLocks noChangeArrowheads="1"/>
            </p:cNvSpPr>
            <p:nvPr/>
          </p:nvSpPr>
          <p:spPr bwMode="auto">
            <a:xfrm>
              <a:off x="5156198" y="36346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MS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3" name="Text - Minnesota"/>
            <p:cNvSpPr txBox="1">
              <a:spLocks noChangeArrowheads="1"/>
            </p:cNvSpPr>
            <p:nvPr/>
          </p:nvSpPr>
          <p:spPr bwMode="auto">
            <a:xfrm>
              <a:off x="4173536" y="14343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MN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4" name="Text - Michigan"/>
            <p:cNvSpPr txBox="1">
              <a:spLocks noChangeArrowheads="1"/>
            </p:cNvSpPr>
            <p:nvPr/>
          </p:nvSpPr>
          <p:spPr bwMode="auto">
            <a:xfrm>
              <a:off x="5614988" y="193439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MI*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5" name="Text - Massachusetts"/>
            <p:cNvSpPr txBox="1">
              <a:spLocks noChangeArrowheads="1"/>
            </p:cNvSpPr>
            <p:nvPr/>
          </p:nvSpPr>
          <p:spPr bwMode="auto">
            <a:xfrm>
              <a:off x="7669212" y="17121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6" name="Text - Maryland"/>
            <p:cNvSpPr txBox="1">
              <a:spLocks noChangeArrowheads="1"/>
            </p:cNvSpPr>
            <p:nvPr/>
          </p:nvSpPr>
          <p:spPr bwMode="auto">
            <a:xfrm>
              <a:off x="7372349" y="2520181"/>
              <a:ext cx="67151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7" name="Text - Maine"/>
            <p:cNvSpPr txBox="1">
              <a:spLocks noChangeArrowheads="1"/>
            </p:cNvSpPr>
            <p:nvPr/>
          </p:nvSpPr>
          <p:spPr bwMode="auto">
            <a:xfrm>
              <a:off x="7170737" y="1024756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ME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8" name="Text - Louisiana"/>
            <p:cNvSpPr txBox="1">
              <a:spLocks noChangeArrowheads="1"/>
            </p:cNvSpPr>
            <p:nvPr/>
          </p:nvSpPr>
          <p:spPr bwMode="auto">
            <a:xfrm>
              <a:off x="4843461" y="390125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LA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9" name="Text - Kentucky"/>
            <p:cNvSpPr txBox="1">
              <a:spLocks noChangeArrowheads="1"/>
            </p:cNvSpPr>
            <p:nvPr/>
          </p:nvSpPr>
          <p:spPr bwMode="auto">
            <a:xfrm>
              <a:off x="5749923" y="28710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KY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0" name="Text - Kansas"/>
            <p:cNvSpPr txBox="1">
              <a:spLocks noChangeArrowheads="1"/>
            </p:cNvSpPr>
            <p:nvPr/>
          </p:nvSpPr>
          <p:spPr bwMode="auto">
            <a:xfrm>
              <a:off x="3995737" y="283768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KS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1" name="Text - Iowa"/>
            <p:cNvSpPr txBox="1">
              <a:spLocks noChangeArrowheads="1"/>
            </p:cNvSpPr>
            <p:nvPr/>
          </p:nvSpPr>
          <p:spPr bwMode="auto">
            <a:xfrm>
              <a:off x="4567237" y="22455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IA*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2" name="Text - Indiana"/>
            <p:cNvSpPr txBox="1">
              <a:spLocks noChangeArrowheads="1"/>
            </p:cNvSpPr>
            <p:nvPr/>
          </p:nvSpPr>
          <p:spPr bwMode="auto">
            <a:xfrm>
              <a:off x="5491161" y="2488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IN*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3" name="Text - Illinois"/>
            <p:cNvSpPr txBox="1">
              <a:spLocks noChangeArrowheads="1"/>
            </p:cNvSpPr>
            <p:nvPr/>
          </p:nvSpPr>
          <p:spPr bwMode="auto">
            <a:xfrm>
              <a:off x="5091112" y="250113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IL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4" name="Text - Idaho"/>
            <p:cNvSpPr txBox="1">
              <a:spLocks noChangeArrowheads="1"/>
            </p:cNvSpPr>
            <p:nvPr/>
          </p:nvSpPr>
          <p:spPr bwMode="auto">
            <a:xfrm>
              <a:off x="2168523" y="19058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ID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5" name="Text - Hawaii"/>
            <p:cNvSpPr txBox="1">
              <a:spLocks noChangeArrowheads="1"/>
            </p:cNvSpPr>
            <p:nvPr/>
          </p:nvSpPr>
          <p:spPr bwMode="auto">
            <a:xfrm>
              <a:off x="2654302" y="4399782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HI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6" name="Text - Georgia"/>
            <p:cNvSpPr txBox="1">
              <a:spLocks noChangeArrowheads="1"/>
            </p:cNvSpPr>
            <p:nvPr/>
          </p:nvSpPr>
          <p:spPr bwMode="auto">
            <a:xfrm>
              <a:off x="6091237" y="3609206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GA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7" name="Text - Florida"/>
            <p:cNvSpPr txBox="1">
              <a:spLocks noChangeArrowheads="1"/>
            </p:cNvSpPr>
            <p:nvPr/>
          </p:nvSpPr>
          <p:spPr bwMode="auto">
            <a:xfrm>
              <a:off x="6450012" y="41981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FL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8" name="Text - District of Columbia"/>
            <p:cNvSpPr txBox="1">
              <a:spLocks noChangeArrowheads="1"/>
            </p:cNvSpPr>
            <p:nvPr/>
          </p:nvSpPr>
          <p:spPr bwMode="auto">
            <a:xfrm>
              <a:off x="7334249" y="2779769"/>
              <a:ext cx="62865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200" b="1" dirty="0" smtClean="0">
                  <a:latin typeface="+mj-lt"/>
                  <a:cs typeface="Times New Roman" charset="0"/>
                </a:rPr>
                <a:t>  DC  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9" name="Text - Delaware"/>
            <p:cNvSpPr txBox="1">
              <a:spLocks noChangeArrowheads="1"/>
            </p:cNvSpPr>
            <p:nvPr/>
          </p:nvSpPr>
          <p:spPr bwMode="auto">
            <a:xfrm>
              <a:off x="7229475" y="23677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DE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0" name="Text - Connecticut"/>
            <p:cNvSpPr txBox="1">
              <a:spLocks noChangeArrowheads="1"/>
            </p:cNvSpPr>
            <p:nvPr/>
          </p:nvSpPr>
          <p:spPr bwMode="auto">
            <a:xfrm>
              <a:off x="7380287" y="2007418"/>
              <a:ext cx="7461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CT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1" name="Text - Colorado"/>
            <p:cNvSpPr txBox="1">
              <a:spLocks noChangeArrowheads="1"/>
            </p:cNvSpPr>
            <p:nvPr/>
          </p:nvSpPr>
          <p:spPr bwMode="auto">
            <a:xfrm>
              <a:off x="2835274" y="26281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CO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2" name="Text - California"/>
            <p:cNvSpPr txBox="1">
              <a:spLocks noChangeArrowheads="1"/>
            </p:cNvSpPr>
            <p:nvPr/>
          </p:nvSpPr>
          <p:spPr bwMode="auto">
            <a:xfrm>
              <a:off x="1031874" y="275830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3" name="Text - Arkansas"/>
            <p:cNvSpPr txBox="1">
              <a:spLocks noChangeArrowheads="1"/>
            </p:cNvSpPr>
            <p:nvPr/>
          </p:nvSpPr>
          <p:spPr bwMode="auto">
            <a:xfrm>
              <a:off x="4784724" y="33282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AR*</a:t>
              </a:r>
              <a:endParaRPr lang="en-US" sz="1200" b="1" baseline="30000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4" name="Text - Arizona"/>
            <p:cNvSpPr txBox="1">
              <a:spLocks noChangeArrowheads="1"/>
            </p:cNvSpPr>
            <p:nvPr/>
          </p:nvSpPr>
          <p:spPr bwMode="auto">
            <a:xfrm>
              <a:off x="1946273" y="3290595"/>
              <a:ext cx="1219200" cy="33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AZ</a:t>
              </a:r>
            </a:p>
          </p:txBody>
        </p:sp>
        <p:sp>
          <p:nvSpPr>
            <p:cNvPr id="105" name="Text - Alaska"/>
            <p:cNvSpPr txBox="1">
              <a:spLocks noChangeArrowheads="1"/>
            </p:cNvSpPr>
            <p:nvPr/>
          </p:nvSpPr>
          <p:spPr bwMode="auto">
            <a:xfrm>
              <a:off x="917576" y="3834632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AK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6" name="Text - Alabama"/>
            <p:cNvSpPr txBox="1">
              <a:spLocks noChangeArrowheads="1"/>
            </p:cNvSpPr>
            <p:nvPr/>
          </p:nvSpPr>
          <p:spPr bwMode="auto">
            <a:xfrm>
              <a:off x="5572124" y="36219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AL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7" name="Line - Vermont"/>
            <p:cNvSpPr>
              <a:spLocks noChangeShapeType="1"/>
            </p:cNvSpPr>
            <p:nvPr/>
          </p:nvSpPr>
          <p:spPr bwMode="auto">
            <a:xfrm>
              <a:off x="7043736" y="1356542"/>
              <a:ext cx="20796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08" name="Line - Rhode Island"/>
            <p:cNvSpPr>
              <a:spLocks noChangeShapeType="1"/>
            </p:cNvSpPr>
            <p:nvPr/>
          </p:nvSpPr>
          <p:spPr bwMode="auto">
            <a:xfrm>
              <a:off x="7582708" y="1989957"/>
              <a:ext cx="26670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09" name="Line - New Jersey"/>
            <p:cNvSpPr>
              <a:spLocks noChangeShapeType="1"/>
            </p:cNvSpPr>
            <p:nvPr/>
          </p:nvSpPr>
          <p:spPr bwMode="auto">
            <a:xfrm flipV="1">
              <a:off x="7269162" y="22915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0" name="Line - New Hampshire"/>
            <p:cNvSpPr>
              <a:spLocks noChangeShapeType="1"/>
            </p:cNvSpPr>
            <p:nvPr/>
          </p:nvSpPr>
          <p:spPr bwMode="auto">
            <a:xfrm flipV="1">
              <a:off x="7416799" y="1628006"/>
              <a:ext cx="360363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1" name="Line - Massachusetts"/>
            <p:cNvSpPr>
              <a:spLocks noChangeShapeType="1"/>
            </p:cNvSpPr>
            <p:nvPr/>
          </p:nvSpPr>
          <p:spPr bwMode="auto">
            <a:xfrm flipV="1">
              <a:off x="7554911" y="183438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2" name="Line - Maryland"/>
            <p:cNvSpPr>
              <a:spLocks noChangeShapeType="1"/>
            </p:cNvSpPr>
            <p:nvPr/>
          </p:nvSpPr>
          <p:spPr bwMode="auto">
            <a:xfrm flipV="1">
              <a:off x="7227887" y="2624955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3" name="Line - Hawaii"/>
            <p:cNvSpPr>
              <a:spLocks noChangeShapeType="1"/>
            </p:cNvSpPr>
            <p:nvPr/>
          </p:nvSpPr>
          <p:spPr bwMode="auto">
            <a:xfrm flipH="1" flipV="1">
              <a:off x="2690813" y="4455344"/>
              <a:ext cx="268288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4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000077" y="2605904"/>
              <a:ext cx="44053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5" name="Line - Delaware"/>
            <p:cNvSpPr>
              <a:spLocks noChangeShapeType="1"/>
            </p:cNvSpPr>
            <p:nvPr/>
          </p:nvSpPr>
          <p:spPr bwMode="auto">
            <a:xfrm flipV="1">
              <a:off x="7221537" y="25201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116" name="Line - Connecticut"/>
            <p:cNvSpPr>
              <a:spLocks noChangeShapeType="1"/>
            </p:cNvSpPr>
            <p:nvPr/>
          </p:nvSpPr>
          <p:spPr bwMode="auto">
            <a:xfrm>
              <a:off x="7407274" y="2002655"/>
              <a:ext cx="217488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</p:grp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4495800" y="5410200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4495800" y="5638800"/>
            <a:ext cx="152400" cy="15240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4705254" y="5559623"/>
            <a:ext cx="21227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Debate Ongoing (5 States)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495800" y="5867400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4705254" y="5331023"/>
            <a:ext cx="4118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Moving Forward at this Time (25 States including DC)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7" name="Text Box 136"/>
          <p:cNvSpPr txBox="1">
            <a:spLocks noChangeArrowheads="1"/>
          </p:cNvSpPr>
          <p:nvPr/>
        </p:nvSpPr>
        <p:spPr bwMode="auto">
          <a:xfrm>
            <a:off x="4705254" y="5788223"/>
            <a:ext cx="3585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Not Moving Forward at this Time (21 States)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4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7079"/>
          <a:stretch/>
        </p:blipFill>
        <p:spPr>
          <a:xfrm>
            <a:off x="228600" y="1770185"/>
            <a:ext cx="8686800" cy="50116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</a:t>
            </a:r>
            <a:r>
              <a:rPr lang="en-US" dirty="0" smtClean="0"/>
              <a:t>tates </a:t>
            </a:r>
            <a:r>
              <a:rPr lang="en-US" dirty="0"/>
              <a:t>T</a:t>
            </a:r>
            <a:r>
              <a:rPr lang="en-US" dirty="0" smtClean="0"/>
              <a:t>hat Do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E</a:t>
            </a:r>
            <a:r>
              <a:rPr lang="en-US" dirty="0" smtClean="0"/>
              <a:t>xpand </a:t>
            </a:r>
            <a:r>
              <a:rPr lang="en-US" dirty="0"/>
              <a:t>Medicaid, </a:t>
            </a:r>
            <a:r>
              <a:rPr lang="en-US" dirty="0" smtClean="0"/>
              <a:t>There Will Be </a:t>
            </a:r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G</a:t>
            </a:r>
            <a:r>
              <a:rPr lang="en-US" dirty="0" smtClean="0"/>
              <a:t>aps </a:t>
            </a:r>
            <a:r>
              <a:rPr lang="en-US" dirty="0"/>
              <a:t>in C</a:t>
            </a:r>
            <a:r>
              <a:rPr lang="en-US" dirty="0" smtClean="0"/>
              <a:t>overage for Low-Income Adults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Eligibility for Medicaid and Subsidies as of 2014 in 21 States Not Expanding Medicaid at this Time: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1068" y="4800061"/>
            <a:ext cx="238125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85858"/>
                </a:solidFill>
                <a:latin typeface="Calibri" pitchFamily="34" charset="0"/>
                <a:cs typeface="Meta Offc Pro"/>
              </a:rPr>
              <a:t>Current Medicaid Eligibility Limit for Parents </a:t>
            </a:r>
          </a:p>
          <a:p>
            <a:pPr algn="ctr"/>
            <a:r>
              <a:rPr lang="en-US" sz="1100" b="1" dirty="0" smtClean="0">
                <a:solidFill>
                  <a:srgbClr val="585858"/>
                </a:solidFill>
                <a:latin typeface="Calibri" pitchFamily="34" charset="0"/>
                <a:cs typeface="Meta Offc Pro"/>
              </a:rPr>
              <a:t>Median of 21 States Not Expanding:</a:t>
            </a:r>
          </a:p>
          <a:p>
            <a:pPr algn="ctr"/>
            <a:r>
              <a:rPr lang="en-US" sz="1100" b="1" dirty="0" smtClean="0">
                <a:solidFill>
                  <a:srgbClr val="585858"/>
                </a:solidFill>
                <a:latin typeface="Calibri" pitchFamily="34" charset="0"/>
                <a:cs typeface="Meta Offc Pro"/>
              </a:rPr>
              <a:t>48% FPL</a:t>
            </a:r>
          </a:p>
        </p:txBody>
      </p:sp>
    </p:spTree>
    <p:extLst>
      <p:ext uri="{BB962C8B-B14F-4D97-AF65-F5344CB8AC3E}">
        <p14:creationId xmlns:p14="http://schemas.microsoft.com/office/powerpoint/2010/main" val="22100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/>
              <a:t>Health Insurance Marketplaces Will Facilitate Enrollment into Coverage by Individuals and Small Employers</a:t>
            </a:r>
            <a:endParaRPr lang="en-US" dirty="0"/>
          </a:p>
        </p:txBody>
      </p:sp>
      <p:pic>
        <p:nvPicPr>
          <p:cNvPr id="34" name="Picture 8" descr="C:\Users\JessicaS\AppData\Local\Microsoft\Windows\Temporary Internet Files\Content.IE5\3ULPKT0N\MC900197439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A5B9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21043"/>
            <a:ext cx="1937237" cy="18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1985826" y="5219677"/>
            <a:ext cx="2405917" cy="655204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a Offc Pro" pitchFamily="34" charset="0"/>
                <a:ea typeface="+mn-ea"/>
                <a:cs typeface="+mn-cs"/>
              </a:rPr>
              <a:t>Eligibility for Multiple Programs Determined in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a Offc Pro" pitchFamily="34" charset="0"/>
                <a:ea typeface="+mn-ea"/>
                <a:cs typeface="+mn-cs"/>
              </a:rPr>
              <a:t>Real Time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ta Offc Pro" pitchFamily="34" charset="0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193993" y="5141215"/>
            <a:ext cx="2156829" cy="0"/>
          </a:xfrm>
          <a:prstGeom prst="line">
            <a:avLst/>
          </a:prstGeom>
          <a:noFill/>
          <a:ln w="12700" cap="flat" cmpd="sng" algn="ctr">
            <a:solidFill>
              <a:srgbClr val="26044C"/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>
            <a:off x="4953000" y="5139647"/>
            <a:ext cx="1905000" cy="0"/>
          </a:xfrm>
          <a:prstGeom prst="line">
            <a:avLst/>
          </a:prstGeom>
          <a:noFill/>
          <a:ln w="12700" cap="flat" cmpd="sng" algn="ctr">
            <a:solidFill>
              <a:srgbClr val="26044C"/>
            </a:solidFill>
            <a:prstDash val="solid"/>
          </a:ln>
          <a:effectLst/>
        </p:spPr>
      </p:cxnSp>
      <p:sp>
        <p:nvSpPr>
          <p:cNvPr id="47" name="Rounded Rectangle 46"/>
          <p:cNvSpPr/>
          <p:nvPr/>
        </p:nvSpPr>
        <p:spPr>
          <a:xfrm>
            <a:off x="4724400" y="5182447"/>
            <a:ext cx="2252147" cy="655204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a Offc Pro" pitchFamily="34" charset="0"/>
                <a:ea typeface="+mn-ea"/>
                <a:cs typeface="+mn-cs"/>
              </a:rPr>
              <a:t>Information Provided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a Offc Pro" pitchFamily="34" charset="0"/>
                <a:ea typeface="+mn-ea"/>
                <a:cs typeface="+mn-cs"/>
              </a:rPr>
              <a:t>on Available Plans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a Offc Pro" pitchFamily="34" charset="0"/>
                <a:ea typeface="+mn-ea"/>
                <a:cs typeface="+mn-cs"/>
              </a:rPr>
              <a:t>for Comparison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ta Offc Pro" pitchFamily="34" charset="0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570864" y="5163786"/>
            <a:ext cx="1395337" cy="655204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a Offc Pro" pitchFamily="34" charset="0"/>
                <a:ea typeface="+mn-ea"/>
                <a:cs typeface="+mn-cs"/>
              </a:rPr>
              <a:t>Enrollment Into Selected Plan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ta Offc Pro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531931" y="5141217"/>
            <a:ext cx="1395337" cy="0"/>
          </a:xfrm>
          <a:prstGeom prst="line">
            <a:avLst/>
          </a:prstGeom>
          <a:noFill/>
          <a:ln w="12700" cap="flat" cmpd="sng" algn="ctr">
            <a:solidFill>
              <a:srgbClr val="26044C"/>
            </a:solidFill>
            <a:prstDash val="solid"/>
          </a:ln>
          <a:effectLst/>
        </p:spPr>
      </p:cxn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692217"/>
              </p:ext>
            </p:extLst>
          </p:nvPr>
        </p:nvGraphicFramePr>
        <p:xfrm>
          <a:off x="5097219" y="2415540"/>
          <a:ext cx="1496397" cy="1089660"/>
        </p:xfrm>
        <a:graphic>
          <a:graphicData uri="http://schemas.openxmlformats.org/drawingml/2006/table">
            <a:tbl>
              <a:tblPr firstRow="1" bandRow="1"/>
              <a:tblGrid>
                <a:gridCol w="487003"/>
                <a:gridCol w="488336"/>
                <a:gridCol w="521058"/>
              </a:tblGrid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50" dirty="0" smtClean="0">
                          <a:solidFill>
                            <a:schemeClr val="bg1"/>
                          </a:solidFill>
                          <a:latin typeface="Meta Offc Pro" pitchFamily="34" charset="0"/>
                        </a:rPr>
                        <a:t>Plan A</a:t>
                      </a:r>
                      <a:endParaRPr lang="en-US" sz="850" dirty="0">
                        <a:solidFill>
                          <a:schemeClr val="bg1"/>
                        </a:solidFill>
                        <a:latin typeface="Meta Offc Pro" pitchFamily="34" charset="0"/>
                      </a:endParaRPr>
                    </a:p>
                  </a:txBody>
                  <a:tcPr anchor="b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50" dirty="0" smtClean="0">
                          <a:solidFill>
                            <a:schemeClr val="bg1"/>
                          </a:solidFill>
                          <a:latin typeface="Meta Offc Pro" pitchFamily="34" charset="0"/>
                        </a:rPr>
                        <a:t>Plan B</a:t>
                      </a:r>
                      <a:endParaRPr lang="en-US" sz="850" dirty="0">
                        <a:solidFill>
                          <a:schemeClr val="bg1"/>
                        </a:solidFill>
                        <a:latin typeface="Meta Offc Pro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50" dirty="0" smtClean="0">
                          <a:solidFill>
                            <a:schemeClr val="bg1"/>
                          </a:solidFill>
                          <a:latin typeface="Meta Offc Pro" pitchFamily="34" charset="0"/>
                        </a:rPr>
                        <a:t>Plan C</a:t>
                      </a:r>
                      <a:endParaRPr lang="en-US" sz="850" dirty="0">
                        <a:solidFill>
                          <a:schemeClr val="bg1"/>
                        </a:solidFill>
                        <a:latin typeface="Meta Offc Pro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/>
                    </a:solidFill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700" b="1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40000"/>
                      </a:srgbClr>
                    </a:solidFill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20000"/>
                      </a:srgbClr>
                    </a:solidFill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700" b="1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40000"/>
                      </a:srgbClr>
                    </a:solidFill>
                  </a:tcPr>
                </a:tc>
              </a:tr>
              <a:tr h="21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7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7281347" y="2568459"/>
            <a:ext cx="1862653" cy="1012941"/>
            <a:chOff x="7281347" y="2568459"/>
            <a:chExt cx="1862653" cy="1012941"/>
          </a:xfrm>
        </p:grpSpPr>
        <p:sp>
          <p:nvSpPr>
            <p:cNvPr id="53" name="Rounded Rectangle 52"/>
            <p:cNvSpPr/>
            <p:nvPr/>
          </p:nvSpPr>
          <p:spPr>
            <a:xfrm>
              <a:off x="7391400" y="2568459"/>
              <a:ext cx="1676400" cy="1012941"/>
            </a:xfrm>
            <a:prstGeom prst="roundRect">
              <a:avLst/>
            </a:prstGeom>
            <a:solidFill>
              <a:srgbClr val="003466"/>
            </a:solidFill>
            <a:ln w="25400" cap="flat" cmpd="sng" algn="ctr">
              <a:solidFill>
                <a:srgbClr val="0034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Picture 7" descr="C:\Users\JessicaS\AppData\Local\Microsoft\Windows\Temporary Internet Files\Content.IE5\38XCH2ST\MC90023839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856" y="2590800"/>
              <a:ext cx="669344" cy="57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7281347" y="3265383"/>
              <a:ext cx="1862653" cy="11217"/>
            </a:xfrm>
            <a:prstGeom prst="line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7772401" y="2590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John Doe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123 Main Street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12345</a:t>
              </a:r>
            </a:p>
          </p:txBody>
        </p:sp>
      </p:grpSp>
      <p:sp>
        <p:nvSpPr>
          <p:cNvPr id="57" name="Down Arrow 56"/>
          <p:cNvSpPr/>
          <p:nvPr/>
        </p:nvSpPr>
        <p:spPr>
          <a:xfrm rot="16200000">
            <a:off x="6983029" y="2902082"/>
            <a:ext cx="217536" cy="226700"/>
          </a:xfrm>
          <a:prstGeom prst="downArrow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676400" y="1524000"/>
            <a:ext cx="2687375" cy="3048000"/>
            <a:chOff x="1732225" y="1524000"/>
            <a:chExt cx="2687375" cy="304800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740299" y="3086685"/>
              <a:ext cx="80426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flipV="1">
              <a:off x="1732225" y="2369681"/>
              <a:ext cx="810256" cy="60779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>
              <a:off x="1732225" y="3235431"/>
              <a:ext cx="750620" cy="50585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43" name="Rounded Rectangle 42"/>
            <p:cNvSpPr/>
            <p:nvPr/>
          </p:nvSpPr>
          <p:spPr>
            <a:xfrm>
              <a:off x="2625641" y="2216724"/>
              <a:ext cx="1489159" cy="305357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466">
                      <a:lumMod val="50000"/>
                    </a:srgbClr>
                  </a:solidFill>
                  <a:effectLst/>
                  <a:uLnTx/>
                  <a:uFillTx/>
                  <a:latin typeface="Meta Offc Pro" pitchFamily="34" charset="0"/>
                  <a:ea typeface="+mn-ea"/>
                  <a:cs typeface="+mn-cs"/>
                </a:rPr>
                <a:t>Medicaid/CHIP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514600" y="4240708"/>
              <a:ext cx="1670324" cy="3312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466">
                      <a:lumMod val="50000"/>
                    </a:srgbClr>
                  </a:solidFill>
                  <a:effectLst/>
                  <a:uLnTx/>
                  <a:uFillTx/>
                  <a:latin typeface="Meta Offc Pro" pitchFamily="34" charset="0"/>
                  <a:ea typeface="+mn-ea"/>
                  <a:cs typeface="+mn-cs"/>
                </a:rPr>
                <a:t>Unsubsidized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466">
                      <a:lumMod val="50000"/>
                    </a:srgbClr>
                  </a:solidFill>
                  <a:effectLst/>
                  <a:uLnTx/>
                  <a:uFillTx/>
                  <a:latin typeface="Meta Offc Pro" pitchFamily="34" charset="0"/>
                  <a:ea typeface="+mn-ea"/>
                  <a:cs typeface="+mn-cs"/>
                </a:rPr>
                <a:t>Exchange Coverage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397041" y="2999416"/>
              <a:ext cx="1946359" cy="437065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466">
                      <a:lumMod val="50000"/>
                    </a:srgbClr>
                  </a:solidFill>
                  <a:effectLst/>
                  <a:uLnTx/>
                  <a:uFillTx/>
                  <a:latin typeface="Meta Offc Pro" pitchFamily="34" charset="0"/>
                  <a:ea typeface="+mn-ea"/>
                  <a:cs typeface="+mn-cs"/>
                </a:rPr>
                <a:t>Premium Tax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466">
                      <a:lumMod val="50000"/>
                    </a:srgbClr>
                  </a:solidFill>
                  <a:effectLst/>
                  <a:uLnTx/>
                  <a:uFillTx/>
                  <a:latin typeface="Meta Offc Pro" pitchFamily="34" charset="0"/>
                  <a:ea typeface="+mn-ea"/>
                  <a:cs typeface="+mn-cs"/>
                </a:rPr>
                <a:t>Credits</a:t>
              </a:r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4038600" y="2673580"/>
              <a:ext cx="381000" cy="1862680"/>
            </a:xfrm>
            <a:prstGeom prst="rightBrace">
              <a:avLst>
                <a:gd name="adj1" fmla="val 147669"/>
                <a:gd name="adj2" fmla="val 49223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4038600" y="1524000"/>
              <a:ext cx="293701" cy="931340"/>
            </a:xfrm>
            <a:prstGeom prst="rightBrace">
              <a:avLst>
                <a:gd name="adj1" fmla="val 147669"/>
                <a:gd name="adj2" fmla="val 49223"/>
              </a:avLst>
            </a:prstGeom>
            <a:noFill/>
            <a:ln w="12700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82"/>
            <a:stretch/>
          </p:blipFill>
          <p:spPr bwMode="auto">
            <a:xfrm>
              <a:off x="3124200" y="2803759"/>
              <a:ext cx="457835" cy="16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10" descr="C:\Users\JessicaS\AppData\Local\Microsoft\Windows\Temporary Internet Files\Content.IE5\3ULPKT0N\MC90032696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12" y="1748838"/>
              <a:ext cx="705117" cy="46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4" descr="https://encrypted-tbn1.gstatic.com/images?q=tbn:ANd9GcTW7c8YcDU7knRWI5RRXEa-33iUFoMYCRyZgLcYoOxmE2s_masj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771" y="3591163"/>
              <a:ext cx="372529" cy="3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9" descr="C:\Users\JessicaS\AppData\Local\Microsoft\Windows\Temporary Internet Files\Content.IE5\38XCH2ST\MC900433864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0034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12" y="3707585"/>
              <a:ext cx="517388" cy="5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Silhouette,Human,Signs &amp; Symbols,Icons,Technolog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3" y="2438543"/>
            <a:ext cx="1182337" cy="12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" y="243840"/>
            <a:ext cx="8961120" cy="67056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State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Have Made Their Decisions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For Creating Health Insurance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Marketplaces</a:t>
            </a:r>
            <a:endParaRPr lang="en-US" dirty="0"/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4433883" y="5715000"/>
            <a:ext cx="152400" cy="152400"/>
          </a:xfrm>
          <a:prstGeom prst="rect">
            <a:avLst/>
          </a:prstGeom>
          <a:solidFill>
            <a:schemeClr val="accent6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kern="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602953" y="5410200"/>
            <a:ext cx="2996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Calibri" pitchFamily="34" charset="0"/>
              </a:rPr>
              <a:t>Partnership Marketplace (7 </a:t>
            </a:r>
            <a:r>
              <a:rPr lang="en-US" sz="1400" b="1" dirty="0">
                <a:cs typeface="Calibri" pitchFamily="34" charset="0"/>
              </a:rPr>
              <a:t>states)</a:t>
            </a:r>
          </a:p>
        </p:txBody>
      </p:sp>
      <p:sp>
        <p:nvSpPr>
          <p:cNvPr id="10" name="Rectangle 134"/>
          <p:cNvSpPr>
            <a:spLocks noChangeArrowheads="1"/>
          </p:cNvSpPr>
          <p:nvPr/>
        </p:nvSpPr>
        <p:spPr bwMode="auto">
          <a:xfrm>
            <a:off x="4431266" y="5257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4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kern="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1" name="Text Box 135"/>
          <p:cNvSpPr txBox="1">
            <a:spLocks noChangeArrowheads="1"/>
          </p:cNvSpPr>
          <p:nvPr/>
        </p:nvSpPr>
        <p:spPr bwMode="auto">
          <a:xfrm>
            <a:off x="4590356" y="5181600"/>
            <a:ext cx="56204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cs typeface="Calibri" pitchFamily="34" charset="0"/>
              </a:rPr>
              <a:t>State-based Marketplace (17 states including DC)</a:t>
            </a:r>
            <a:endParaRPr lang="en-US" sz="1400" b="1" dirty="0">
              <a:cs typeface="Calibri" pitchFamily="34" charset="0"/>
            </a:endParaRPr>
          </a:p>
        </p:txBody>
      </p:sp>
      <p:sp>
        <p:nvSpPr>
          <p:cNvPr id="12" name="Rectangle 131"/>
          <p:cNvSpPr>
            <a:spLocks noChangeArrowheads="1"/>
          </p:cNvSpPr>
          <p:nvPr/>
        </p:nvSpPr>
        <p:spPr bwMode="auto">
          <a:xfrm>
            <a:off x="4437956" y="5486400"/>
            <a:ext cx="152400" cy="152400"/>
          </a:xfrm>
          <a:prstGeom prst="rect">
            <a:avLst/>
          </a:prstGeom>
          <a:solidFill>
            <a:schemeClr val="accent3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b="1" kern="0" dirty="0">
              <a:solidFill>
                <a:srgbClr val="000040">
                  <a:lumMod val="50000"/>
                </a:srgbClr>
              </a:solidFill>
              <a:cs typeface="Calibri" pitchFamily="34" charset="0"/>
            </a:endParaRPr>
          </a:p>
        </p:txBody>
      </p:sp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4592472" y="5638800"/>
            <a:ext cx="4362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cs typeface="Calibri" pitchFamily="34" charset="0"/>
              </a:rPr>
              <a:t>Federally-facilitated Marketplace (27 </a:t>
            </a:r>
            <a:r>
              <a:rPr lang="en-US" sz="1400" b="1" dirty="0">
                <a:cs typeface="Calibri" pitchFamily="34" charset="0"/>
              </a:rPr>
              <a:t>states)</a:t>
            </a:r>
          </a:p>
          <a:p>
            <a:endParaRPr lang="en-US" sz="1400" b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5" name="Shape - Massachusetts"/>
          <p:cNvSpPr>
            <a:spLocks noChangeAspect="1"/>
          </p:cNvSpPr>
          <p:nvPr/>
        </p:nvSpPr>
        <p:spPr bwMode="auto">
          <a:xfrm>
            <a:off x="7566022" y="1922436"/>
            <a:ext cx="468312" cy="211137"/>
          </a:xfrm>
          <a:custGeom>
            <a:avLst/>
            <a:gdLst>
              <a:gd name="T0" fmla="*/ 0 w 296"/>
              <a:gd name="T1" fmla="*/ 2147483647 h 134"/>
              <a:gd name="T2" fmla="*/ 2147483647 w 296"/>
              <a:gd name="T3" fmla="*/ 2147483647 h 134"/>
              <a:gd name="T4" fmla="*/ 2147483647 w 296"/>
              <a:gd name="T5" fmla="*/ 2147483647 h 134"/>
              <a:gd name="T6" fmla="*/ 2147483647 w 296"/>
              <a:gd name="T7" fmla="*/ 0 h 134"/>
              <a:gd name="T8" fmla="*/ 2147483647 w 296"/>
              <a:gd name="T9" fmla="*/ 2147483647 h 134"/>
              <a:gd name="T10" fmla="*/ 2147483647 w 296"/>
              <a:gd name="T11" fmla="*/ 2147483647 h 134"/>
              <a:gd name="T12" fmla="*/ 2147483647 w 296"/>
              <a:gd name="T13" fmla="*/ 2147483647 h 134"/>
              <a:gd name="T14" fmla="*/ 2147483647 w 296"/>
              <a:gd name="T15" fmla="*/ 2147483647 h 134"/>
              <a:gd name="T16" fmla="*/ 2147483647 w 296"/>
              <a:gd name="T17" fmla="*/ 2147483647 h 134"/>
              <a:gd name="T18" fmla="*/ 2147483647 w 296"/>
              <a:gd name="T19" fmla="*/ 2147483647 h 134"/>
              <a:gd name="T20" fmla="*/ 2147483647 w 296"/>
              <a:gd name="T21" fmla="*/ 2147483647 h 134"/>
              <a:gd name="T22" fmla="*/ 2147483647 w 296"/>
              <a:gd name="T23" fmla="*/ 2147483647 h 134"/>
              <a:gd name="T24" fmla="*/ 2147483647 w 296"/>
              <a:gd name="T25" fmla="*/ 2147483647 h 134"/>
              <a:gd name="T26" fmla="*/ 2147483647 w 296"/>
              <a:gd name="T27" fmla="*/ 2147483647 h 134"/>
              <a:gd name="T28" fmla="*/ 2147483647 w 296"/>
              <a:gd name="T29" fmla="*/ 2147483647 h 134"/>
              <a:gd name="T30" fmla="*/ 2147483647 w 296"/>
              <a:gd name="T31" fmla="*/ 2147483647 h 134"/>
              <a:gd name="T32" fmla="*/ 2147483647 w 296"/>
              <a:gd name="T33" fmla="*/ 2147483647 h 134"/>
              <a:gd name="T34" fmla="*/ 2147483647 w 296"/>
              <a:gd name="T35" fmla="*/ 2147483647 h 134"/>
              <a:gd name="T36" fmla="*/ 2147483647 w 296"/>
              <a:gd name="T37" fmla="*/ 2147483647 h 134"/>
              <a:gd name="T38" fmla="*/ 0 w 296"/>
              <a:gd name="T39" fmla="*/ 2147483647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6" name="Line - Rhode Island"/>
          <p:cNvSpPr>
            <a:spLocks noChangeShapeType="1"/>
          </p:cNvSpPr>
          <p:nvPr/>
        </p:nvSpPr>
        <p:spPr bwMode="auto">
          <a:xfrm>
            <a:off x="7842247" y="2135161"/>
            <a:ext cx="277812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8" name="Line - New Hampshire"/>
          <p:cNvSpPr>
            <a:spLocks noChangeShapeType="1"/>
          </p:cNvSpPr>
          <p:nvPr/>
        </p:nvSpPr>
        <p:spPr bwMode="auto">
          <a:xfrm flipV="1">
            <a:off x="7704134" y="1798611"/>
            <a:ext cx="360363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9" name="Line - Massachusetts"/>
          <p:cNvSpPr>
            <a:spLocks noChangeShapeType="1"/>
          </p:cNvSpPr>
          <p:nvPr/>
        </p:nvSpPr>
        <p:spPr bwMode="auto">
          <a:xfrm>
            <a:off x="7842247" y="2025623"/>
            <a:ext cx="287783" cy="28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136623"/>
            <a:ext cx="8242407" cy="4211638"/>
            <a:chOff x="233360" y="1136623"/>
            <a:chExt cx="8242407" cy="4211638"/>
          </a:xfrm>
        </p:grpSpPr>
        <p:sp>
          <p:nvSpPr>
            <p:cNvPr id="14" name="Shape - Wyoming"/>
            <p:cNvSpPr>
              <a:spLocks noChangeAspect="1"/>
            </p:cNvSpPr>
            <p:nvPr/>
          </p:nvSpPr>
          <p:spPr bwMode="auto">
            <a:xfrm>
              <a:off x="3074984" y="2017686"/>
              <a:ext cx="896938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5" name="Shape - Wisconsin"/>
            <p:cNvSpPr>
              <a:spLocks noChangeAspect="1"/>
            </p:cNvSpPr>
            <p:nvPr/>
          </p:nvSpPr>
          <p:spPr bwMode="auto">
            <a:xfrm>
              <a:off x="5262559" y="1706536"/>
              <a:ext cx="654050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Shape - West Virginia"/>
            <p:cNvSpPr>
              <a:spLocks noChangeAspect="1"/>
            </p:cNvSpPr>
            <p:nvPr/>
          </p:nvSpPr>
          <p:spPr bwMode="auto">
            <a:xfrm>
              <a:off x="6632572" y="2559023"/>
              <a:ext cx="550862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" name="Shape - Washington"/>
            <p:cNvSpPr>
              <a:spLocks noChangeAspect="1"/>
            </p:cNvSpPr>
            <p:nvPr/>
          </p:nvSpPr>
          <p:spPr bwMode="auto">
            <a:xfrm>
              <a:off x="1751009" y="1166786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17" name="Shape - Virginia"/>
            <p:cNvGrpSpPr>
              <a:grpSpLocks/>
            </p:cNvGrpSpPr>
            <p:nvPr/>
          </p:nvGrpSpPr>
          <p:grpSpPr bwMode="auto">
            <a:xfrm>
              <a:off x="6564309" y="2678086"/>
              <a:ext cx="1009650" cy="596900"/>
              <a:chOff x="3911" y="1540"/>
              <a:chExt cx="636" cy="376"/>
            </a:xfrm>
            <a:solidFill>
              <a:schemeClr val="accent6"/>
            </a:solidFill>
          </p:grpSpPr>
          <p:sp>
            <p:nvSpPr>
              <p:cNvPr id="18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9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20" name="Shape - Vermont"/>
            <p:cNvSpPr>
              <a:spLocks noChangeAspect="1"/>
            </p:cNvSpPr>
            <p:nvPr/>
          </p:nvSpPr>
          <p:spPr bwMode="auto">
            <a:xfrm>
              <a:off x="7459659" y="1612873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" name="Shape - Utah"/>
            <p:cNvSpPr>
              <a:spLocks noChangeAspect="1"/>
            </p:cNvSpPr>
            <p:nvPr/>
          </p:nvSpPr>
          <p:spPr bwMode="auto">
            <a:xfrm>
              <a:off x="2638422" y="2451073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" name="Shape - Texas"/>
            <p:cNvSpPr>
              <a:spLocks noChangeAspect="1"/>
            </p:cNvSpPr>
            <p:nvPr/>
          </p:nvSpPr>
          <p:spPr bwMode="auto">
            <a:xfrm>
              <a:off x="3513134" y="3457548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" name="Shape - Tennessee"/>
            <p:cNvSpPr>
              <a:spLocks noChangeAspect="1"/>
            </p:cNvSpPr>
            <p:nvPr/>
          </p:nvSpPr>
          <p:spPr bwMode="auto">
            <a:xfrm>
              <a:off x="5705472" y="3227361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Shape - South Dakota"/>
            <p:cNvSpPr>
              <a:spLocks noChangeAspect="1"/>
            </p:cNvSpPr>
            <p:nvPr/>
          </p:nvSpPr>
          <p:spPr bwMode="auto">
            <a:xfrm>
              <a:off x="3943347" y="1922436"/>
              <a:ext cx="920750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" name="Shape - South Carolina"/>
            <p:cNvSpPr>
              <a:spLocks noChangeAspect="1"/>
            </p:cNvSpPr>
            <p:nvPr/>
          </p:nvSpPr>
          <p:spPr bwMode="auto">
            <a:xfrm>
              <a:off x="6646859" y="3419448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Shape - Rhode Island"/>
            <p:cNvSpPr>
              <a:spLocks noChangeAspect="1"/>
            </p:cNvSpPr>
            <p:nvPr/>
          </p:nvSpPr>
          <p:spPr bwMode="auto">
            <a:xfrm>
              <a:off x="7770809" y="2065311"/>
              <a:ext cx="120650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Shape - Pennsylvania"/>
            <p:cNvSpPr>
              <a:spLocks noChangeAspect="1"/>
            </p:cNvSpPr>
            <p:nvPr/>
          </p:nvSpPr>
          <p:spPr bwMode="auto">
            <a:xfrm>
              <a:off x="6754809" y="2195486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Shape - Oregon"/>
            <p:cNvSpPr>
              <a:spLocks noChangeAspect="1"/>
            </p:cNvSpPr>
            <p:nvPr/>
          </p:nvSpPr>
          <p:spPr bwMode="auto">
            <a:xfrm>
              <a:off x="1550984" y="1603348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Shape - Oklahoma"/>
            <p:cNvSpPr>
              <a:spLocks noChangeAspect="1"/>
            </p:cNvSpPr>
            <p:nvPr/>
          </p:nvSpPr>
          <p:spPr bwMode="auto">
            <a:xfrm>
              <a:off x="4040184" y="3362298"/>
              <a:ext cx="1125538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" name="Shape - Ohio"/>
            <p:cNvSpPr>
              <a:spLocks noChangeAspect="1"/>
            </p:cNvSpPr>
            <p:nvPr/>
          </p:nvSpPr>
          <p:spPr bwMode="auto">
            <a:xfrm>
              <a:off x="6249984" y="2328836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1" name="Shape - North Dakota"/>
            <p:cNvSpPr>
              <a:spLocks noChangeAspect="1"/>
            </p:cNvSpPr>
            <p:nvPr/>
          </p:nvSpPr>
          <p:spPr bwMode="auto">
            <a:xfrm>
              <a:off x="3973509" y="1436661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" name="Shape - North Carolina"/>
            <p:cNvSpPr>
              <a:spLocks noChangeAspect="1"/>
            </p:cNvSpPr>
            <p:nvPr/>
          </p:nvSpPr>
          <p:spPr bwMode="auto">
            <a:xfrm>
              <a:off x="6518272" y="3073373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33" name="Shape - New York"/>
            <p:cNvGrpSpPr>
              <a:grpSpLocks/>
            </p:cNvGrpSpPr>
            <p:nvPr/>
          </p:nvGrpSpPr>
          <p:grpSpPr bwMode="auto">
            <a:xfrm>
              <a:off x="6818309" y="1649386"/>
              <a:ext cx="1044575" cy="700087"/>
              <a:chOff x="4071" y="893"/>
              <a:chExt cx="658" cy="440"/>
            </a:xfrm>
            <a:solidFill>
              <a:schemeClr val="accent1"/>
            </a:solidFill>
          </p:grpSpPr>
          <p:sp>
            <p:nvSpPr>
              <p:cNvPr id="34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5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36" name="Shape - New Mexico"/>
            <p:cNvSpPr>
              <a:spLocks noChangeAspect="1"/>
            </p:cNvSpPr>
            <p:nvPr/>
          </p:nvSpPr>
          <p:spPr bwMode="auto">
            <a:xfrm>
              <a:off x="3155947" y="3328961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" name="Shape - New Jersey"/>
            <p:cNvSpPr>
              <a:spLocks noChangeAspect="1"/>
            </p:cNvSpPr>
            <p:nvPr/>
          </p:nvSpPr>
          <p:spPr bwMode="auto">
            <a:xfrm>
              <a:off x="7431084" y="2251048"/>
              <a:ext cx="196850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8" name="Shape - New Hampshire"/>
            <p:cNvSpPr>
              <a:spLocks noChangeAspect="1"/>
            </p:cNvSpPr>
            <p:nvPr/>
          </p:nvSpPr>
          <p:spPr bwMode="auto">
            <a:xfrm>
              <a:off x="7621584" y="1536673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Shape - Nevada"/>
            <p:cNvSpPr>
              <a:spLocks noChangeAspect="1"/>
            </p:cNvSpPr>
            <p:nvPr/>
          </p:nvSpPr>
          <p:spPr bwMode="auto">
            <a:xfrm>
              <a:off x="1947859" y="2314548"/>
              <a:ext cx="831850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Shape - Nebraska"/>
            <p:cNvSpPr>
              <a:spLocks noChangeAspect="1"/>
            </p:cNvSpPr>
            <p:nvPr/>
          </p:nvSpPr>
          <p:spPr bwMode="auto">
            <a:xfrm>
              <a:off x="3935409" y="2416148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Shape - Montana"/>
            <p:cNvSpPr>
              <a:spLocks noChangeAspect="1"/>
            </p:cNvSpPr>
            <p:nvPr/>
          </p:nvSpPr>
          <p:spPr bwMode="auto">
            <a:xfrm>
              <a:off x="2661294" y="1309661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Shape - Missouri"/>
            <p:cNvSpPr>
              <a:spLocks noChangeAspect="1"/>
            </p:cNvSpPr>
            <p:nvPr/>
          </p:nvSpPr>
          <p:spPr bwMode="auto">
            <a:xfrm>
              <a:off x="4975222" y="2766986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Shape - Mississippi"/>
            <p:cNvSpPr>
              <a:spLocks noChangeAspect="1"/>
            </p:cNvSpPr>
            <p:nvPr/>
          </p:nvSpPr>
          <p:spPr bwMode="auto">
            <a:xfrm>
              <a:off x="5591172" y="3600423"/>
              <a:ext cx="450850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4" name="Shape - Minnesota"/>
            <p:cNvSpPr>
              <a:spLocks noChangeAspect="1"/>
            </p:cNvSpPr>
            <p:nvPr/>
          </p:nvSpPr>
          <p:spPr bwMode="auto">
            <a:xfrm>
              <a:off x="4706934" y="1374748"/>
              <a:ext cx="857250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86" name="Shape - Michigan"/>
            <p:cNvGrpSpPr>
              <a:grpSpLocks/>
            </p:cNvGrpSpPr>
            <p:nvPr/>
          </p:nvGrpSpPr>
          <p:grpSpPr bwMode="auto">
            <a:xfrm>
              <a:off x="5519734" y="1598586"/>
              <a:ext cx="990600" cy="882650"/>
              <a:chOff x="3254" y="860"/>
              <a:chExt cx="623" cy="557"/>
            </a:xfrm>
            <a:solidFill>
              <a:schemeClr val="accent3"/>
            </a:solidFill>
          </p:grpSpPr>
          <p:sp>
            <p:nvSpPr>
              <p:cNvPr id="87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88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46" name="Shape - Maryland"/>
            <p:cNvSpPr>
              <a:spLocks noChangeAspect="1"/>
            </p:cNvSpPr>
            <p:nvPr/>
          </p:nvSpPr>
          <p:spPr bwMode="auto">
            <a:xfrm>
              <a:off x="6938959" y="2579661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7" name="Shape - Maine"/>
            <p:cNvSpPr>
              <a:spLocks noChangeAspect="1"/>
            </p:cNvSpPr>
            <p:nvPr/>
          </p:nvSpPr>
          <p:spPr bwMode="auto">
            <a:xfrm>
              <a:off x="7675559" y="1136623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8" name="Shape - Louisiana"/>
            <p:cNvSpPr>
              <a:spLocks noChangeAspect="1"/>
            </p:cNvSpPr>
            <p:nvPr/>
          </p:nvSpPr>
          <p:spPr bwMode="auto">
            <a:xfrm>
              <a:off x="5233984" y="3951261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9" name="Shape - Kentucky"/>
            <p:cNvSpPr>
              <a:spLocks noChangeAspect="1"/>
            </p:cNvSpPr>
            <p:nvPr/>
          </p:nvSpPr>
          <p:spPr bwMode="auto">
            <a:xfrm>
              <a:off x="5767384" y="2887636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0" name="Shape - Kansas"/>
            <p:cNvSpPr>
              <a:spLocks noChangeAspect="1"/>
            </p:cNvSpPr>
            <p:nvPr/>
          </p:nvSpPr>
          <p:spPr bwMode="auto">
            <a:xfrm>
              <a:off x="4167184" y="2889223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1" name="Shape - Iowa"/>
            <p:cNvSpPr>
              <a:spLocks noChangeAspect="1"/>
            </p:cNvSpPr>
            <p:nvPr/>
          </p:nvSpPr>
          <p:spPr bwMode="auto">
            <a:xfrm>
              <a:off x="4849809" y="2303436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2" name="Shape - Indiana"/>
            <p:cNvSpPr>
              <a:spLocks noChangeAspect="1"/>
            </p:cNvSpPr>
            <p:nvPr/>
          </p:nvSpPr>
          <p:spPr bwMode="auto">
            <a:xfrm>
              <a:off x="5922959" y="2468536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3" name="Shape - Illinois"/>
            <p:cNvSpPr>
              <a:spLocks noChangeAspect="1"/>
            </p:cNvSpPr>
            <p:nvPr/>
          </p:nvSpPr>
          <p:spPr bwMode="auto">
            <a:xfrm>
              <a:off x="5460468" y="2406623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4" name="Shape - Idaho"/>
            <p:cNvSpPr>
              <a:spLocks noChangeAspect="1"/>
            </p:cNvSpPr>
            <p:nvPr/>
          </p:nvSpPr>
          <p:spPr bwMode="auto">
            <a:xfrm>
              <a:off x="2405059" y="1298548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55" name="Shape - Hawaii"/>
            <p:cNvGrpSpPr/>
            <p:nvPr/>
          </p:nvGrpSpPr>
          <p:grpSpPr>
            <a:xfrm>
              <a:off x="1641472" y="4213198"/>
              <a:ext cx="622300" cy="477838"/>
              <a:chOff x="2322512" y="5000625"/>
              <a:chExt cx="622300" cy="477838"/>
            </a:xfrm>
            <a:solidFill>
              <a:schemeClr val="accent1"/>
            </a:solidFill>
          </p:grpSpPr>
          <p:sp>
            <p:nvSpPr>
              <p:cNvPr id="56" name="Freeform 4"/>
              <p:cNvSpPr>
                <a:spLocks noChangeAspect="1"/>
              </p:cNvSpPr>
              <p:nvPr/>
            </p:nvSpPr>
            <p:spPr bwMode="auto">
              <a:xfrm>
                <a:off x="2322512" y="5060535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7" name="Freeform 5"/>
              <p:cNvSpPr>
                <a:spLocks noChangeAspect="1"/>
              </p:cNvSpPr>
              <p:nvPr/>
            </p:nvSpPr>
            <p:spPr bwMode="auto">
              <a:xfrm>
                <a:off x="2390531" y="5000625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8" name="Freeform 6"/>
              <p:cNvSpPr>
                <a:spLocks noChangeAspect="1"/>
              </p:cNvSpPr>
              <p:nvPr/>
            </p:nvSpPr>
            <p:spPr bwMode="auto">
              <a:xfrm>
                <a:off x="2474469" y="5060535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9" name="Freeform 7"/>
              <p:cNvSpPr>
                <a:spLocks noChangeAspect="1"/>
              </p:cNvSpPr>
              <p:nvPr/>
            </p:nvSpPr>
            <p:spPr bwMode="auto">
              <a:xfrm>
                <a:off x="2611954" y="5134882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0" name="Freeform 8"/>
              <p:cNvSpPr>
                <a:spLocks noChangeAspect="1"/>
              </p:cNvSpPr>
              <p:nvPr/>
            </p:nvSpPr>
            <p:spPr bwMode="auto">
              <a:xfrm>
                <a:off x="2643069" y="5208506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1" name="Freeform 9"/>
              <p:cNvSpPr>
                <a:spLocks noChangeAspect="1"/>
              </p:cNvSpPr>
              <p:nvPr/>
            </p:nvSpPr>
            <p:spPr bwMode="auto">
              <a:xfrm>
                <a:off x="2690103" y="5248928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2" name="Freeform"/>
              <p:cNvSpPr>
                <a:spLocks noChangeAspect="1"/>
              </p:cNvSpPr>
              <p:nvPr/>
            </p:nvSpPr>
            <p:spPr bwMode="auto">
              <a:xfrm>
                <a:off x="2764634" y="5266251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3" name="Freeform"/>
              <p:cNvSpPr>
                <a:spLocks noChangeAspect="1"/>
              </p:cNvSpPr>
              <p:nvPr/>
            </p:nvSpPr>
            <p:spPr bwMode="auto">
              <a:xfrm>
                <a:off x="2700957" y="5167363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64" name="Shape - Georgia"/>
            <p:cNvSpPr>
              <a:spLocks noChangeAspect="1"/>
            </p:cNvSpPr>
            <p:nvPr/>
          </p:nvSpPr>
          <p:spPr bwMode="auto">
            <a:xfrm>
              <a:off x="6348409" y="3517873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5" name="Shape - Florida"/>
            <p:cNvSpPr>
              <a:spLocks noChangeAspect="1"/>
            </p:cNvSpPr>
            <p:nvPr/>
          </p:nvSpPr>
          <p:spPr bwMode="auto">
            <a:xfrm>
              <a:off x="6188072" y="4136998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6" name="Shape - Delaware"/>
            <p:cNvSpPr>
              <a:spLocks noChangeAspect="1"/>
            </p:cNvSpPr>
            <p:nvPr/>
          </p:nvSpPr>
          <p:spPr bwMode="auto">
            <a:xfrm>
              <a:off x="7416797" y="2566961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7" name="Shape - Connecticut"/>
            <p:cNvSpPr>
              <a:spLocks noChangeAspect="1"/>
            </p:cNvSpPr>
            <p:nvPr/>
          </p:nvSpPr>
          <p:spPr bwMode="auto">
            <a:xfrm>
              <a:off x="7581897" y="2079598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8" name="Shape - Colorado"/>
            <p:cNvSpPr>
              <a:spLocks noChangeAspect="1"/>
            </p:cNvSpPr>
            <p:nvPr/>
          </p:nvSpPr>
          <p:spPr bwMode="auto">
            <a:xfrm>
              <a:off x="3259134" y="2690786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9" name="Shape - California"/>
            <p:cNvSpPr>
              <a:spLocks noChangeAspect="1"/>
            </p:cNvSpPr>
            <p:nvPr/>
          </p:nvSpPr>
          <p:spPr bwMode="auto">
            <a:xfrm>
              <a:off x="1468434" y="2212948"/>
              <a:ext cx="1098550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0" name="Shape - Arkansas"/>
            <p:cNvSpPr>
              <a:spLocks noChangeAspect="1"/>
            </p:cNvSpPr>
            <p:nvPr/>
          </p:nvSpPr>
          <p:spPr bwMode="auto">
            <a:xfrm>
              <a:off x="5141909" y="3389286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1" name="Shape - Arizona"/>
            <p:cNvSpPr>
              <a:spLocks noChangeAspect="1"/>
            </p:cNvSpPr>
            <p:nvPr/>
          </p:nvSpPr>
          <p:spPr bwMode="auto">
            <a:xfrm>
              <a:off x="2420934" y="3263873"/>
              <a:ext cx="844550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2" name="Shape - Alaska"/>
            <p:cNvSpPr>
              <a:spLocks noChangeAspect="1"/>
            </p:cNvSpPr>
            <p:nvPr/>
          </p:nvSpPr>
          <p:spPr bwMode="auto">
            <a:xfrm>
              <a:off x="233360" y="3771873"/>
              <a:ext cx="1617662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1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3" name="Shape - Alabama"/>
            <p:cNvSpPr>
              <a:spLocks noChangeAspect="1"/>
            </p:cNvSpPr>
            <p:nvPr/>
          </p:nvSpPr>
          <p:spPr bwMode="auto">
            <a:xfrm>
              <a:off x="6019797" y="3554386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4" name="Shape - District of Columbia (star)"/>
            <p:cNvSpPr>
              <a:spLocks noChangeArrowheads="1"/>
            </p:cNvSpPr>
            <p:nvPr/>
          </p:nvSpPr>
          <p:spPr bwMode="auto">
            <a:xfrm>
              <a:off x="7146922" y="2649511"/>
              <a:ext cx="207962" cy="201612"/>
            </a:xfrm>
            <a:prstGeom prst="star5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5" name="Line - Vermont"/>
            <p:cNvSpPr>
              <a:spLocks noChangeShapeType="1"/>
            </p:cNvSpPr>
            <p:nvPr/>
          </p:nvSpPr>
          <p:spPr bwMode="auto">
            <a:xfrm>
              <a:off x="7331072" y="1527148"/>
              <a:ext cx="207962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7" name="Line - New Jersey"/>
            <p:cNvSpPr>
              <a:spLocks noChangeShapeType="1"/>
            </p:cNvSpPr>
            <p:nvPr/>
          </p:nvSpPr>
          <p:spPr bwMode="auto">
            <a:xfrm flipV="1">
              <a:off x="7556497" y="2505048"/>
              <a:ext cx="263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0" name="Line - Maryland"/>
            <p:cNvSpPr>
              <a:spLocks noChangeShapeType="1"/>
            </p:cNvSpPr>
            <p:nvPr/>
          </p:nvSpPr>
          <p:spPr bwMode="auto">
            <a:xfrm>
              <a:off x="7515222" y="2795561"/>
              <a:ext cx="288131" cy="3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1" name="Line - Hawaii"/>
            <p:cNvSpPr>
              <a:spLocks noChangeShapeType="1"/>
            </p:cNvSpPr>
            <p:nvPr/>
          </p:nvSpPr>
          <p:spPr bwMode="auto">
            <a:xfrm flipH="1" flipV="1">
              <a:off x="2155822" y="4564036"/>
              <a:ext cx="268288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2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287412" y="2776510"/>
              <a:ext cx="440534" cy="247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3" name="Line - Delaware"/>
            <p:cNvSpPr>
              <a:spLocks noChangeShapeType="1"/>
            </p:cNvSpPr>
            <p:nvPr/>
          </p:nvSpPr>
          <p:spPr bwMode="auto">
            <a:xfrm flipV="1">
              <a:off x="7508872" y="2671736"/>
              <a:ext cx="263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4" name="Line - Connecticut"/>
            <p:cNvSpPr>
              <a:spLocks noChangeShapeType="1"/>
            </p:cNvSpPr>
            <p:nvPr/>
          </p:nvSpPr>
          <p:spPr bwMode="auto">
            <a:xfrm>
              <a:off x="7694609" y="2173261"/>
              <a:ext cx="217488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9" name="Text - Washington"/>
            <p:cNvSpPr txBox="1">
              <a:spLocks noChangeArrowheads="1"/>
            </p:cNvSpPr>
            <p:nvPr/>
          </p:nvSpPr>
          <p:spPr bwMode="auto">
            <a:xfrm>
              <a:off x="1870457" y="131947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cs typeface="Times New Roman" charset="0"/>
                </a:rPr>
                <a:t>WA</a:t>
              </a: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90" name="Text - Oregon"/>
            <p:cNvSpPr txBox="1">
              <a:spLocks noChangeArrowheads="1"/>
            </p:cNvSpPr>
            <p:nvPr/>
          </p:nvSpPr>
          <p:spPr bwMode="auto">
            <a:xfrm>
              <a:off x="1724407" y="1870816"/>
              <a:ext cx="680652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 smtClean="0">
                  <a:solidFill>
                    <a:schemeClr val="bg1"/>
                  </a:solidFill>
                  <a:cs typeface="Times New Roman" charset="0"/>
                </a:rPr>
                <a:t> OR</a:t>
              </a:r>
              <a:endParaRPr lang="en-US" sz="1200" b="1" kern="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91" name="Text - Wyoming"/>
            <p:cNvSpPr txBox="1">
              <a:spLocks noChangeArrowheads="1"/>
            </p:cNvSpPr>
            <p:nvPr/>
          </p:nvSpPr>
          <p:spPr bwMode="auto">
            <a:xfrm>
              <a:off x="3209921" y="230670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WY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92" name="Text - Utah"/>
            <p:cNvSpPr txBox="1">
              <a:spLocks noChangeArrowheads="1"/>
            </p:cNvSpPr>
            <p:nvPr/>
          </p:nvSpPr>
          <p:spPr bwMode="auto">
            <a:xfrm>
              <a:off x="2647947" y="279233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cs typeface="Times New Roman" charset="0"/>
                </a:rPr>
                <a:t>UT*</a:t>
              </a:r>
              <a:endParaRPr lang="en-US" sz="1200" b="1" dirty="0">
                <a:cs typeface="Times New Roman" charset="0"/>
              </a:endParaRPr>
            </a:p>
          </p:txBody>
        </p:sp>
        <p:sp>
          <p:nvSpPr>
            <p:cNvPr id="93" name="Text - Texas"/>
            <p:cNvSpPr txBox="1">
              <a:spLocks noChangeArrowheads="1"/>
            </p:cNvSpPr>
            <p:nvPr/>
          </p:nvSpPr>
          <p:spPr bwMode="auto">
            <a:xfrm>
              <a:off x="4252908" y="407662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cs typeface="Times New Roman" charset="0"/>
                </a:rPr>
                <a:t> </a:t>
              </a:r>
              <a:r>
                <a:rPr lang="en-US" sz="1200" b="1" kern="0" dirty="0" smtClean="0">
                  <a:cs typeface="Times New Roman" charset="0"/>
                </a:rPr>
                <a:t>TX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94" name="Text - South Dakota"/>
            <p:cNvSpPr txBox="1">
              <a:spLocks noChangeArrowheads="1"/>
            </p:cNvSpPr>
            <p:nvPr/>
          </p:nvSpPr>
          <p:spPr bwMode="auto">
            <a:xfrm>
              <a:off x="4075108" y="202557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SD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95" name="Text - Oklahoma"/>
            <p:cNvSpPr txBox="1">
              <a:spLocks noChangeArrowheads="1"/>
            </p:cNvSpPr>
            <p:nvPr/>
          </p:nvSpPr>
          <p:spPr bwMode="auto">
            <a:xfrm>
              <a:off x="4433883" y="345749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rgbClr val="000000"/>
                  </a:solidFill>
                  <a:cs typeface="Times New Roman" charset="0"/>
                </a:rPr>
                <a:t>OK</a:t>
              </a:r>
              <a:endParaRPr lang="en-US" sz="1200" b="1" kern="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96" name="Text - North Dakota"/>
            <p:cNvSpPr txBox="1">
              <a:spLocks noChangeArrowheads="1"/>
            </p:cNvSpPr>
            <p:nvPr/>
          </p:nvSpPr>
          <p:spPr bwMode="auto">
            <a:xfrm>
              <a:off x="4049816" y="1593774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rgbClr val="000000"/>
                  </a:solidFill>
                  <a:cs typeface="Times New Roman" charset="0"/>
                </a:rPr>
                <a:t>ND</a:t>
              </a:r>
              <a:endParaRPr lang="en-US" sz="1200" b="1" kern="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97" name="Text - New Mexico"/>
            <p:cNvSpPr txBox="1">
              <a:spLocks noChangeArrowheads="1"/>
            </p:cNvSpPr>
            <p:nvPr/>
          </p:nvSpPr>
          <p:spPr bwMode="auto">
            <a:xfrm>
              <a:off x="3282947" y="356703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rgbClr val="FFFFFF"/>
                  </a:solidFill>
                  <a:cs typeface="Times New Roman" charset="0"/>
                </a:rPr>
                <a:t>NM**</a:t>
              </a:r>
              <a:endParaRPr lang="en-US" sz="1200" b="1" kern="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98" name="Text - Nevada"/>
            <p:cNvSpPr txBox="1">
              <a:spLocks noChangeArrowheads="1"/>
            </p:cNvSpPr>
            <p:nvPr/>
          </p:nvSpPr>
          <p:spPr bwMode="auto">
            <a:xfrm>
              <a:off x="1776409" y="2661731"/>
              <a:ext cx="121920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cs typeface="Times New Roman" charset="0"/>
                </a:rPr>
                <a:t>NV</a:t>
              </a:r>
              <a:endParaRPr lang="en-US" sz="1200" b="1" kern="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99" name="Text - Nebraska"/>
            <p:cNvSpPr txBox="1">
              <a:spLocks noChangeArrowheads="1"/>
            </p:cNvSpPr>
            <p:nvPr/>
          </p:nvSpPr>
          <p:spPr bwMode="auto">
            <a:xfrm>
              <a:off x="4127496" y="2553005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NE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00" name="Text - Montana"/>
            <p:cNvSpPr txBox="1">
              <a:spLocks noChangeArrowheads="1"/>
            </p:cNvSpPr>
            <p:nvPr/>
          </p:nvSpPr>
          <p:spPr bwMode="auto">
            <a:xfrm>
              <a:off x="3065567" y="162090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 smtClean="0">
                  <a:solidFill>
                    <a:srgbClr val="000000"/>
                  </a:solidFill>
                  <a:cs typeface="Times New Roman" charset="0"/>
                </a:rPr>
                <a:t>MT</a:t>
              </a:r>
              <a:endParaRPr lang="en-US" sz="1200" b="1" kern="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01" name="Text - Louisiana"/>
            <p:cNvSpPr txBox="1">
              <a:spLocks noChangeArrowheads="1"/>
            </p:cNvSpPr>
            <p:nvPr/>
          </p:nvSpPr>
          <p:spPr bwMode="auto">
            <a:xfrm>
              <a:off x="5116616" y="408461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cs typeface="Times New Roman" charset="0"/>
                </a:rPr>
                <a:t> </a:t>
              </a:r>
              <a:r>
                <a:rPr lang="en-US" sz="1200" b="1" kern="0" dirty="0" smtClean="0">
                  <a:cs typeface="Times New Roman" charset="0"/>
                </a:rPr>
                <a:t>LA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102" name="Text - Kansas"/>
            <p:cNvSpPr txBox="1">
              <a:spLocks noChangeArrowheads="1"/>
            </p:cNvSpPr>
            <p:nvPr/>
          </p:nvSpPr>
          <p:spPr bwMode="auto">
            <a:xfrm>
              <a:off x="4295772" y="297966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KS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03" name="Text - Idaho"/>
            <p:cNvSpPr txBox="1">
              <a:spLocks noChangeArrowheads="1"/>
            </p:cNvSpPr>
            <p:nvPr/>
          </p:nvSpPr>
          <p:spPr bwMode="auto">
            <a:xfrm>
              <a:off x="2468558" y="204779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cs typeface="Times New Roman" charset="0"/>
                </a:rPr>
                <a:t>ID**</a:t>
              </a: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104" name="Text - Hawaii"/>
            <p:cNvSpPr txBox="1">
              <a:spLocks noChangeArrowheads="1"/>
            </p:cNvSpPr>
            <p:nvPr/>
          </p:nvSpPr>
          <p:spPr bwMode="auto">
            <a:xfrm>
              <a:off x="2119774" y="453487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HI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05" name="Text - Colorado"/>
            <p:cNvSpPr txBox="1">
              <a:spLocks noChangeArrowheads="1"/>
            </p:cNvSpPr>
            <p:nvPr/>
          </p:nvSpPr>
          <p:spPr bwMode="auto">
            <a:xfrm>
              <a:off x="3135309" y="277011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cs typeface="Times New Roman" charset="0"/>
                </a:rPr>
                <a:t>CO</a:t>
              </a: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106" name="Text - California"/>
            <p:cNvSpPr txBox="1">
              <a:spLocks noChangeArrowheads="1"/>
            </p:cNvSpPr>
            <p:nvPr/>
          </p:nvSpPr>
          <p:spPr bwMode="auto">
            <a:xfrm>
              <a:off x="1565631" y="2900286"/>
              <a:ext cx="737936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Times New Roman" charset="0"/>
                </a:rPr>
                <a:t/>
              </a:r>
              <a:br>
                <a:rPr lang="en-US" sz="1200" b="1" kern="0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kern="0" dirty="0">
                  <a:solidFill>
                    <a:srgbClr val="FFFFFF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rgbClr val="FFFFFF"/>
                  </a:solidFill>
                  <a:cs typeface="Times New Roman" charset="0"/>
                </a:rPr>
                <a:t>CA</a:t>
              </a:r>
              <a:endParaRPr lang="en-US" sz="1200" b="1" kern="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107" name="Text - Arkansas"/>
            <p:cNvSpPr txBox="1">
              <a:spLocks noChangeArrowheads="1"/>
            </p:cNvSpPr>
            <p:nvPr/>
          </p:nvSpPr>
          <p:spPr bwMode="auto">
            <a:xfrm>
              <a:off x="5084759" y="3530524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cs typeface="Times New Roman" charset="0"/>
                </a:rPr>
                <a:t>AR</a:t>
              </a: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108" name="Text - Arizona"/>
            <p:cNvSpPr txBox="1">
              <a:spLocks noChangeArrowheads="1"/>
            </p:cNvSpPr>
            <p:nvPr/>
          </p:nvSpPr>
          <p:spPr bwMode="auto">
            <a:xfrm>
              <a:off x="2595560" y="3512298"/>
              <a:ext cx="546343" cy="33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cs typeface="Times New Roman" charset="0"/>
                </a:rPr>
                <a:t/>
              </a:r>
              <a:br>
                <a:rPr lang="en-US" sz="1200" b="1" kern="0" dirty="0">
                  <a:cs typeface="Times New Roman" charset="0"/>
                </a:rPr>
              </a:br>
              <a:r>
                <a:rPr lang="en-US" sz="1200" b="1" kern="0" dirty="0" smtClean="0">
                  <a:cs typeface="Times New Roman" charset="0"/>
                </a:rPr>
                <a:t>AZ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109" name="Text - Alaska"/>
            <p:cNvSpPr txBox="1">
              <a:spLocks noChangeArrowheads="1"/>
            </p:cNvSpPr>
            <p:nvPr/>
          </p:nvSpPr>
          <p:spPr bwMode="auto">
            <a:xfrm>
              <a:off x="422272" y="4033593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000000"/>
                  </a:solidFill>
                  <a:cs typeface="Times New Roman" charset="0"/>
                </a:rPr>
                <a:t/>
              </a:r>
              <a:br>
                <a:rPr lang="en-US" sz="1200" b="1" kern="0" dirty="0">
                  <a:solidFill>
                    <a:srgbClr val="000000"/>
                  </a:solidFill>
                  <a:cs typeface="Times New Roman" charset="0"/>
                </a:rPr>
              </a:br>
              <a:r>
                <a:rPr lang="en-US" sz="1200" b="1" kern="0" dirty="0" smtClean="0">
                  <a:solidFill>
                    <a:srgbClr val="000000"/>
                  </a:solidFill>
                  <a:cs typeface="Times New Roman" charset="0"/>
                </a:rPr>
                <a:t>AK</a:t>
              </a:r>
              <a:endParaRPr lang="en-US" sz="1200" b="1" kern="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10" name="Text - Wisconsin"/>
            <p:cNvSpPr txBox="1">
              <a:spLocks noChangeArrowheads="1"/>
            </p:cNvSpPr>
            <p:nvPr/>
          </p:nvSpPr>
          <p:spPr bwMode="auto">
            <a:xfrm>
              <a:off x="5243617" y="196683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WI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11" name="Text - West Virginia"/>
            <p:cNvSpPr txBox="1">
              <a:spLocks noChangeArrowheads="1"/>
            </p:cNvSpPr>
            <p:nvPr/>
          </p:nvSpPr>
          <p:spPr bwMode="auto">
            <a:xfrm>
              <a:off x="6478693" y="283366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cs typeface="Times New Roman" charset="0"/>
                </a:rPr>
                <a:t>WV</a:t>
              </a: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112" name="Text - Virginia"/>
            <p:cNvSpPr txBox="1">
              <a:spLocks noChangeArrowheads="1"/>
            </p:cNvSpPr>
            <p:nvPr/>
          </p:nvSpPr>
          <p:spPr bwMode="auto">
            <a:xfrm>
              <a:off x="6881917" y="2890762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VA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13" name="Text - Tennessee"/>
            <p:cNvSpPr txBox="1">
              <a:spLocks noChangeArrowheads="1"/>
            </p:cNvSpPr>
            <p:nvPr/>
          </p:nvSpPr>
          <p:spPr bwMode="auto">
            <a:xfrm>
              <a:off x="5864329" y="334478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cs typeface="Times New Roman" charset="0"/>
                </a:rPr>
                <a:t> </a:t>
              </a:r>
              <a:r>
                <a:rPr lang="en-US" sz="1200" b="1" kern="0" dirty="0" smtClean="0">
                  <a:cs typeface="Times New Roman" charset="0"/>
                </a:rPr>
                <a:t>TN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114" name="Text - South Carolina"/>
            <p:cNvSpPr txBox="1">
              <a:spLocks noChangeArrowheads="1"/>
            </p:cNvSpPr>
            <p:nvPr/>
          </p:nvSpPr>
          <p:spPr bwMode="auto">
            <a:xfrm>
              <a:off x="6678717" y="3487662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cs typeface="Times New Roman" charset="0"/>
                </a:rPr>
                <a:t>SC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115" name="Text - Ohio"/>
            <p:cNvSpPr txBox="1">
              <a:spLocks noChangeArrowheads="1"/>
            </p:cNvSpPr>
            <p:nvPr/>
          </p:nvSpPr>
          <p:spPr bwMode="auto">
            <a:xfrm>
              <a:off x="6162778" y="254468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OH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16" name="Text - North Carolina"/>
            <p:cNvSpPr txBox="1">
              <a:spLocks noChangeArrowheads="1"/>
            </p:cNvSpPr>
            <p:nvPr/>
          </p:nvSpPr>
          <p:spPr bwMode="auto">
            <a:xfrm>
              <a:off x="6842228" y="3193974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NC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17" name="Text - Missouri"/>
            <p:cNvSpPr txBox="1">
              <a:spLocks noChangeArrowheads="1"/>
            </p:cNvSpPr>
            <p:nvPr/>
          </p:nvSpPr>
          <p:spPr bwMode="auto">
            <a:xfrm>
              <a:off x="5033960" y="2997124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 smtClean="0">
                  <a:cs typeface="Times New Roman" charset="0"/>
                </a:rPr>
                <a:t>MO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118" name="Text - Mississippi"/>
            <p:cNvSpPr txBox="1">
              <a:spLocks noChangeArrowheads="1"/>
            </p:cNvSpPr>
            <p:nvPr/>
          </p:nvSpPr>
          <p:spPr bwMode="auto">
            <a:xfrm>
              <a:off x="5448403" y="3817862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cs typeface="Times New Roman" charset="0"/>
                </a:rPr>
                <a:t> </a:t>
              </a:r>
              <a:r>
                <a:rPr lang="en-US" sz="1200" b="1" kern="0" dirty="0" smtClean="0">
                  <a:cs typeface="Times New Roman" charset="0"/>
                </a:rPr>
                <a:t>MS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119" name="Text - Minnesota"/>
            <p:cNvSpPr txBox="1">
              <a:spLocks noChangeArrowheads="1"/>
            </p:cNvSpPr>
            <p:nvPr/>
          </p:nvSpPr>
          <p:spPr bwMode="auto">
            <a:xfrm>
              <a:off x="4818167" y="1766861"/>
              <a:ext cx="530332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cs typeface="Times New Roman" charset="0"/>
                </a:rPr>
                <a:t> MN</a:t>
              </a: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120" name="Text - Michigan"/>
            <p:cNvSpPr txBox="1">
              <a:spLocks noChangeArrowheads="1"/>
            </p:cNvSpPr>
            <p:nvPr/>
          </p:nvSpPr>
          <p:spPr bwMode="auto">
            <a:xfrm>
              <a:off x="5907193" y="2117649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rgbClr val="FFFFFF"/>
                  </a:solidFill>
                  <a:cs typeface="Times New Roman" charset="0"/>
                </a:rPr>
                <a:t>MI</a:t>
              </a:r>
              <a:endParaRPr lang="en-US" sz="1200" b="1" kern="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121" name="Text - Kentucky"/>
            <p:cNvSpPr txBox="1">
              <a:spLocks noChangeArrowheads="1"/>
            </p:cNvSpPr>
            <p:nvPr/>
          </p:nvSpPr>
          <p:spPr bwMode="auto">
            <a:xfrm>
              <a:off x="6042128" y="3054274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rgbClr val="FFFFFF"/>
                  </a:solidFill>
                  <a:cs typeface="Times New Roman" charset="0"/>
                </a:rPr>
                <a:t>KY</a:t>
              </a:r>
              <a:endParaRPr lang="en-US" sz="1200" b="1" kern="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122" name="Text - Iowa"/>
            <p:cNvSpPr txBox="1">
              <a:spLocks noChangeArrowheads="1"/>
            </p:cNvSpPr>
            <p:nvPr/>
          </p:nvSpPr>
          <p:spPr bwMode="auto">
            <a:xfrm>
              <a:off x="4859442" y="2428799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cs typeface="Times New Roman" charset="0"/>
                </a:rPr>
                <a:t>IA</a:t>
              </a: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123" name="Text - Indiana"/>
            <p:cNvSpPr txBox="1">
              <a:spLocks noChangeArrowheads="1"/>
            </p:cNvSpPr>
            <p:nvPr/>
          </p:nvSpPr>
          <p:spPr bwMode="auto">
            <a:xfrm>
              <a:off x="5783366" y="267168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IN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24" name="Text - Illinois"/>
            <p:cNvSpPr txBox="1">
              <a:spLocks noChangeArrowheads="1"/>
            </p:cNvSpPr>
            <p:nvPr/>
          </p:nvSpPr>
          <p:spPr bwMode="auto">
            <a:xfrm>
              <a:off x="5383317" y="2684387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chemeClr val="bg1"/>
                  </a:solidFill>
                  <a:cs typeface="Times New Roman" charset="0"/>
                </a:rPr>
                <a:t>IL</a:t>
              </a:r>
              <a:endParaRPr lang="en-US" sz="1200" b="1" kern="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125" name="Text - Georgia"/>
            <p:cNvSpPr txBox="1">
              <a:spLocks noChangeArrowheads="1"/>
            </p:cNvSpPr>
            <p:nvPr/>
          </p:nvSpPr>
          <p:spPr bwMode="auto">
            <a:xfrm>
              <a:off x="6383442" y="3792462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cs typeface="Times New Roman" charset="0"/>
                </a:rPr>
                <a:t> </a:t>
              </a:r>
              <a:r>
                <a:rPr lang="en-US" sz="1200" b="1" kern="0" dirty="0" smtClean="0">
                  <a:cs typeface="Times New Roman" charset="0"/>
                </a:rPr>
                <a:t>GA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126" name="Text - Florida"/>
            <p:cNvSpPr txBox="1">
              <a:spLocks noChangeArrowheads="1"/>
            </p:cNvSpPr>
            <p:nvPr/>
          </p:nvSpPr>
          <p:spPr bwMode="auto">
            <a:xfrm>
              <a:off x="6742217" y="4381424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rgbClr val="000000"/>
                  </a:solidFill>
                  <a:cs typeface="Times New Roman" charset="0"/>
                </a:rPr>
                <a:t>FL</a:t>
              </a:r>
              <a:endParaRPr lang="en-US" sz="1200" b="1" kern="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27" name="Text - Alabama"/>
            <p:cNvSpPr txBox="1">
              <a:spLocks noChangeArrowheads="1"/>
            </p:cNvSpPr>
            <p:nvPr/>
          </p:nvSpPr>
          <p:spPr bwMode="auto">
            <a:xfrm>
              <a:off x="5864329" y="3805162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cs typeface="Times New Roman" charset="0"/>
                </a:rPr>
                <a:t> </a:t>
              </a:r>
              <a:r>
                <a:rPr lang="en-US" sz="1200" b="1" kern="0" dirty="0" smtClean="0">
                  <a:cs typeface="Times New Roman" charset="0"/>
                </a:rPr>
                <a:t>AL</a:t>
              </a:r>
              <a:endParaRPr lang="en-US" sz="1200" b="1" kern="0" dirty="0">
                <a:cs typeface="Times New Roman" charset="0"/>
              </a:endParaRPr>
            </a:p>
          </p:txBody>
        </p:sp>
        <p:sp>
          <p:nvSpPr>
            <p:cNvPr id="128" name="Text - Vermont"/>
            <p:cNvSpPr txBox="1">
              <a:spLocks noChangeArrowheads="1"/>
            </p:cNvSpPr>
            <p:nvPr/>
          </p:nvSpPr>
          <p:spPr bwMode="auto">
            <a:xfrm>
              <a:off x="6823179" y="130326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VT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29" name="Text - Pennsylvania"/>
            <p:cNvSpPr txBox="1">
              <a:spLocks noChangeArrowheads="1"/>
            </p:cNvSpPr>
            <p:nvPr/>
          </p:nvSpPr>
          <p:spPr bwMode="auto">
            <a:xfrm>
              <a:off x="6724754" y="2300211"/>
              <a:ext cx="8350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PA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0" name="Text - New York"/>
            <p:cNvSpPr txBox="1">
              <a:spLocks noChangeArrowheads="1"/>
            </p:cNvSpPr>
            <p:nvPr/>
          </p:nvSpPr>
          <p:spPr bwMode="auto">
            <a:xfrm>
              <a:off x="6969228" y="191444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Times New Roman" charset="0"/>
                </a:rPr>
                <a:t> </a:t>
              </a:r>
              <a:r>
                <a:rPr lang="en-US" sz="1200" b="1" kern="0" dirty="0" smtClean="0">
                  <a:solidFill>
                    <a:schemeClr val="bg1"/>
                  </a:solidFill>
                  <a:cs typeface="Times New Roman" charset="0"/>
                </a:rPr>
                <a:t>NY</a:t>
              </a:r>
              <a:endParaRPr lang="en-US" sz="1200" b="1" kern="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131" name="Text - New Jersey"/>
            <p:cNvSpPr txBox="1">
              <a:spLocks noChangeArrowheads="1"/>
            </p:cNvSpPr>
            <p:nvPr/>
          </p:nvSpPr>
          <p:spPr bwMode="auto">
            <a:xfrm>
              <a:off x="7708101" y="2380404"/>
              <a:ext cx="42192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NJ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2" name="Text - New Hampshire"/>
            <p:cNvSpPr txBox="1">
              <a:spLocks noChangeArrowheads="1"/>
            </p:cNvSpPr>
            <p:nvPr/>
          </p:nvSpPr>
          <p:spPr bwMode="auto">
            <a:xfrm>
              <a:off x="8020153" y="1673262"/>
              <a:ext cx="39846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NH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3" name="Text - Massachusetts"/>
            <p:cNvSpPr txBox="1">
              <a:spLocks noChangeArrowheads="1"/>
            </p:cNvSpPr>
            <p:nvPr/>
          </p:nvSpPr>
          <p:spPr bwMode="auto">
            <a:xfrm>
              <a:off x="8034334" y="1903813"/>
              <a:ext cx="44143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MA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4" name="Text - Maine"/>
            <p:cNvSpPr txBox="1">
              <a:spLocks noChangeArrowheads="1"/>
            </p:cNvSpPr>
            <p:nvPr/>
          </p:nvSpPr>
          <p:spPr bwMode="auto">
            <a:xfrm>
              <a:off x="7567717" y="1374748"/>
              <a:ext cx="66664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ME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6" name="Text - Connecticut"/>
            <p:cNvSpPr txBox="1">
              <a:spLocks noChangeArrowheads="1"/>
            </p:cNvSpPr>
            <p:nvPr/>
          </p:nvSpPr>
          <p:spPr bwMode="auto">
            <a:xfrm>
              <a:off x="7733845" y="2209724"/>
              <a:ext cx="56310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CT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7" name="Text - Delaware"/>
            <p:cNvSpPr txBox="1">
              <a:spLocks noChangeArrowheads="1"/>
            </p:cNvSpPr>
            <p:nvPr/>
          </p:nvSpPr>
          <p:spPr bwMode="auto">
            <a:xfrm>
              <a:off x="7658785" y="2541511"/>
              <a:ext cx="49223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DE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8" name="Text - Rhode Island"/>
            <p:cNvSpPr txBox="1">
              <a:spLocks noChangeArrowheads="1"/>
            </p:cNvSpPr>
            <p:nvPr/>
          </p:nvSpPr>
          <p:spPr bwMode="auto">
            <a:xfrm>
              <a:off x="8076511" y="2088304"/>
              <a:ext cx="338136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RI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9" name="Text - Maryland"/>
            <p:cNvSpPr txBox="1">
              <a:spLocks noChangeArrowheads="1"/>
            </p:cNvSpPr>
            <p:nvPr/>
          </p:nvSpPr>
          <p:spPr bwMode="auto">
            <a:xfrm>
              <a:off x="7733845" y="2713011"/>
              <a:ext cx="44222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MD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135" name="Text - District of Columbia"/>
            <p:cNvSpPr txBox="1">
              <a:spLocks noChangeArrowheads="1"/>
            </p:cNvSpPr>
            <p:nvPr/>
          </p:nvSpPr>
          <p:spPr bwMode="auto">
            <a:xfrm>
              <a:off x="7629522" y="2941261"/>
              <a:ext cx="62865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  <a:cs typeface="Times New Roman" charset="0"/>
                </a:rPr>
                <a:t>  DC  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0414" y="6172200"/>
            <a:ext cx="805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Offc Pro"/>
                <a:cs typeface="Meta Offc Pro"/>
              </a:rPr>
              <a:t>* In Utah, the federal government will operate the individual exchange while the state will run the SHOP exchange.</a:t>
            </a:r>
          </a:p>
          <a:p>
            <a:r>
              <a:rPr lang="en-US" sz="1200" dirty="0" smtClean="0">
                <a:latin typeface="Meta Offc Pro"/>
                <a:cs typeface="Meta Offc Pro"/>
              </a:rPr>
              <a:t>** Idaho and New Mexico received approval to operate state-based marketplaces; however, due to time constraints, the states will rely on the federal government for the IT infrastructure, but will perform most other functions.</a:t>
            </a:r>
          </a:p>
        </p:txBody>
      </p:sp>
    </p:spTree>
    <p:extLst>
      <p:ext uri="{BB962C8B-B14F-4D97-AF65-F5344CB8AC3E}">
        <p14:creationId xmlns:p14="http://schemas.microsoft.com/office/powerpoint/2010/main" val="35784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ustom 2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1988</Words>
  <Application>Microsoft Office PowerPoint</Application>
  <PresentationFormat>On-screen Show (4:3)</PresentationFormat>
  <Paragraphs>545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blank</vt:lpstr>
      <vt:lpstr>Default with exhibit #</vt:lpstr>
      <vt:lpstr>Default with figure #</vt:lpstr>
      <vt:lpstr>Title page</vt:lpstr>
      <vt:lpstr>The Affordable Care Act: What Do Consumers Need To Know About Health Reform’s Changes?</vt:lpstr>
      <vt:lpstr>Today’s Speakers from the Kaiser Family Foundation</vt:lpstr>
      <vt:lpstr>Promoting Health Coverage through the ACA</vt:lpstr>
      <vt:lpstr>Many Uninsured Will Be Newly Eligible for Coverage</vt:lpstr>
      <vt:lpstr>ACA Medicaid Expansion Fills Current Gaps in Coverage</vt:lpstr>
      <vt:lpstr>Current Status of the Medicaid Expansion Decision, as of August 28, 2013</vt:lpstr>
      <vt:lpstr>In States That Do Not Expand Medicaid, There Will Be Large Gaps in Coverage for Low-Income Adults </vt:lpstr>
      <vt:lpstr>Health Insurance Marketplaces Will Facilitate Enrollment into Coverage by Individuals and Small Employers</vt:lpstr>
      <vt:lpstr>State Have Made Their Decisions For Creating Health Insurance Marketplaces</vt:lpstr>
      <vt:lpstr>ACA Includes New Rules for Coverage in the Non-group Market</vt:lpstr>
      <vt:lpstr>PowerPoint Presentation</vt:lpstr>
      <vt:lpstr>Most Consumers in Marketplaces Will Be Eligible for Subsidies to Lower the Cost of Coverage</vt:lpstr>
      <vt:lpstr>Coming Changes to Employer-Sponsored Insurance</vt:lpstr>
      <vt:lpstr>Key Implementation Dates</vt:lpstr>
      <vt:lpstr>Feature KFF’s Health Reform Resources On Your Site</vt:lpstr>
      <vt:lpstr>Q&amp;A </vt:lpstr>
      <vt:lpstr>Individual Mandate</vt:lpstr>
      <vt:lpstr>Employer Mandate</vt:lpstr>
      <vt:lpstr>Medicaid Expansion</vt:lpstr>
      <vt:lpstr>Exchanges/Marketplaces</vt:lpstr>
      <vt:lpstr>Interactive Resources: Quizzes, Infographics &amp; More </vt:lpstr>
      <vt:lpstr>Spanish Language Resources</vt:lpstr>
      <vt:lpstr>For more information</vt:lpstr>
      <vt:lpstr>Today’s Webinar Will Be Archived</vt:lpstr>
    </vt:vector>
  </TitlesOfParts>
  <Company>Kaiser Family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Huang</dc:creator>
  <cp:lastModifiedBy>Amanda Keammerer</cp:lastModifiedBy>
  <cp:revision>44</cp:revision>
  <dcterms:created xsi:type="dcterms:W3CDTF">2013-04-16T19:45:49Z</dcterms:created>
  <dcterms:modified xsi:type="dcterms:W3CDTF">2013-08-28T15:57:21Z</dcterms:modified>
</cp:coreProperties>
</file>