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96" y="-72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5.7217050342665499E-2"/>
          <c:y val="0.10267251749781278"/>
          <c:w val="0.93120887558326038"/>
          <c:h val="0.78264709098862639"/>
        </c:manualLayout>
      </c:layout>
      <c:lineChart>
        <c:grouping val="standard"/>
        <c:varyColors val="0"/>
        <c:ser>
          <c:idx val="3"/>
          <c:order val="0"/>
          <c:tx>
            <c:strRef>
              <c:f>Sheet1!$C$1</c:f>
              <c:strCache>
                <c:ptCount val="1"/>
                <c:pt idx="0">
                  <c:v>Disapprove of cutting off funding</c:v>
                </c:pt>
              </c:strCache>
            </c:strRef>
          </c:tx>
          <c:spPr>
            <a:ln>
              <a:solidFill>
                <a:schemeClr val="accent1"/>
              </a:solidFill>
            </a:ln>
          </c:spPr>
          <c:marker>
            <c:symbol val="none"/>
          </c:marker>
          <c:dPt>
            <c:idx val="28"/>
            <c:bubble3D val="0"/>
            <c:spPr>
              <a:ln>
                <a:solidFill>
                  <a:schemeClr val="accent1"/>
                </a:solidFill>
                <a:prstDash val="solid"/>
              </a:ln>
            </c:spPr>
          </c:dPt>
          <c:dPt>
            <c:idx val="35"/>
            <c:bubble3D val="0"/>
            <c:spPr>
              <a:ln>
                <a:solidFill>
                  <a:schemeClr val="accent1"/>
                </a:solidFill>
                <a:prstDash val="solid"/>
              </a:ln>
            </c:spPr>
          </c:dPt>
          <c:dLbls>
            <c:dLbl>
              <c:idx val="0"/>
              <c:layout/>
              <c:tx>
                <c:rich>
                  <a:bodyPr/>
                  <a:lstStyle/>
                  <a:p>
                    <a:r>
                      <a:rPr lang="en-US" smtClean="0"/>
                      <a:t>62</a:t>
                    </a:r>
                    <a:endParaRPr lang="en-US"/>
                  </a:p>
                </c:rich>
              </c:tx>
              <c:dLblPos val="t"/>
              <c:showLegendKey val="0"/>
              <c:showVal val="1"/>
              <c:showCatName val="0"/>
              <c:showSerName val="0"/>
              <c:showPercent val="0"/>
              <c:showBubbleSize val="0"/>
            </c:dLbl>
            <c:dLbl>
              <c:idx val="1"/>
              <c:layout/>
              <c:tx>
                <c:rich>
                  <a:bodyPr/>
                  <a:lstStyle/>
                  <a:p>
                    <a:r>
                      <a:rPr lang="en-US" smtClean="0"/>
                      <a:t>61</a:t>
                    </a:r>
                    <a:endParaRPr lang="en-US"/>
                  </a:p>
                </c:rich>
              </c:tx>
              <c:dLblPos val="t"/>
              <c:showLegendKey val="0"/>
              <c:showVal val="1"/>
              <c:showCatName val="0"/>
              <c:showSerName val="0"/>
              <c:showPercent val="0"/>
              <c:showBubbleSize val="0"/>
            </c:dLbl>
            <c:dLbl>
              <c:idx val="2"/>
              <c:layout/>
              <c:tx>
                <c:rich>
                  <a:bodyPr/>
                  <a:lstStyle/>
                  <a:p>
                    <a:r>
                      <a:rPr lang="en-US" smtClean="0"/>
                      <a:t>64</a:t>
                    </a:r>
                    <a:endParaRPr lang="en-US"/>
                  </a:p>
                </c:rich>
              </c:tx>
              <c:dLblPos val="t"/>
              <c:showLegendKey val="0"/>
              <c:showVal val="1"/>
              <c:showCatName val="0"/>
              <c:showSerName val="0"/>
              <c:showPercent val="0"/>
              <c:showBubbleSize val="0"/>
            </c:dLbl>
            <c:dLbl>
              <c:idx val="3"/>
              <c:layout/>
              <c:tx>
                <c:rich>
                  <a:bodyPr/>
                  <a:lstStyle/>
                  <a:p>
                    <a:r>
                      <a:rPr lang="en-US" smtClean="0"/>
                      <a:t>64</a:t>
                    </a:r>
                    <a:endParaRPr lang="en-US"/>
                  </a:p>
                </c:rich>
              </c:tx>
              <c:dLblPos val="t"/>
              <c:showLegendKey val="0"/>
              <c:showVal val="1"/>
              <c:showCatName val="0"/>
              <c:showSerName val="0"/>
              <c:showPercent val="0"/>
              <c:showBubbleSize val="0"/>
            </c:dLbl>
            <c:dLbl>
              <c:idx val="4"/>
              <c:layout/>
              <c:tx>
                <c:rich>
                  <a:bodyPr/>
                  <a:lstStyle/>
                  <a:p>
                    <a:r>
                      <a:rPr lang="en-US" smtClean="0"/>
                      <a:t>63</a:t>
                    </a:r>
                    <a:endParaRPr lang="en-US"/>
                  </a:p>
                </c:rich>
              </c:tx>
              <c:dLblPos val="t"/>
              <c:showLegendKey val="0"/>
              <c:showVal val="1"/>
              <c:showCatName val="0"/>
              <c:showSerName val="0"/>
              <c:showPercent val="0"/>
              <c:showBubbleSize val="0"/>
            </c:dLbl>
            <c:dLbl>
              <c:idx val="16"/>
              <c:layout/>
              <c:tx>
                <c:rich>
                  <a:bodyPr/>
                  <a:lstStyle/>
                  <a:p>
                    <a:r>
                      <a:rPr lang="en-US" smtClean="0"/>
                      <a:t>58</a:t>
                    </a:r>
                    <a:endParaRPr lang="en-US"/>
                  </a:p>
                </c:rich>
              </c:tx>
              <c:dLblPos val="t"/>
              <c:showLegendKey val="0"/>
              <c:showVal val="1"/>
              <c:showCatName val="0"/>
              <c:showSerName val="0"/>
              <c:showPercent val="0"/>
              <c:showBubbleSize val="0"/>
            </c:dLbl>
            <c:dLbl>
              <c:idx val="18"/>
              <c:layout/>
              <c:tx>
                <c:rich>
                  <a:bodyPr/>
                  <a:lstStyle/>
                  <a:p>
                    <a:r>
                      <a:rPr lang="en-US" smtClean="0"/>
                      <a:t>56</a:t>
                    </a:r>
                    <a:endParaRPr lang="en-US"/>
                  </a:p>
                </c:rich>
              </c:tx>
              <c:dLblPos val="t"/>
              <c:showLegendKey val="0"/>
              <c:showVal val="1"/>
              <c:showCatName val="0"/>
              <c:showSerName val="0"/>
              <c:showPercent val="0"/>
              <c:showBubbleSize val="0"/>
            </c:dLbl>
            <c:dLbl>
              <c:idx val="27"/>
              <c:layout/>
              <c:tx>
                <c:rich>
                  <a:bodyPr/>
                  <a:lstStyle/>
                  <a:p>
                    <a:r>
                      <a:rPr lang="en-US" smtClean="0"/>
                      <a:t>58</a:t>
                    </a:r>
                    <a:endParaRPr lang="en-US"/>
                  </a:p>
                </c:rich>
              </c:tx>
              <c:dLblPos val="t"/>
              <c:showLegendKey val="0"/>
              <c:showVal val="1"/>
              <c:showCatName val="0"/>
              <c:showSerName val="0"/>
              <c:showPercent val="0"/>
              <c:showBubbleSize val="0"/>
            </c:dLbl>
            <c:txPr>
              <a:bodyPr/>
              <a:lstStyle/>
              <a:p>
                <a:pPr>
                  <a:defRPr sz="1200">
                    <a:solidFill>
                      <a:schemeClr val="accent1"/>
                    </a:solidFill>
                  </a:defRPr>
                </a:pPr>
                <a:endParaRPr lang="en-US"/>
              </a:p>
            </c:txPr>
            <c:dLblPos val="t"/>
            <c:showLegendKey val="0"/>
            <c:showVal val="1"/>
            <c:showCatName val="0"/>
            <c:showSerName val="0"/>
            <c:showPercent val="0"/>
            <c:showBubbleSize val="0"/>
            <c:showLeaderLines val="0"/>
          </c:dLbls>
          <c:cat>
            <c:multiLvlStrRef>
              <c:f>Sheet1!$A$2:$B$33</c:f>
              <c:multiLvlStrCache>
                <c:ptCount val="32"/>
                <c:lvl>
                  <c:pt idx="0">
                    <c:v>Jan</c:v>
                  </c:pt>
                  <c:pt idx="1">
                    <c:v>Feb</c:v>
                  </c:pt>
                  <c:pt idx="2">
                    <c:v>Mar</c:v>
                  </c:pt>
                  <c:pt idx="3">
                    <c:v>Apr</c:v>
                  </c:pt>
                  <c:pt idx="4">
                    <c:v>May</c:v>
                  </c:pt>
                  <c:pt idx="16">
                    <c:v>May</c:v>
                  </c:pt>
                  <c:pt idx="18">
                    <c:v>Jul</c:v>
                  </c:pt>
                  <c:pt idx="27">
                    <c:v>Apr</c:v>
                  </c:pt>
                  <c:pt idx="31">
                    <c:v>Aug</c:v>
                  </c:pt>
                </c:lvl>
                <c:lvl>
                  <c:pt idx="0">
                    <c:v>2011</c:v>
                  </c:pt>
                  <c:pt idx="12">
                    <c:v>2012</c:v>
                  </c:pt>
                  <c:pt idx="24">
                    <c:v>2013</c:v>
                  </c:pt>
                </c:lvl>
              </c:multiLvlStrCache>
            </c:multiLvlStrRef>
          </c:cat>
          <c:val>
            <c:numRef>
              <c:f>Sheet1!$C$2:$C$33</c:f>
              <c:numCache>
                <c:formatCode>0%</c:formatCode>
                <c:ptCount val="32"/>
                <c:pt idx="0">
                  <c:v>0.62</c:v>
                </c:pt>
                <c:pt idx="1">
                  <c:v>0.61</c:v>
                </c:pt>
                <c:pt idx="2">
                  <c:v>0.64</c:v>
                </c:pt>
                <c:pt idx="3">
                  <c:v>0.64</c:v>
                </c:pt>
                <c:pt idx="4">
                  <c:v>0.63</c:v>
                </c:pt>
                <c:pt idx="16">
                  <c:v>0.57999999999999996</c:v>
                </c:pt>
                <c:pt idx="18">
                  <c:v>0.56000000000000005</c:v>
                </c:pt>
                <c:pt idx="27">
                  <c:v>0.57999999999999996</c:v>
                </c:pt>
                <c:pt idx="31">
                  <c:v>0.56999999999999995</c:v>
                </c:pt>
              </c:numCache>
            </c:numRef>
          </c:val>
          <c:smooth val="0"/>
        </c:ser>
        <c:ser>
          <c:idx val="2"/>
          <c:order val="1"/>
          <c:tx>
            <c:strRef>
              <c:f>Sheet1!$D$1</c:f>
              <c:strCache>
                <c:ptCount val="1"/>
                <c:pt idx="0">
                  <c:v>Approve of cutting off funding</c:v>
                </c:pt>
              </c:strCache>
            </c:strRef>
          </c:tx>
          <c:spPr>
            <a:ln>
              <a:solidFill>
                <a:schemeClr val="bg2"/>
              </a:solidFill>
              <a:prstDash val="solid"/>
            </a:ln>
          </c:spPr>
          <c:marker>
            <c:symbol val="none"/>
          </c:marker>
          <c:dPt>
            <c:idx val="28"/>
            <c:bubble3D val="0"/>
          </c:dPt>
          <c:dPt>
            <c:idx val="35"/>
            <c:bubble3D val="0"/>
          </c:dPt>
          <c:dLbls>
            <c:dLbl>
              <c:idx val="0"/>
              <c:layout/>
              <c:tx>
                <c:rich>
                  <a:bodyPr/>
                  <a:lstStyle/>
                  <a:p>
                    <a:r>
                      <a:rPr lang="en-US" smtClean="0"/>
                      <a:t>33</a:t>
                    </a:r>
                    <a:endParaRPr lang="en-US"/>
                  </a:p>
                </c:rich>
              </c:tx>
              <c:dLblPos val="t"/>
              <c:showLegendKey val="0"/>
              <c:showVal val="1"/>
              <c:showCatName val="0"/>
              <c:showSerName val="0"/>
              <c:showPercent val="0"/>
              <c:showBubbleSize val="0"/>
            </c:dLbl>
            <c:dLbl>
              <c:idx val="1"/>
              <c:layout/>
              <c:tx>
                <c:rich>
                  <a:bodyPr/>
                  <a:lstStyle/>
                  <a:p>
                    <a:r>
                      <a:rPr lang="en-US" smtClean="0"/>
                      <a:t>34</a:t>
                    </a:r>
                    <a:endParaRPr lang="en-US"/>
                  </a:p>
                </c:rich>
              </c:tx>
              <c:dLblPos val="t"/>
              <c:showLegendKey val="0"/>
              <c:showVal val="1"/>
              <c:showCatName val="0"/>
              <c:showSerName val="0"/>
              <c:showPercent val="0"/>
              <c:showBubbleSize val="0"/>
            </c:dLbl>
            <c:dLbl>
              <c:idx val="2"/>
              <c:layout/>
              <c:tx>
                <c:rich>
                  <a:bodyPr/>
                  <a:lstStyle/>
                  <a:p>
                    <a:r>
                      <a:rPr lang="en-US" smtClean="0"/>
                      <a:t>30</a:t>
                    </a:r>
                    <a:endParaRPr lang="en-US"/>
                  </a:p>
                </c:rich>
              </c:tx>
              <c:dLblPos val="t"/>
              <c:showLegendKey val="0"/>
              <c:showVal val="1"/>
              <c:showCatName val="0"/>
              <c:showSerName val="0"/>
              <c:showPercent val="0"/>
              <c:showBubbleSize val="0"/>
            </c:dLbl>
            <c:dLbl>
              <c:idx val="3"/>
              <c:layout/>
              <c:tx>
                <c:rich>
                  <a:bodyPr/>
                  <a:lstStyle/>
                  <a:p>
                    <a:r>
                      <a:rPr lang="en-US" smtClean="0"/>
                      <a:t>30</a:t>
                    </a:r>
                    <a:endParaRPr lang="en-US"/>
                  </a:p>
                </c:rich>
              </c:tx>
              <c:dLblPos val="t"/>
              <c:showLegendKey val="0"/>
              <c:showVal val="1"/>
              <c:showCatName val="0"/>
              <c:showSerName val="0"/>
              <c:showPercent val="0"/>
              <c:showBubbleSize val="0"/>
            </c:dLbl>
            <c:dLbl>
              <c:idx val="4"/>
              <c:layout/>
              <c:tx>
                <c:rich>
                  <a:bodyPr/>
                  <a:lstStyle/>
                  <a:p>
                    <a:r>
                      <a:rPr lang="en-US" smtClean="0"/>
                      <a:t>33</a:t>
                    </a:r>
                    <a:endParaRPr lang="en-US"/>
                  </a:p>
                </c:rich>
              </c:tx>
              <c:dLblPos val="t"/>
              <c:showLegendKey val="0"/>
              <c:showVal val="1"/>
              <c:showCatName val="0"/>
              <c:showSerName val="0"/>
              <c:showPercent val="0"/>
              <c:showBubbleSize val="0"/>
            </c:dLbl>
            <c:dLbl>
              <c:idx val="16"/>
              <c:layout/>
              <c:tx>
                <c:rich>
                  <a:bodyPr/>
                  <a:lstStyle/>
                  <a:p>
                    <a:r>
                      <a:rPr lang="en-US" smtClean="0"/>
                      <a:t>32</a:t>
                    </a:r>
                    <a:endParaRPr lang="en-US"/>
                  </a:p>
                </c:rich>
              </c:tx>
              <c:dLblPos val="t"/>
              <c:showLegendKey val="0"/>
              <c:showVal val="1"/>
              <c:showCatName val="0"/>
              <c:showSerName val="0"/>
              <c:showPercent val="0"/>
              <c:showBubbleSize val="0"/>
            </c:dLbl>
            <c:dLbl>
              <c:idx val="18"/>
              <c:layout/>
              <c:tx>
                <c:rich>
                  <a:bodyPr/>
                  <a:lstStyle/>
                  <a:p>
                    <a:r>
                      <a:rPr lang="en-US" smtClean="0"/>
                      <a:t>35</a:t>
                    </a:r>
                    <a:endParaRPr lang="en-US"/>
                  </a:p>
                </c:rich>
              </c:tx>
              <c:dLblPos val="t"/>
              <c:showLegendKey val="0"/>
              <c:showVal val="1"/>
              <c:showCatName val="0"/>
              <c:showSerName val="0"/>
              <c:showPercent val="0"/>
              <c:showBubbleSize val="0"/>
            </c:dLbl>
            <c:dLbl>
              <c:idx val="27"/>
              <c:layout/>
              <c:tx>
                <c:rich>
                  <a:bodyPr/>
                  <a:lstStyle/>
                  <a:p>
                    <a:r>
                      <a:rPr lang="en-US" smtClean="0"/>
                      <a:t>31</a:t>
                    </a:r>
                    <a:endParaRPr lang="en-US"/>
                  </a:p>
                </c:rich>
              </c:tx>
              <c:dLblPos val="t"/>
              <c:showLegendKey val="0"/>
              <c:showVal val="1"/>
              <c:showCatName val="0"/>
              <c:showSerName val="0"/>
              <c:showPercent val="0"/>
              <c:showBubbleSize val="0"/>
            </c:dLbl>
            <c:txPr>
              <a:bodyPr/>
              <a:lstStyle/>
              <a:p>
                <a:pPr>
                  <a:defRPr sz="1200">
                    <a:solidFill>
                      <a:schemeClr val="bg2"/>
                    </a:solidFill>
                  </a:defRPr>
                </a:pPr>
                <a:endParaRPr lang="en-US"/>
              </a:p>
            </c:txPr>
            <c:dLblPos val="t"/>
            <c:showLegendKey val="0"/>
            <c:showVal val="1"/>
            <c:showCatName val="0"/>
            <c:showSerName val="0"/>
            <c:showPercent val="0"/>
            <c:showBubbleSize val="0"/>
            <c:showLeaderLines val="0"/>
          </c:dLbls>
          <c:cat>
            <c:multiLvlStrRef>
              <c:f>Sheet1!$A$2:$B$33</c:f>
              <c:multiLvlStrCache>
                <c:ptCount val="32"/>
                <c:lvl>
                  <c:pt idx="0">
                    <c:v>Jan</c:v>
                  </c:pt>
                  <c:pt idx="1">
                    <c:v>Feb</c:v>
                  </c:pt>
                  <c:pt idx="2">
                    <c:v>Mar</c:v>
                  </c:pt>
                  <c:pt idx="3">
                    <c:v>Apr</c:v>
                  </c:pt>
                  <c:pt idx="4">
                    <c:v>May</c:v>
                  </c:pt>
                  <c:pt idx="16">
                    <c:v>May</c:v>
                  </c:pt>
                  <c:pt idx="18">
                    <c:v>Jul</c:v>
                  </c:pt>
                  <c:pt idx="27">
                    <c:v>Apr</c:v>
                  </c:pt>
                  <c:pt idx="31">
                    <c:v>Aug</c:v>
                  </c:pt>
                </c:lvl>
                <c:lvl>
                  <c:pt idx="0">
                    <c:v>2011</c:v>
                  </c:pt>
                  <c:pt idx="12">
                    <c:v>2012</c:v>
                  </c:pt>
                  <c:pt idx="24">
                    <c:v>2013</c:v>
                  </c:pt>
                </c:lvl>
              </c:multiLvlStrCache>
            </c:multiLvlStrRef>
          </c:cat>
          <c:val>
            <c:numRef>
              <c:f>Sheet1!$D$2:$D$33</c:f>
              <c:numCache>
                <c:formatCode>0%</c:formatCode>
                <c:ptCount val="32"/>
                <c:pt idx="0">
                  <c:v>0.33</c:v>
                </c:pt>
                <c:pt idx="1">
                  <c:v>0.34</c:v>
                </c:pt>
                <c:pt idx="2">
                  <c:v>0.3</c:v>
                </c:pt>
                <c:pt idx="3">
                  <c:v>0.3</c:v>
                </c:pt>
                <c:pt idx="4">
                  <c:v>0.33</c:v>
                </c:pt>
                <c:pt idx="16">
                  <c:v>0.32</c:v>
                </c:pt>
                <c:pt idx="18">
                  <c:v>0.35</c:v>
                </c:pt>
                <c:pt idx="27">
                  <c:v>0.31</c:v>
                </c:pt>
                <c:pt idx="31">
                  <c:v>0.36</c:v>
                </c:pt>
              </c:numCache>
            </c:numRef>
          </c:val>
          <c:smooth val="0"/>
        </c:ser>
        <c:ser>
          <c:idx val="1"/>
          <c:order val="2"/>
          <c:tx>
            <c:strRef>
              <c:f>Sheet1!$E$1</c:f>
              <c:strCache>
                <c:ptCount val="1"/>
                <c:pt idx="0">
                  <c:v>Don't know/Refused</c:v>
                </c:pt>
              </c:strCache>
            </c:strRef>
          </c:tx>
          <c:spPr>
            <a:ln>
              <a:solidFill>
                <a:schemeClr val="bg1">
                  <a:lumMod val="65000"/>
                </a:schemeClr>
              </a:solidFill>
            </a:ln>
          </c:spPr>
          <c:marker>
            <c:symbol val="none"/>
          </c:marker>
          <c:dPt>
            <c:idx val="28"/>
            <c:bubble3D val="0"/>
            <c:spPr>
              <a:ln>
                <a:solidFill>
                  <a:schemeClr val="bg1">
                    <a:lumMod val="65000"/>
                  </a:schemeClr>
                </a:solidFill>
                <a:prstDash val="solid"/>
              </a:ln>
            </c:spPr>
          </c:dPt>
          <c:dPt>
            <c:idx val="35"/>
            <c:bubble3D val="0"/>
            <c:spPr>
              <a:ln>
                <a:solidFill>
                  <a:schemeClr val="bg1">
                    <a:lumMod val="65000"/>
                  </a:schemeClr>
                </a:solidFill>
                <a:prstDash val="solid"/>
              </a:ln>
            </c:spPr>
          </c:dPt>
          <c:dLbls>
            <c:dLbl>
              <c:idx val="0"/>
              <c:layout/>
              <c:tx>
                <c:rich>
                  <a:bodyPr/>
                  <a:lstStyle/>
                  <a:p>
                    <a:r>
                      <a:rPr lang="en-US" smtClean="0"/>
                      <a:t>5</a:t>
                    </a:r>
                    <a:endParaRPr lang="en-US"/>
                  </a:p>
                </c:rich>
              </c:tx>
              <c:dLblPos val="t"/>
              <c:showLegendKey val="0"/>
              <c:showVal val="1"/>
              <c:showCatName val="0"/>
              <c:showSerName val="0"/>
              <c:showPercent val="0"/>
              <c:showBubbleSize val="0"/>
            </c:dLbl>
            <c:dLbl>
              <c:idx val="1"/>
              <c:layout/>
              <c:tx>
                <c:rich>
                  <a:bodyPr/>
                  <a:lstStyle/>
                  <a:p>
                    <a:r>
                      <a:rPr lang="en-US" smtClean="0"/>
                      <a:t>5</a:t>
                    </a:r>
                    <a:endParaRPr lang="en-US"/>
                  </a:p>
                </c:rich>
              </c:tx>
              <c:dLblPos val="t"/>
              <c:showLegendKey val="0"/>
              <c:showVal val="1"/>
              <c:showCatName val="0"/>
              <c:showSerName val="0"/>
              <c:showPercent val="0"/>
              <c:showBubbleSize val="0"/>
            </c:dLbl>
            <c:dLbl>
              <c:idx val="2"/>
              <c:layout/>
              <c:tx>
                <c:rich>
                  <a:bodyPr/>
                  <a:lstStyle/>
                  <a:p>
                    <a:r>
                      <a:rPr lang="en-US" smtClean="0"/>
                      <a:t>6</a:t>
                    </a:r>
                    <a:endParaRPr lang="en-US"/>
                  </a:p>
                </c:rich>
              </c:tx>
              <c:dLblPos val="t"/>
              <c:showLegendKey val="0"/>
              <c:showVal val="1"/>
              <c:showCatName val="0"/>
              <c:showSerName val="0"/>
              <c:showPercent val="0"/>
              <c:showBubbleSize val="0"/>
            </c:dLbl>
            <c:dLbl>
              <c:idx val="3"/>
              <c:layout/>
              <c:tx>
                <c:rich>
                  <a:bodyPr/>
                  <a:lstStyle/>
                  <a:p>
                    <a:r>
                      <a:rPr lang="en-US" smtClean="0"/>
                      <a:t>6</a:t>
                    </a:r>
                    <a:endParaRPr lang="en-US"/>
                  </a:p>
                </c:rich>
              </c:tx>
              <c:dLblPos val="t"/>
              <c:showLegendKey val="0"/>
              <c:showVal val="1"/>
              <c:showCatName val="0"/>
              <c:showSerName val="0"/>
              <c:showPercent val="0"/>
              <c:showBubbleSize val="0"/>
            </c:dLbl>
            <c:dLbl>
              <c:idx val="4"/>
              <c:layout/>
              <c:tx>
                <c:rich>
                  <a:bodyPr/>
                  <a:lstStyle/>
                  <a:p>
                    <a:r>
                      <a:rPr lang="en-US" smtClean="0"/>
                      <a:t>4</a:t>
                    </a:r>
                    <a:endParaRPr lang="en-US"/>
                  </a:p>
                </c:rich>
              </c:tx>
              <c:dLblPos val="t"/>
              <c:showLegendKey val="0"/>
              <c:showVal val="1"/>
              <c:showCatName val="0"/>
              <c:showSerName val="0"/>
              <c:showPercent val="0"/>
              <c:showBubbleSize val="0"/>
            </c:dLbl>
            <c:dLbl>
              <c:idx val="16"/>
              <c:layout/>
              <c:tx>
                <c:rich>
                  <a:bodyPr/>
                  <a:lstStyle/>
                  <a:p>
                    <a:r>
                      <a:rPr lang="en-US" smtClean="0"/>
                      <a:t>9</a:t>
                    </a:r>
                    <a:endParaRPr lang="en-US"/>
                  </a:p>
                </c:rich>
              </c:tx>
              <c:dLblPos val="t"/>
              <c:showLegendKey val="0"/>
              <c:showVal val="1"/>
              <c:showCatName val="0"/>
              <c:showSerName val="0"/>
              <c:showPercent val="0"/>
              <c:showBubbleSize val="0"/>
            </c:dLbl>
            <c:dLbl>
              <c:idx val="18"/>
              <c:layout/>
              <c:tx>
                <c:rich>
                  <a:bodyPr/>
                  <a:lstStyle/>
                  <a:p>
                    <a:r>
                      <a:rPr lang="en-US" smtClean="0"/>
                      <a:t>8</a:t>
                    </a:r>
                    <a:endParaRPr lang="en-US"/>
                  </a:p>
                </c:rich>
              </c:tx>
              <c:dLblPos val="t"/>
              <c:showLegendKey val="0"/>
              <c:showVal val="1"/>
              <c:showCatName val="0"/>
              <c:showSerName val="0"/>
              <c:showPercent val="0"/>
              <c:showBubbleSize val="0"/>
            </c:dLbl>
            <c:dLbl>
              <c:idx val="27"/>
              <c:layout/>
              <c:tx>
                <c:rich>
                  <a:bodyPr/>
                  <a:lstStyle/>
                  <a:p>
                    <a:r>
                      <a:rPr lang="en-US" smtClean="0"/>
                      <a:t>11</a:t>
                    </a:r>
                    <a:endParaRPr lang="en-US"/>
                  </a:p>
                </c:rich>
              </c:tx>
              <c:dLblPos val="t"/>
              <c:showLegendKey val="0"/>
              <c:showVal val="1"/>
              <c:showCatName val="0"/>
              <c:showSerName val="0"/>
              <c:showPercent val="0"/>
              <c:showBubbleSize val="0"/>
            </c:dLbl>
            <c:txPr>
              <a:bodyPr/>
              <a:lstStyle/>
              <a:p>
                <a:pPr>
                  <a:defRPr sz="1200" baseline="0">
                    <a:solidFill>
                      <a:schemeClr val="bg1">
                        <a:lumMod val="65000"/>
                      </a:schemeClr>
                    </a:solidFill>
                  </a:defRPr>
                </a:pPr>
                <a:endParaRPr lang="en-US"/>
              </a:p>
            </c:txPr>
            <c:dLblPos val="t"/>
            <c:showLegendKey val="0"/>
            <c:showVal val="1"/>
            <c:showCatName val="0"/>
            <c:showSerName val="0"/>
            <c:showPercent val="0"/>
            <c:showBubbleSize val="0"/>
            <c:showLeaderLines val="0"/>
          </c:dLbls>
          <c:cat>
            <c:multiLvlStrRef>
              <c:f>Sheet1!$A$2:$B$33</c:f>
              <c:multiLvlStrCache>
                <c:ptCount val="32"/>
                <c:lvl>
                  <c:pt idx="0">
                    <c:v>Jan</c:v>
                  </c:pt>
                  <c:pt idx="1">
                    <c:v>Feb</c:v>
                  </c:pt>
                  <c:pt idx="2">
                    <c:v>Mar</c:v>
                  </c:pt>
                  <c:pt idx="3">
                    <c:v>Apr</c:v>
                  </c:pt>
                  <c:pt idx="4">
                    <c:v>May</c:v>
                  </c:pt>
                  <c:pt idx="16">
                    <c:v>May</c:v>
                  </c:pt>
                  <c:pt idx="18">
                    <c:v>Jul</c:v>
                  </c:pt>
                  <c:pt idx="27">
                    <c:v>Apr</c:v>
                  </c:pt>
                  <c:pt idx="31">
                    <c:v>Aug</c:v>
                  </c:pt>
                </c:lvl>
                <c:lvl>
                  <c:pt idx="0">
                    <c:v>2011</c:v>
                  </c:pt>
                  <c:pt idx="12">
                    <c:v>2012</c:v>
                  </c:pt>
                  <c:pt idx="24">
                    <c:v>2013</c:v>
                  </c:pt>
                </c:lvl>
              </c:multiLvlStrCache>
            </c:multiLvlStrRef>
          </c:cat>
          <c:val>
            <c:numRef>
              <c:f>Sheet1!$E$2:$E$33</c:f>
              <c:numCache>
                <c:formatCode>0%</c:formatCode>
                <c:ptCount val="32"/>
                <c:pt idx="0">
                  <c:v>0.05</c:v>
                </c:pt>
                <c:pt idx="1">
                  <c:v>0.05</c:v>
                </c:pt>
                <c:pt idx="2">
                  <c:v>0.06</c:v>
                </c:pt>
                <c:pt idx="3">
                  <c:v>0.06</c:v>
                </c:pt>
                <c:pt idx="4">
                  <c:v>0.04</c:v>
                </c:pt>
                <c:pt idx="16">
                  <c:v>0.09</c:v>
                </c:pt>
                <c:pt idx="18">
                  <c:v>0.08</c:v>
                </c:pt>
                <c:pt idx="27">
                  <c:v>0.11</c:v>
                </c:pt>
                <c:pt idx="31">
                  <c:v>0.08</c:v>
                </c:pt>
              </c:numCache>
            </c:numRef>
          </c:val>
          <c:smooth val="0"/>
        </c:ser>
        <c:dLbls>
          <c:showLegendKey val="0"/>
          <c:showVal val="0"/>
          <c:showCatName val="0"/>
          <c:showSerName val="0"/>
          <c:showPercent val="0"/>
          <c:showBubbleSize val="0"/>
        </c:dLbls>
        <c:marker val="1"/>
        <c:smooth val="0"/>
        <c:axId val="158724480"/>
        <c:axId val="158726016"/>
      </c:lineChart>
      <c:catAx>
        <c:axId val="158724480"/>
        <c:scaling>
          <c:orientation val="minMax"/>
        </c:scaling>
        <c:delete val="0"/>
        <c:axPos val="b"/>
        <c:majorTickMark val="none"/>
        <c:minorTickMark val="none"/>
        <c:tickLblPos val="nextTo"/>
        <c:txPr>
          <a:bodyPr/>
          <a:lstStyle/>
          <a:p>
            <a:pPr>
              <a:defRPr sz="1000"/>
            </a:pPr>
            <a:endParaRPr lang="en-US"/>
          </a:p>
        </c:txPr>
        <c:crossAx val="158726016"/>
        <c:crosses val="autoZero"/>
        <c:auto val="1"/>
        <c:lblAlgn val="ctr"/>
        <c:lblOffset val="0"/>
        <c:noMultiLvlLbl val="0"/>
      </c:catAx>
      <c:valAx>
        <c:axId val="158726016"/>
        <c:scaling>
          <c:orientation val="minMax"/>
          <c:max val="0.8"/>
        </c:scaling>
        <c:delete val="0"/>
        <c:axPos val="l"/>
        <c:numFmt formatCode="0%" sourceLinked="1"/>
        <c:majorTickMark val="none"/>
        <c:minorTickMark val="none"/>
        <c:tickLblPos val="nextTo"/>
        <c:txPr>
          <a:bodyPr/>
          <a:lstStyle/>
          <a:p>
            <a:pPr>
              <a:defRPr sz="1050"/>
            </a:pPr>
            <a:endParaRPr lang="en-US"/>
          </a:p>
        </c:txPr>
        <c:crossAx val="158724480"/>
        <c:crosses val="autoZero"/>
        <c:crossBetween val="between"/>
        <c:majorUnit val="0.2"/>
      </c:valAx>
    </c:plotArea>
    <c:legend>
      <c:legendPos val="t"/>
      <c:layout>
        <c:manualLayout>
          <c:xMode val="edge"/>
          <c:yMode val="edge"/>
          <c:x val="9.0304560144267673E-2"/>
          <c:y val="8.3333333333333329E-2"/>
          <c:w val="0.8085273938971913"/>
          <c:h val="6.2163258238553516E-2"/>
        </c:manualLayout>
      </c:layout>
      <c:overlay val="0"/>
      <c:txPr>
        <a:bodyPr/>
        <a:lstStyle/>
        <a:p>
          <a:pPr>
            <a:defRPr sz="1200"/>
          </a:pPr>
          <a:endParaRPr lang="en-US"/>
        </a:p>
      </c:txPr>
    </c:legend>
    <c:plotVisOnly val="1"/>
    <c:dispBlanksAs val="span"/>
    <c:showDLblsOverMax val="0"/>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10786866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2 Figures">
    <p:spTree>
      <p:nvGrpSpPr>
        <p:cNvPr id="1" name=""/>
        <p:cNvGrpSpPr/>
        <p:nvPr/>
      </p:nvGrpSpPr>
      <p:grpSpPr>
        <a:xfrm>
          <a:off x="0" y="0"/>
          <a:ext cx="0" cy="0"/>
          <a:chOff x="0" y="0"/>
          <a:chExt cx="0" cy="0"/>
        </a:xfrm>
      </p:grpSpPr>
      <p:sp>
        <p:nvSpPr>
          <p:cNvPr id="16" name="Content Placeholder 2"/>
          <p:cNvSpPr>
            <a:spLocks noGrp="1"/>
          </p:cNvSpPr>
          <p:nvPr>
            <p:ph idx="1"/>
          </p:nvPr>
        </p:nvSpPr>
        <p:spPr>
          <a:xfrm>
            <a:off x="9144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8"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9" name="Content Placeholder 2"/>
          <p:cNvSpPr>
            <a:spLocks noGrp="1"/>
          </p:cNvSpPr>
          <p:nvPr>
            <p:ph idx="12"/>
          </p:nvPr>
        </p:nvSpPr>
        <p:spPr>
          <a:xfrm>
            <a:off x="4617720" y="1097280"/>
            <a:ext cx="443484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02959904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3 Figures">
    <p:spTree>
      <p:nvGrpSpPr>
        <p:cNvPr id="1" name=""/>
        <p:cNvGrpSpPr/>
        <p:nvPr/>
      </p:nvGrpSpPr>
      <p:grpSpPr>
        <a:xfrm>
          <a:off x="0" y="0"/>
          <a:ext cx="0" cy="0"/>
          <a:chOff x="0" y="0"/>
          <a:chExt cx="0" cy="0"/>
        </a:xfrm>
      </p:grpSpPr>
      <p:sp>
        <p:nvSpPr>
          <p:cNvPr id="11" name="Content Placeholder 2"/>
          <p:cNvSpPr>
            <a:spLocks noGrp="1"/>
          </p:cNvSpPr>
          <p:nvPr>
            <p:ph idx="1"/>
          </p:nvPr>
        </p:nvSpPr>
        <p:spPr>
          <a:xfrm>
            <a:off x="9144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4"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
        <p:nvSpPr>
          <p:cNvPr id="15" name="Content Placeholder 2"/>
          <p:cNvSpPr>
            <a:spLocks noGrp="1"/>
          </p:cNvSpPr>
          <p:nvPr>
            <p:ph idx="12"/>
          </p:nvPr>
        </p:nvSpPr>
        <p:spPr>
          <a:xfrm>
            <a:off x="310896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6" name="Content Placeholder 2"/>
          <p:cNvSpPr>
            <a:spLocks noGrp="1"/>
          </p:cNvSpPr>
          <p:nvPr>
            <p:ph idx="13"/>
          </p:nvPr>
        </p:nvSpPr>
        <p:spPr>
          <a:xfrm>
            <a:off x="6126480" y="1097280"/>
            <a:ext cx="292608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363415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Blank Layout">
    <p:spTree>
      <p:nvGrpSpPr>
        <p:cNvPr id="1" name=""/>
        <p:cNvGrpSpPr/>
        <p:nvPr/>
      </p:nvGrpSpPr>
      <p:grpSpPr>
        <a:xfrm>
          <a:off x="0" y="0"/>
          <a:ext cx="0" cy="0"/>
          <a:chOff x="0" y="0"/>
          <a:chExt cx="0" cy="0"/>
        </a:xfrm>
      </p:grpSpPr>
      <p:sp>
        <p:nvSpPr>
          <p:cNvPr id="5"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6" name="Tit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332312335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 y="1097280"/>
            <a:ext cx="8961120" cy="5029200"/>
          </a:xfrm>
          <a:prstGeom prst="rect">
            <a:avLst/>
          </a:prstGeom>
        </p:spPr>
        <p:txBody>
          <a:bodyPr/>
          <a:lstStyle>
            <a:lvl1pPr>
              <a:defRPr sz="2000" b="0" i="0">
                <a:solidFill>
                  <a:schemeClr val="tx1"/>
                </a:solidFill>
                <a:latin typeface="Calibri" pitchFamily="34" charset="0"/>
                <a:cs typeface="Calibri" pitchFamily="34" charset="0"/>
              </a:defRPr>
            </a:lvl1pPr>
            <a:lvl2pPr>
              <a:defRPr sz="1800" b="0" i="0">
                <a:solidFill>
                  <a:schemeClr val="tx1"/>
                </a:solidFill>
                <a:latin typeface="Calibri" pitchFamily="34" charset="0"/>
                <a:cs typeface="Calibri" pitchFamily="34" charset="0"/>
              </a:defRPr>
            </a:lvl2pPr>
            <a:lvl3pPr>
              <a:defRPr sz="1600" b="0" i="0">
                <a:solidFill>
                  <a:schemeClr val="tx1"/>
                </a:solidFill>
                <a:latin typeface="Calibri" pitchFamily="34" charset="0"/>
                <a:cs typeface="Calibri" pitchFamily="34" charset="0"/>
              </a:defRPr>
            </a:lvl3pPr>
            <a:lvl4pPr>
              <a:defRPr sz="1400" b="0" i="0">
                <a:solidFill>
                  <a:schemeClr val="tx1"/>
                </a:solidFill>
                <a:latin typeface="Calibri" pitchFamily="34" charset="0"/>
                <a:cs typeface="Calibri" pitchFamily="34" charset="0"/>
              </a:defRPr>
            </a:lvl4pPr>
            <a:lvl5pPr>
              <a:defRPr sz="1300" b="0" i="0">
                <a:solidFill>
                  <a:schemeClr val="tx1"/>
                </a:solidFill>
                <a:latin typeface="Calibri" pitchFamily="34" charset="0"/>
                <a:cs typeface="Calibri"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ext Placeholder 6"/>
          <p:cNvSpPr>
            <a:spLocks noGrp="1"/>
          </p:cNvSpPr>
          <p:nvPr>
            <p:ph type="body" sz="quarter" idx="11" hasCustomPrompt="1"/>
          </p:nvPr>
        </p:nvSpPr>
        <p:spPr>
          <a:xfrm>
            <a:off x="91440" y="6217920"/>
            <a:ext cx="8321040" cy="548640"/>
          </a:xfrm>
          <a:prstGeom prst="rect">
            <a:avLst/>
          </a:prstGeom>
        </p:spPr>
        <p:txBody>
          <a:bodyPr anchor="b" anchorCtr="0"/>
          <a:lstStyle>
            <a:lvl1pPr marL="0" indent="0" algn="l">
              <a:spcBef>
                <a:spcPts val="0"/>
              </a:spcBef>
              <a:buFont typeface="Arial" pitchFamily="34" charset="0"/>
              <a:buNone/>
              <a:defRPr sz="1200" baseline="0">
                <a:solidFill>
                  <a:schemeClr val="tx1"/>
                </a:solidFill>
                <a:latin typeface="Calibri" pitchFamily="34" charset="0"/>
                <a:cs typeface="Calibri" pitchFamily="34" charset="0"/>
              </a:defRPr>
            </a:lvl1pPr>
          </a:lstStyle>
          <a:p>
            <a:pPr algn="l">
              <a:spcBef>
                <a:spcPts val="0"/>
              </a:spcBef>
            </a:pPr>
            <a:r>
              <a:rPr lang="en-US" dirty="0" smtClean="0"/>
              <a:t>Insert Source Here</a:t>
            </a:r>
          </a:p>
        </p:txBody>
      </p:sp>
      <p:sp>
        <p:nvSpPr>
          <p:cNvPr id="10"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a:latin typeface="Calibri" pitchFamily="34" charset="0"/>
              </a:defRPr>
            </a:lvl1pPr>
          </a:lstStyle>
          <a:p>
            <a:pPr lvl="0" algn="l" rtl="0" eaLnBrk="1" fontAlgn="base" hangingPunct="1">
              <a:spcBef>
                <a:spcPct val="0"/>
              </a:spcBef>
              <a:spcAft>
                <a:spcPct val="0"/>
              </a:spcAft>
            </a:pPr>
            <a:r>
              <a:rPr lang="en-US" smtClean="0"/>
              <a:t>Click to edit Master title style</a:t>
            </a:r>
            <a:endParaRPr lang="en-US" dirty="0" smtClean="0"/>
          </a:p>
        </p:txBody>
      </p:sp>
    </p:spTree>
    <p:extLst>
      <p:ext uri="{BB962C8B-B14F-4D97-AF65-F5344CB8AC3E}">
        <p14:creationId xmlns:p14="http://schemas.microsoft.com/office/powerpoint/2010/main" val="6731887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57349" name="Rectangle 5"/>
          <p:cNvSpPr>
            <a:spLocks noGrp="1" noChangeArrowheads="1"/>
          </p:cNvSpPr>
          <p:nvPr>
            <p:ph type="title"/>
          </p:nvPr>
        </p:nvSpPr>
        <p:spPr bwMode="auto">
          <a:xfrm>
            <a:off x="91440" y="91440"/>
            <a:ext cx="8961120" cy="9144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lgn="l" rtl="0" eaLnBrk="1" fontAlgn="base" hangingPunct="1">
              <a:spcBef>
                <a:spcPct val="0"/>
              </a:spcBef>
              <a:spcAft>
                <a:spcPct val="0"/>
              </a:spcAft>
            </a:pPr>
            <a:r>
              <a:rPr lang="en-US" smtClean="0"/>
              <a:t>Click to edit Master title style</a:t>
            </a:r>
            <a:endParaRPr lang="en-US" dirty="0" smtClean="0"/>
          </a:p>
        </p:txBody>
      </p:sp>
      <p:pic>
        <p:nvPicPr>
          <p:cNvPr id="5" name="Picture 4"/>
          <p:cNvPicPr>
            <a:picLocks noChangeAspect="1" noChangeArrowheads="1"/>
          </p:cNvPicPr>
          <p:nvPr/>
        </p:nvPicPr>
        <p:blipFill>
          <a:blip r:embed="rId7" cstate="print"/>
          <a:srcRect/>
          <a:stretch>
            <a:fillRect/>
          </a:stretch>
        </p:blipFill>
        <p:spPr bwMode="auto">
          <a:xfrm>
            <a:off x="8503920" y="6217920"/>
            <a:ext cx="548640" cy="551434"/>
          </a:xfrm>
          <a:prstGeom prst="rect">
            <a:avLst/>
          </a:prstGeom>
          <a:noFill/>
        </p:spPr>
      </p:pic>
    </p:spTree>
    <p:extLst>
      <p:ext uri="{BB962C8B-B14F-4D97-AF65-F5344CB8AC3E}">
        <p14:creationId xmlns:p14="http://schemas.microsoft.com/office/powerpoint/2010/main" val="244171658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Lst>
  <p:timing>
    <p:tnLst>
      <p:par>
        <p:cTn id="1" dur="indefinite" restart="never" nodeType="tmRoot"/>
      </p:par>
    </p:tnLst>
  </p:timing>
  <p:txStyles>
    <p:titleStyle>
      <a:lvl1pPr algn="l" rtl="0" eaLnBrk="1" fontAlgn="base" hangingPunct="1">
        <a:spcBef>
          <a:spcPct val="0"/>
        </a:spcBef>
        <a:spcAft>
          <a:spcPct val="0"/>
        </a:spcAft>
        <a:defRPr lang="en-US" sz="2800" b="1" i="0" dirty="0" smtClean="0">
          <a:solidFill>
            <a:srgbClr val="000000"/>
          </a:solidFill>
          <a:latin typeface="Calibri" pitchFamily="34" charset="0"/>
          <a:ea typeface="+mj-ea"/>
          <a:cs typeface="Calibri" pitchFamily="34" charset="0"/>
        </a:defRPr>
      </a:lvl1pPr>
      <a:lvl2pPr algn="l" rtl="0" eaLnBrk="1" fontAlgn="base" hangingPunct="1">
        <a:spcBef>
          <a:spcPct val="0"/>
        </a:spcBef>
        <a:spcAft>
          <a:spcPct val="0"/>
        </a:spcAft>
        <a:defRPr sz="2600" b="1">
          <a:solidFill>
            <a:schemeClr val="tx2"/>
          </a:solidFill>
          <a:latin typeface="Tahoma" pitchFamily="34" charset="0"/>
          <a:cs typeface="Arial" charset="0"/>
        </a:defRPr>
      </a:lvl2pPr>
      <a:lvl3pPr algn="l" rtl="0" eaLnBrk="1" fontAlgn="base" hangingPunct="1">
        <a:spcBef>
          <a:spcPct val="0"/>
        </a:spcBef>
        <a:spcAft>
          <a:spcPct val="0"/>
        </a:spcAft>
        <a:defRPr sz="2600" b="1">
          <a:solidFill>
            <a:schemeClr val="tx2"/>
          </a:solidFill>
          <a:latin typeface="Tahoma" pitchFamily="34" charset="0"/>
          <a:cs typeface="Arial" charset="0"/>
        </a:defRPr>
      </a:lvl3pPr>
      <a:lvl4pPr algn="l" rtl="0" eaLnBrk="1" fontAlgn="base" hangingPunct="1">
        <a:spcBef>
          <a:spcPct val="0"/>
        </a:spcBef>
        <a:spcAft>
          <a:spcPct val="0"/>
        </a:spcAft>
        <a:defRPr sz="2600" b="1">
          <a:solidFill>
            <a:schemeClr val="tx2"/>
          </a:solidFill>
          <a:latin typeface="Tahoma" pitchFamily="34" charset="0"/>
          <a:cs typeface="Arial" charset="0"/>
        </a:defRPr>
      </a:lvl4pPr>
      <a:lvl5pPr algn="l" rtl="0" eaLnBrk="1" fontAlgn="base" hangingPunct="1">
        <a:spcBef>
          <a:spcPct val="0"/>
        </a:spcBef>
        <a:spcAft>
          <a:spcPct val="0"/>
        </a:spcAft>
        <a:defRPr sz="2600" b="1">
          <a:solidFill>
            <a:schemeClr val="tx2"/>
          </a:solidFill>
          <a:latin typeface="Tahoma" pitchFamily="34" charset="0"/>
          <a:cs typeface="Arial" charset="0"/>
        </a:defRPr>
      </a:lvl5pPr>
      <a:lvl6pPr marL="457200" algn="l" rtl="0" eaLnBrk="1" fontAlgn="base" hangingPunct="1">
        <a:spcBef>
          <a:spcPct val="0"/>
        </a:spcBef>
        <a:spcAft>
          <a:spcPct val="0"/>
        </a:spcAft>
        <a:defRPr sz="2600" b="1">
          <a:solidFill>
            <a:schemeClr val="tx2"/>
          </a:solidFill>
          <a:latin typeface="Tahoma" pitchFamily="34" charset="0"/>
          <a:cs typeface="Arial" charset="0"/>
        </a:defRPr>
      </a:lvl6pPr>
      <a:lvl7pPr marL="914400" algn="l" rtl="0" eaLnBrk="1" fontAlgn="base" hangingPunct="1">
        <a:spcBef>
          <a:spcPct val="0"/>
        </a:spcBef>
        <a:spcAft>
          <a:spcPct val="0"/>
        </a:spcAft>
        <a:defRPr sz="2600" b="1">
          <a:solidFill>
            <a:schemeClr val="tx2"/>
          </a:solidFill>
          <a:latin typeface="Tahoma" pitchFamily="34" charset="0"/>
          <a:cs typeface="Arial" charset="0"/>
        </a:defRPr>
      </a:lvl7pPr>
      <a:lvl8pPr marL="1371600" algn="l" rtl="0" eaLnBrk="1" fontAlgn="base" hangingPunct="1">
        <a:spcBef>
          <a:spcPct val="0"/>
        </a:spcBef>
        <a:spcAft>
          <a:spcPct val="0"/>
        </a:spcAft>
        <a:defRPr sz="2600" b="1">
          <a:solidFill>
            <a:schemeClr val="tx2"/>
          </a:solidFill>
          <a:latin typeface="Tahoma" pitchFamily="34" charset="0"/>
          <a:cs typeface="Arial" charset="0"/>
        </a:defRPr>
      </a:lvl8pPr>
      <a:lvl9pPr marL="1828800" algn="l" rtl="0" eaLnBrk="1" fontAlgn="base" hangingPunct="1">
        <a:spcBef>
          <a:spcPct val="0"/>
        </a:spcBef>
        <a:spcAft>
          <a:spcPct val="0"/>
        </a:spcAft>
        <a:defRPr sz="2600" b="1">
          <a:solidFill>
            <a:schemeClr val="tx2"/>
          </a:solidFill>
          <a:latin typeface="Tahoma" pitchFamily="34" charset="0"/>
          <a:cs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10574848"/>
              </p:ext>
            </p:extLst>
          </p:nvPr>
        </p:nvGraphicFramePr>
        <p:xfrm>
          <a:off x="91440" y="1737360"/>
          <a:ext cx="8961120" cy="4389120"/>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 Placeholder 3"/>
          <p:cNvSpPr>
            <a:spLocks noGrp="1"/>
          </p:cNvSpPr>
          <p:nvPr>
            <p:ph type="body" sz="quarter" idx="11"/>
          </p:nvPr>
        </p:nvSpPr>
        <p:spPr/>
        <p:txBody>
          <a:bodyPr/>
          <a:lstStyle/>
          <a:p>
            <a:r>
              <a:rPr lang="en-US" sz="1100" dirty="0" smtClean="0">
                <a:latin typeface="+mn-lt"/>
              </a:rPr>
              <a:t>SOURCE: Kaiser Family Foundation Health Tracking Polls</a:t>
            </a:r>
            <a:endParaRPr lang="en-US" sz="1100" dirty="0">
              <a:latin typeface="+mn-lt"/>
            </a:endParaRPr>
          </a:p>
        </p:txBody>
      </p:sp>
      <p:sp>
        <p:nvSpPr>
          <p:cNvPr id="2" name="Title 1"/>
          <p:cNvSpPr>
            <a:spLocks noGrp="1"/>
          </p:cNvSpPr>
          <p:nvPr>
            <p:ph type="title"/>
          </p:nvPr>
        </p:nvSpPr>
        <p:spPr/>
        <p:txBody>
          <a:bodyPr anchor="ctr"/>
          <a:lstStyle/>
          <a:p>
            <a:pPr algn="l"/>
            <a:r>
              <a:rPr lang="en-US" dirty="0" smtClean="0">
                <a:latin typeface="+mn-lt"/>
              </a:rPr>
              <a:t>Steady Opposition to Defunding the ACA Since 2011</a:t>
            </a:r>
            <a:endParaRPr lang="en-US" dirty="0">
              <a:latin typeface="+mn-lt"/>
            </a:endParaRPr>
          </a:p>
        </p:txBody>
      </p:sp>
      <p:sp>
        <p:nvSpPr>
          <p:cNvPr id="6" name="Text Placeholder 3"/>
          <p:cNvSpPr txBox="1">
            <a:spLocks/>
          </p:cNvSpPr>
          <p:nvPr/>
        </p:nvSpPr>
        <p:spPr>
          <a:xfrm>
            <a:off x="91440" y="1097280"/>
            <a:ext cx="8991600" cy="548640"/>
          </a:xfrm>
          <a:prstGeom prst="rect">
            <a:avLst/>
          </a:prstGeom>
        </p:spPr>
        <p:txBody>
          <a:bodyPr anchor="t" anchorCtr="0"/>
          <a:lstStyle>
            <a:lvl1pPr marL="0" indent="0" algn="l" rtl="0" eaLnBrk="1" fontAlgn="base" hangingPunct="1">
              <a:spcBef>
                <a:spcPts val="0"/>
              </a:spcBef>
              <a:spcAft>
                <a:spcPct val="0"/>
              </a:spcAft>
              <a:buFont typeface="Arial" pitchFamily="34" charset="0"/>
              <a:buNone/>
              <a:defRPr sz="1200" baseline="0">
                <a:solidFill>
                  <a:schemeClr val="tx1"/>
                </a:solidFill>
                <a:latin typeface="Meta Offc Pro"/>
                <a:ea typeface="+mn-ea"/>
                <a:cs typeface="Meta Offc Pro"/>
              </a:defRPr>
            </a:lvl1pPr>
            <a:lvl2pPr marL="742950" indent="-285750" algn="l" rtl="0" eaLnBrk="1" fontAlgn="base" hangingPunct="1">
              <a:spcBef>
                <a:spcPct val="20000"/>
              </a:spcBef>
              <a:spcAft>
                <a:spcPct val="0"/>
              </a:spcAft>
              <a:buChar char="–"/>
              <a:defRPr sz="2800">
                <a:solidFill>
                  <a:schemeClr val="tx1"/>
                </a:solidFill>
                <a:latin typeface="+mn-lt"/>
                <a:cs typeface="+mn-cs"/>
              </a:defRPr>
            </a:lvl2pPr>
            <a:lvl3pPr marL="1143000" indent="-228600" algn="l" rtl="0" eaLnBrk="1" fontAlgn="base" hangingPunct="1">
              <a:spcBef>
                <a:spcPct val="20000"/>
              </a:spcBef>
              <a:spcAft>
                <a:spcPct val="0"/>
              </a:spcAft>
              <a:buChar char="•"/>
              <a:defRPr sz="24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sz="2000">
                <a:solidFill>
                  <a:schemeClr val="tx1"/>
                </a:solidFill>
                <a:latin typeface="+mn-lt"/>
                <a:cs typeface="+mn-cs"/>
              </a:defRPr>
            </a:lvl6pPr>
            <a:lvl7pPr marL="2971800" indent="-228600" algn="l" rtl="0" eaLnBrk="1" fontAlgn="base" hangingPunct="1">
              <a:spcBef>
                <a:spcPct val="20000"/>
              </a:spcBef>
              <a:spcAft>
                <a:spcPct val="0"/>
              </a:spcAft>
              <a:buChar char="»"/>
              <a:defRPr sz="2000">
                <a:solidFill>
                  <a:schemeClr val="tx1"/>
                </a:solidFill>
                <a:latin typeface="+mn-lt"/>
                <a:cs typeface="+mn-cs"/>
              </a:defRPr>
            </a:lvl7pPr>
            <a:lvl8pPr marL="3429000" indent="-228600" algn="l" rtl="0" eaLnBrk="1" fontAlgn="base" hangingPunct="1">
              <a:spcBef>
                <a:spcPct val="20000"/>
              </a:spcBef>
              <a:spcAft>
                <a:spcPct val="0"/>
              </a:spcAft>
              <a:buChar char="»"/>
              <a:defRPr sz="2000">
                <a:solidFill>
                  <a:schemeClr val="tx1"/>
                </a:solidFill>
                <a:latin typeface="+mn-lt"/>
                <a:cs typeface="+mn-cs"/>
              </a:defRPr>
            </a:lvl8pPr>
            <a:lvl9pPr marL="3886200" indent="-228600" algn="l" rtl="0" eaLnBrk="1" fontAlgn="base" hangingPunct="1">
              <a:spcBef>
                <a:spcPct val="20000"/>
              </a:spcBef>
              <a:spcAft>
                <a:spcPct val="0"/>
              </a:spcAft>
              <a:buChar char="»"/>
              <a:defRPr sz="2000">
                <a:solidFill>
                  <a:schemeClr val="tx1"/>
                </a:solidFill>
                <a:latin typeface="+mn-lt"/>
                <a:cs typeface="+mn-cs"/>
              </a:defRPr>
            </a:lvl9pPr>
          </a:lstStyle>
          <a:p>
            <a:r>
              <a:rPr lang="en-US" sz="1400" dirty="0">
                <a:latin typeface="+mn-lt"/>
              </a:rPr>
              <a:t>Some lawmakers who oppose the health care law say that if Congress isn’t able to repeal the law, they should try to stop it from being put into place by cutting off funding to implement it. Whether or not you like the health care law, would you say you approve or disapprove of cutting off funding as a way to stop some or all of the law from being put into place?</a:t>
            </a:r>
          </a:p>
        </p:txBody>
      </p:sp>
    </p:spTree>
    <p:extLst>
      <p:ext uri="{BB962C8B-B14F-4D97-AF65-F5344CB8AC3E}">
        <p14:creationId xmlns:p14="http://schemas.microsoft.com/office/powerpoint/2010/main" val="2258985853"/>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Custom 2">
      <a:dk1>
        <a:srgbClr val="000000"/>
      </a:dk1>
      <a:lt1>
        <a:srgbClr val="FFFFFF"/>
      </a:lt1>
      <a:dk2>
        <a:srgbClr val="FF8811"/>
      </a:dk2>
      <a:lt2>
        <a:srgbClr val="E05C26"/>
      </a:lt2>
      <a:accent1>
        <a:srgbClr val="133559"/>
      </a:accent1>
      <a:accent2>
        <a:srgbClr val="025189"/>
      </a:accent2>
      <a:accent3>
        <a:srgbClr val="0072C0"/>
      </a:accent3>
      <a:accent4>
        <a:srgbClr val="31A3E3"/>
      </a:accent4>
      <a:accent5>
        <a:srgbClr val="7BC7ED"/>
      </a:accent5>
      <a:accent6>
        <a:srgbClr val="B0DDF4"/>
      </a:accent6>
      <a:hlink>
        <a:srgbClr val="ADA07A"/>
      </a:hlink>
      <a:folHlink>
        <a:srgbClr val="CDC6AF"/>
      </a:folHlink>
    </a:clrScheme>
    <a:fontScheme name="Calibri">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2700" cmpd="sng">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defRPr dirty="0" err="1" smtClean="0">
            <a:latin typeface="Calibri" pitchFamily="34" charset="0"/>
            <a:cs typeface="Meta Offc Pro"/>
          </a:defRPr>
        </a:defPPr>
      </a:lstStyle>
    </a:tx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000000"/>
        </a:dk1>
        <a:lt1>
          <a:srgbClr val="FFFFFF"/>
        </a:lt1>
        <a:dk2>
          <a:srgbClr val="000000"/>
        </a:dk2>
        <a:lt2>
          <a:srgbClr val="808080"/>
        </a:lt2>
        <a:accent1>
          <a:srgbClr val="06244D"/>
        </a:accent1>
        <a:accent2>
          <a:srgbClr val="F7871B"/>
        </a:accent2>
        <a:accent3>
          <a:srgbClr val="FFFFFF"/>
        </a:accent3>
        <a:accent4>
          <a:srgbClr val="000000"/>
        </a:accent4>
        <a:accent5>
          <a:srgbClr val="AAACB2"/>
        </a:accent5>
        <a:accent6>
          <a:srgbClr val="E07A17"/>
        </a:accent6>
        <a:hlink>
          <a:srgbClr val="747894"/>
        </a:hlink>
        <a:folHlink>
          <a:srgbClr val="FCB460"/>
        </a:folHlink>
      </a:clrScheme>
      <a:clrMap bg1="lt1" tx1="dk1" bg2="lt2" tx2="dk2" accent1="accent1" accent2="accent2" accent3="accent3" accent4="accent4" accent5="accent5" accent6="accent6" hlink="hlink" folHlink="folHlink"/>
    </a:extraClrScheme>
    <a:extraClrScheme>
      <a:clrScheme name="Blank Presentation 14">
        <a:dk1>
          <a:srgbClr val="000000"/>
        </a:dk1>
        <a:lt1>
          <a:srgbClr val="FFFFFF"/>
        </a:lt1>
        <a:dk2>
          <a:srgbClr val="000000"/>
        </a:dk2>
        <a:lt2>
          <a:srgbClr val="808080"/>
        </a:lt2>
        <a:accent1>
          <a:srgbClr val="06244D"/>
        </a:accent1>
        <a:accent2>
          <a:srgbClr val="465274"/>
        </a:accent2>
        <a:accent3>
          <a:srgbClr val="FFFFFF"/>
        </a:accent3>
        <a:accent4>
          <a:srgbClr val="000000"/>
        </a:accent4>
        <a:accent5>
          <a:srgbClr val="AAACB2"/>
        </a:accent5>
        <a:accent6>
          <a:srgbClr val="3F4968"/>
        </a:accent6>
        <a:hlink>
          <a:srgbClr val="F7871B"/>
        </a:hlink>
        <a:folHlink>
          <a:srgbClr val="FCB460"/>
        </a:folHlink>
      </a:clrScheme>
      <a:clrMap bg1="lt1" tx1="dk1" bg2="lt2" tx2="dk2" accent1="accent1" accent2="accent2" accent3="accent3" accent4="accent4" accent5="accent5" accent6="accent6" hlink="hlink" folHlink="folHlink"/>
    </a:extraClrScheme>
    <a:extraClrScheme>
      <a:clrScheme name="Blank Presentation 15">
        <a:dk1>
          <a:srgbClr val="000000"/>
        </a:dk1>
        <a:lt1>
          <a:srgbClr val="FFFFFF"/>
        </a:lt1>
        <a:dk2>
          <a:srgbClr val="000000"/>
        </a:dk2>
        <a:lt2>
          <a:srgbClr val="B5B8C9"/>
        </a:lt2>
        <a:accent1>
          <a:srgbClr val="465274"/>
        </a:accent1>
        <a:accent2>
          <a:srgbClr val="06244D"/>
        </a:accent2>
        <a:accent3>
          <a:srgbClr val="FFFFFF"/>
        </a:accent3>
        <a:accent4>
          <a:srgbClr val="00000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
      <a:clrScheme name="Blank Presentation 16">
        <a:dk1>
          <a:srgbClr val="06244D"/>
        </a:dk1>
        <a:lt1>
          <a:srgbClr val="FFFFFF"/>
        </a:lt1>
        <a:dk2>
          <a:srgbClr val="06244D"/>
        </a:dk2>
        <a:lt2>
          <a:srgbClr val="B5B8C9"/>
        </a:lt2>
        <a:accent1>
          <a:srgbClr val="465274"/>
        </a:accent1>
        <a:accent2>
          <a:srgbClr val="06244D"/>
        </a:accent2>
        <a:accent3>
          <a:srgbClr val="FFFFFF"/>
        </a:accent3>
        <a:accent4>
          <a:srgbClr val="041D40"/>
        </a:accent4>
        <a:accent5>
          <a:srgbClr val="B0B3BC"/>
        </a:accent5>
        <a:accent6>
          <a:srgbClr val="052045"/>
        </a:accent6>
        <a:hlink>
          <a:srgbClr val="FCB460"/>
        </a:hlink>
        <a:folHlink>
          <a:srgbClr val="F7871B"/>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0</TotalTime>
  <Words>116</Words>
  <Application>Microsoft Office PowerPoint</Application>
  <PresentationFormat>On-screen Show (4:3)</PresentationFormat>
  <Paragraphs>27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blank</vt:lpstr>
      <vt:lpstr>Steady Opposition to Defunding the ACA Since 2011</vt:lpstr>
    </vt:vector>
  </TitlesOfParts>
  <Company>Kaiser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Steady Opposition to Defunding the ACA Since 2011</dc:title>
  <dc:creator>SarahC</dc:creator>
  <cp:lastModifiedBy>SarahC</cp:lastModifiedBy>
  <cp:revision>1</cp:revision>
  <dcterms:created xsi:type="dcterms:W3CDTF">2013-08-26T23:19:20Z</dcterms:created>
  <dcterms:modified xsi:type="dcterms:W3CDTF">2013-08-26T23:19:20Z</dcterms:modified>
</cp:coreProperties>
</file>