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6" d="100"/>
          <a:sy n="76" d="100"/>
        </p:scale>
        <p:origin x="-96" y="-72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spPr>
            <a:solidFill>
              <a:schemeClr val="accent1"/>
            </a:solidFill>
            <a:ln>
              <a:solidFill>
                <a:schemeClr val="tx1"/>
              </a:solidFill>
            </a:ln>
          </c:spPr>
          <c:dPt>
            <c:idx val="1"/>
            <c:bubble3D val="0"/>
            <c:spPr>
              <a:solidFill>
                <a:schemeClr val="bg1">
                  <a:lumMod val="65000"/>
                </a:schemeClr>
              </a:solidFill>
              <a:ln>
                <a:solidFill>
                  <a:schemeClr val="tx1"/>
                </a:solidFill>
              </a:ln>
            </c:spPr>
          </c:dPt>
          <c:dPt>
            <c:idx val="2"/>
            <c:bubble3D val="0"/>
            <c:spPr>
              <a:solidFill>
                <a:schemeClr val="bg2"/>
              </a:solidFill>
              <a:ln>
                <a:solidFill>
                  <a:schemeClr val="tx1"/>
                </a:solidFill>
              </a:ln>
            </c:spPr>
          </c:dPt>
          <c:dLbls>
            <c:dLbl>
              <c:idx val="0"/>
              <c:layout/>
              <c:spPr/>
              <c:txPr>
                <a:bodyPr/>
                <a:lstStyle/>
                <a:p>
                  <a:pPr>
                    <a:defRPr sz="1200">
                      <a:solidFill>
                        <a:schemeClr val="tx1"/>
                      </a:solidFill>
                    </a:defRPr>
                  </a:pPr>
                  <a:endParaRPr lang="en-US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1"/>
              <c:layout/>
              <c:spPr/>
              <c:txPr>
                <a:bodyPr/>
                <a:lstStyle/>
                <a:p>
                  <a:pPr>
                    <a:defRPr sz="1100"/>
                  </a:pPr>
                  <a:endParaRPr lang="en-US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0.22361739854502413"/>
                  <c:y val="-0.16920730052355112"/>
                </c:manualLayout>
              </c:layout>
              <c:spPr/>
              <c:txPr>
                <a:bodyPr/>
                <a:lstStyle/>
                <a:p>
                  <a:pPr>
                    <a:defRPr sz="1200">
                      <a:solidFill>
                        <a:schemeClr val="bg1"/>
                      </a:solidFill>
                    </a:defRPr>
                  </a:pPr>
                  <a:endParaRPr lang="en-US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</c:dLbl>
            <c:txPr>
              <a:bodyPr/>
              <a:lstStyle/>
              <a:p>
                <a:pPr>
                  <a:defRPr sz="1200"/>
                </a:pPr>
                <a:endParaRPr lang="en-US"/>
              </a:p>
            </c:txPr>
            <c:dLblPos val="bestFit"/>
            <c:showLegendKey val="0"/>
            <c:showVal val="1"/>
            <c:showCatName val="1"/>
            <c:showSerName val="0"/>
            <c:showPercent val="0"/>
            <c:showBubbleSize val="0"/>
            <c:separator>
</c:separator>
            <c:showLeaderLines val="1"/>
          </c:dLbls>
          <c:cat>
            <c:strRef>
              <c:f>Sheet1!$A$2:$A$4</c:f>
              <c:strCache>
                <c:ptCount val="3"/>
                <c:pt idx="0">
                  <c:v>Yes, have been contacted about the law</c:v>
                </c:pt>
                <c:pt idx="1">
                  <c:v>Don't know/ Refused</c:v>
                </c:pt>
                <c:pt idx="2">
                  <c:v>No, have not been contacted about the law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 formatCode="0%">
                  <c:v>0.1</c:v>
                </c:pt>
                <c:pt idx="2" formatCode="0%">
                  <c:v>0.9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" y="1097280"/>
            <a:ext cx="8961120" cy="5029200"/>
          </a:xfrm>
          <a:prstGeom prst="rect">
            <a:avLst/>
          </a:prstGeom>
        </p:spPr>
        <p:txBody>
          <a:bodyPr/>
          <a:lstStyle>
            <a:lvl1pPr>
              <a:defRPr sz="20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1pPr>
            <a:lvl2pPr>
              <a:defRPr sz="18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2pPr>
            <a:lvl3pPr>
              <a:defRPr sz="16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3pPr>
            <a:lvl4pPr>
              <a:defRPr sz="14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4pPr>
            <a:lvl5pPr>
              <a:defRPr sz="13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9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91440" y="6217920"/>
            <a:ext cx="8321040" cy="548640"/>
          </a:xfrm>
          <a:prstGeom prst="rect">
            <a:avLst/>
          </a:prstGeom>
        </p:spPr>
        <p:txBody>
          <a:bodyPr anchor="b" anchorCtr="0"/>
          <a:lstStyle>
            <a:lvl1pPr marL="0" indent="0" algn="l">
              <a:spcBef>
                <a:spcPts val="0"/>
              </a:spcBef>
              <a:buFont typeface="Arial" pitchFamily="34" charset="0"/>
              <a:buNone/>
              <a:defRPr sz="1200" baseline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1pPr>
          </a:lstStyle>
          <a:p>
            <a:pPr algn="l">
              <a:spcBef>
                <a:spcPts val="0"/>
              </a:spcBef>
            </a:pPr>
            <a:r>
              <a:rPr lang="en-US" dirty="0" smtClean="0"/>
              <a:t>Insert Source Here</a:t>
            </a:r>
          </a:p>
        </p:txBody>
      </p:sp>
      <p:sp>
        <p:nvSpPr>
          <p:cNvPr id="10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91440" y="91440"/>
            <a:ext cx="896112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>
                <a:latin typeface="Calibri" pitchFamily="34" charset="0"/>
              </a:defRPr>
            </a:lvl1pPr>
          </a:lstStyle>
          <a:p>
            <a:pPr lvl="0" algn="l" rtl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mtClean="0"/>
              <a:t>Click to edit Master title style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10786866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Fig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Content Placeholder 2"/>
          <p:cNvSpPr>
            <a:spLocks noGrp="1"/>
          </p:cNvSpPr>
          <p:nvPr>
            <p:ph idx="1"/>
          </p:nvPr>
        </p:nvSpPr>
        <p:spPr>
          <a:xfrm>
            <a:off x="91440" y="1097280"/>
            <a:ext cx="4434840" cy="5029200"/>
          </a:xfrm>
          <a:prstGeom prst="rect">
            <a:avLst/>
          </a:prstGeom>
        </p:spPr>
        <p:txBody>
          <a:bodyPr/>
          <a:lstStyle>
            <a:lvl1pPr>
              <a:defRPr sz="20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1pPr>
            <a:lvl2pPr>
              <a:defRPr sz="18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2pPr>
            <a:lvl3pPr>
              <a:defRPr sz="16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3pPr>
            <a:lvl4pPr>
              <a:defRPr sz="14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4pPr>
            <a:lvl5pPr>
              <a:defRPr sz="13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7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91440" y="6217920"/>
            <a:ext cx="8321040" cy="548640"/>
          </a:xfrm>
          <a:prstGeom prst="rect">
            <a:avLst/>
          </a:prstGeom>
        </p:spPr>
        <p:txBody>
          <a:bodyPr anchor="b" anchorCtr="0"/>
          <a:lstStyle>
            <a:lvl1pPr marL="0" indent="0" algn="l">
              <a:spcBef>
                <a:spcPts val="0"/>
              </a:spcBef>
              <a:buFont typeface="Arial" pitchFamily="34" charset="0"/>
              <a:buNone/>
              <a:defRPr sz="1200" baseline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1pPr>
          </a:lstStyle>
          <a:p>
            <a:pPr algn="l">
              <a:spcBef>
                <a:spcPts val="0"/>
              </a:spcBef>
            </a:pPr>
            <a:r>
              <a:rPr lang="en-US" dirty="0" smtClean="0"/>
              <a:t>Insert Source Here</a:t>
            </a:r>
          </a:p>
        </p:txBody>
      </p:sp>
      <p:sp>
        <p:nvSpPr>
          <p:cNvPr id="18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91440" y="91440"/>
            <a:ext cx="896112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>
                <a:latin typeface="Calibri" pitchFamily="34" charset="0"/>
              </a:defRPr>
            </a:lvl1pPr>
          </a:lstStyle>
          <a:p>
            <a:pPr lvl="0" algn="l" rtl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mtClean="0"/>
              <a:t>Click to edit Master title style</a:t>
            </a:r>
            <a:endParaRPr lang="en-US" dirty="0" smtClean="0"/>
          </a:p>
        </p:txBody>
      </p:sp>
      <p:sp>
        <p:nvSpPr>
          <p:cNvPr id="19" name="Content Placeholder 2"/>
          <p:cNvSpPr>
            <a:spLocks noGrp="1"/>
          </p:cNvSpPr>
          <p:nvPr>
            <p:ph idx="12"/>
          </p:nvPr>
        </p:nvSpPr>
        <p:spPr>
          <a:xfrm>
            <a:off x="4617720" y="1097280"/>
            <a:ext cx="4434840" cy="5029200"/>
          </a:xfrm>
          <a:prstGeom prst="rect">
            <a:avLst/>
          </a:prstGeom>
        </p:spPr>
        <p:txBody>
          <a:bodyPr/>
          <a:lstStyle>
            <a:lvl1pPr>
              <a:defRPr sz="20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1pPr>
            <a:lvl2pPr>
              <a:defRPr sz="18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2pPr>
            <a:lvl3pPr>
              <a:defRPr sz="16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3pPr>
            <a:lvl4pPr>
              <a:defRPr sz="14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4pPr>
            <a:lvl5pPr>
              <a:defRPr sz="13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95990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Fig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2"/>
          <p:cNvSpPr>
            <a:spLocks noGrp="1"/>
          </p:cNvSpPr>
          <p:nvPr>
            <p:ph idx="1"/>
          </p:nvPr>
        </p:nvSpPr>
        <p:spPr>
          <a:xfrm>
            <a:off x="91440" y="1097280"/>
            <a:ext cx="2926080" cy="5029200"/>
          </a:xfrm>
          <a:prstGeom prst="rect">
            <a:avLst/>
          </a:prstGeom>
        </p:spPr>
        <p:txBody>
          <a:bodyPr/>
          <a:lstStyle>
            <a:lvl1pPr>
              <a:defRPr sz="20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1pPr>
            <a:lvl2pPr>
              <a:defRPr sz="18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2pPr>
            <a:lvl3pPr>
              <a:defRPr sz="16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3pPr>
            <a:lvl4pPr>
              <a:defRPr sz="14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4pPr>
            <a:lvl5pPr>
              <a:defRPr sz="13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91440" y="6217920"/>
            <a:ext cx="8321040" cy="548640"/>
          </a:xfrm>
          <a:prstGeom prst="rect">
            <a:avLst/>
          </a:prstGeom>
        </p:spPr>
        <p:txBody>
          <a:bodyPr anchor="b" anchorCtr="0"/>
          <a:lstStyle>
            <a:lvl1pPr marL="0" indent="0" algn="l">
              <a:spcBef>
                <a:spcPts val="0"/>
              </a:spcBef>
              <a:buFont typeface="Arial" pitchFamily="34" charset="0"/>
              <a:buNone/>
              <a:defRPr sz="1200" baseline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1pPr>
          </a:lstStyle>
          <a:p>
            <a:pPr algn="l">
              <a:spcBef>
                <a:spcPts val="0"/>
              </a:spcBef>
            </a:pPr>
            <a:r>
              <a:rPr lang="en-US" dirty="0" smtClean="0"/>
              <a:t>Insert Source Here</a:t>
            </a:r>
          </a:p>
        </p:txBody>
      </p:sp>
      <p:sp>
        <p:nvSpPr>
          <p:cNvPr id="14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91440" y="91440"/>
            <a:ext cx="896112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>
                <a:latin typeface="Calibri" pitchFamily="34" charset="0"/>
              </a:defRPr>
            </a:lvl1pPr>
          </a:lstStyle>
          <a:p>
            <a:pPr lvl="0" algn="l" rtl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mtClean="0"/>
              <a:t>Click to edit Master title style</a:t>
            </a:r>
            <a:endParaRPr lang="en-US" dirty="0" smtClean="0"/>
          </a:p>
        </p:txBody>
      </p:sp>
      <p:sp>
        <p:nvSpPr>
          <p:cNvPr id="15" name="Content Placeholder 2"/>
          <p:cNvSpPr>
            <a:spLocks noGrp="1"/>
          </p:cNvSpPr>
          <p:nvPr>
            <p:ph idx="12"/>
          </p:nvPr>
        </p:nvSpPr>
        <p:spPr>
          <a:xfrm>
            <a:off x="3108960" y="1097280"/>
            <a:ext cx="2926080" cy="5029200"/>
          </a:xfrm>
          <a:prstGeom prst="rect">
            <a:avLst/>
          </a:prstGeom>
        </p:spPr>
        <p:txBody>
          <a:bodyPr/>
          <a:lstStyle>
            <a:lvl1pPr>
              <a:defRPr sz="20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1pPr>
            <a:lvl2pPr>
              <a:defRPr sz="18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2pPr>
            <a:lvl3pPr>
              <a:defRPr sz="16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3pPr>
            <a:lvl4pPr>
              <a:defRPr sz="14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4pPr>
            <a:lvl5pPr>
              <a:defRPr sz="13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6" name="Content Placeholder 2"/>
          <p:cNvSpPr>
            <a:spLocks noGrp="1"/>
          </p:cNvSpPr>
          <p:nvPr>
            <p:ph idx="13"/>
          </p:nvPr>
        </p:nvSpPr>
        <p:spPr>
          <a:xfrm>
            <a:off x="6126480" y="1097280"/>
            <a:ext cx="2926080" cy="5029200"/>
          </a:xfrm>
          <a:prstGeom prst="rect">
            <a:avLst/>
          </a:prstGeom>
        </p:spPr>
        <p:txBody>
          <a:bodyPr/>
          <a:lstStyle>
            <a:lvl1pPr>
              <a:defRPr sz="20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1pPr>
            <a:lvl2pPr>
              <a:defRPr sz="18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2pPr>
            <a:lvl3pPr>
              <a:defRPr sz="16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3pPr>
            <a:lvl4pPr>
              <a:defRPr sz="14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4pPr>
            <a:lvl5pPr>
              <a:defRPr sz="13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634158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91440" y="6217920"/>
            <a:ext cx="8321040" cy="548640"/>
          </a:xfrm>
          <a:prstGeom prst="rect">
            <a:avLst/>
          </a:prstGeom>
        </p:spPr>
        <p:txBody>
          <a:bodyPr anchor="b" anchorCtr="0"/>
          <a:lstStyle>
            <a:lvl1pPr marL="0" indent="0" algn="l">
              <a:spcBef>
                <a:spcPts val="0"/>
              </a:spcBef>
              <a:buFont typeface="Arial" pitchFamily="34" charset="0"/>
              <a:buNone/>
              <a:defRPr sz="1200" baseline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1pPr>
          </a:lstStyle>
          <a:p>
            <a:pPr algn="l">
              <a:spcBef>
                <a:spcPts val="0"/>
              </a:spcBef>
            </a:pPr>
            <a:r>
              <a:rPr lang="en-US" dirty="0" smtClean="0"/>
              <a:t>Insert Source Here</a:t>
            </a:r>
          </a:p>
        </p:txBody>
      </p:sp>
      <p:sp>
        <p:nvSpPr>
          <p:cNvPr id="6" name="Title 5"/>
          <p:cNvSpPr>
            <a:spLocks noGrp="1" noChangeArrowheads="1"/>
          </p:cNvSpPr>
          <p:nvPr>
            <p:ph type="title"/>
          </p:nvPr>
        </p:nvSpPr>
        <p:spPr bwMode="auto">
          <a:xfrm>
            <a:off x="91440" y="91440"/>
            <a:ext cx="896112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>
                <a:latin typeface="Calibri" pitchFamily="34" charset="0"/>
              </a:defRPr>
            </a:lvl1pPr>
          </a:lstStyle>
          <a:p>
            <a:pPr lvl="0" algn="l" rtl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mtClean="0"/>
              <a:t>Click to edit Master title style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32312335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9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91440" y="91440"/>
            <a:ext cx="896112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 algn="l" rtl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mtClean="0"/>
              <a:t>Click to edit Master title style</a:t>
            </a:r>
            <a:endParaRPr lang="en-US" dirty="0" smtClean="0"/>
          </a:p>
        </p:txBody>
      </p:sp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8503920" y="6217920"/>
            <a:ext cx="548640" cy="551434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4417165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</p:sldLayoutIdLst>
  <p:timing>
    <p:tnLst>
      <p:par>
        <p:cTn id="1" dur="indefinite" restart="never" nodeType="tmRoot"/>
      </p:par>
    </p:tnLst>
  </p:timing>
  <p:txStyles>
    <p:titleStyle>
      <a:lvl1pPr algn="l" rtl="0" eaLnBrk="1" fontAlgn="base" hangingPunct="1">
        <a:spcBef>
          <a:spcPct val="0"/>
        </a:spcBef>
        <a:spcAft>
          <a:spcPct val="0"/>
        </a:spcAft>
        <a:defRPr lang="en-US" sz="2800" b="1" i="0" dirty="0" smtClean="0">
          <a:solidFill>
            <a:srgbClr val="000000"/>
          </a:solidFill>
          <a:latin typeface="Calibri" pitchFamily="34" charset="0"/>
          <a:ea typeface="+mj-ea"/>
          <a:cs typeface="Calibri" pitchFamily="34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ontent Placeholder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99355774"/>
              </p:ext>
            </p:extLst>
          </p:nvPr>
        </p:nvGraphicFramePr>
        <p:xfrm>
          <a:off x="92075" y="1905000"/>
          <a:ext cx="4433888" cy="4144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sz="1100" dirty="0" smtClean="0"/>
              <a:t>NOTE: Other, Don’t remember (VOL.), and Don’t know/Refused answers not shown for follow-up question.</a:t>
            </a:r>
          </a:p>
          <a:p>
            <a:r>
              <a:rPr lang="en-US" sz="1100" dirty="0" smtClean="0"/>
              <a:t>SOURCE</a:t>
            </a:r>
            <a:r>
              <a:rPr lang="en-US" sz="1100" dirty="0"/>
              <a:t>: Kaiser Family Foundation Health Tracking Poll (conducted </a:t>
            </a:r>
            <a:r>
              <a:rPr lang="en-US" sz="1100" dirty="0" smtClean="0"/>
              <a:t>August 13-19, </a:t>
            </a:r>
            <a:r>
              <a:rPr lang="en-US" sz="1100" dirty="0"/>
              <a:t>2013</a:t>
            </a:r>
            <a:r>
              <a:rPr lang="en-US" sz="1100" dirty="0" smtClean="0"/>
              <a:t>)</a:t>
            </a:r>
            <a:endParaRPr lang="en-US" sz="1100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en-US" dirty="0" smtClean="0"/>
              <a:t>One </a:t>
            </a:r>
            <a:r>
              <a:rPr lang="en-US" dirty="0"/>
              <a:t>i</a:t>
            </a:r>
            <a:r>
              <a:rPr lang="en-US" dirty="0" smtClean="0"/>
              <a:t>n Ten Say They’ve Been Contacted About Law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2"/>
            <p:extLst>
              <p:ext uri="{D42A27DB-BD31-4B8C-83A1-F6EECF244321}">
                <p14:modId xmlns:p14="http://schemas.microsoft.com/office/powerpoint/2010/main" val="2793691195"/>
              </p:ext>
            </p:extLst>
          </p:nvPr>
        </p:nvGraphicFramePr>
        <p:xfrm>
          <a:off x="4724400" y="2133600"/>
          <a:ext cx="4114800" cy="3337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48526"/>
                <a:gridCol w="866274"/>
              </a:tblGrid>
              <a:tr h="370840">
                <a:tc gridSpan="2">
                  <a:txBody>
                    <a:bodyPr/>
                    <a:lstStyle/>
                    <a:p>
                      <a:pPr algn="l"/>
                      <a:r>
                        <a:rPr lang="en-US" sz="1300" dirty="0" smtClean="0"/>
                        <a:t>Percent</a:t>
                      </a:r>
                      <a:r>
                        <a:rPr lang="en-US" sz="1300" baseline="0" dirty="0" smtClean="0"/>
                        <a:t> who mentioned</a:t>
                      </a:r>
                      <a:endParaRPr lang="en-US" sz="1300" dirty="0"/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300" dirty="0" smtClean="0"/>
                        <a:t>Information</a:t>
                      </a:r>
                      <a:r>
                        <a:rPr lang="en-US" sz="1300" baseline="0" dirty="0" smtClean="0"/>
                        <a:t> about the law (general)</a:t>
                      </a:r>
                      <a:endParaRPr lang="en-US" sz="13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300" dirty="0" smtClean="0"/>
                        <a:t>27%</a:t>
                      </a:r>
                      <a:endParaRPr lang="en-US" sz="13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300" dirty="0" smtClean="0"/>
                        <a:t>Arguments against the law</a:t>
                      </a:r>
                      <a:endParaRPr lang="en-US" sz="13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300" dirty="0" smtClean="0"/>
                        <a:t>11</a:t>
                      </a:r>
                      <a:endParaRPr lang="en-US" sz="13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300" dirty="0" smtClean="0"/>
                        <a:t>Arguments in favor of the law</a:t>
                      </a:r>
                      <a:endParaRPr lang="en-US" sz="13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300" dirty="0" smtClean="0"/>
                        <a:t>9</a:t>
                      </a:r>
                      <a:endParaRPr lang="en-US" sz="13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300" dirty="0" smtClean="0"/>
                        <a:t>Did not listen/hung up</a:t>
                      </a:r>
                      <a:endParaRPr lang="en-US" sz="13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300" dirty="0" smtClean="0"/>
                        <a:t>8</a:t>
                      </a:r>
                      <a:endParaRPr lang="en-US" sz="13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300" dirty="0" smtClean="0"/>
                        <a:t>Called about a survey/asked</a:t>
                      </a:r>
                      <a:r>
                        <a:rPr lang="en-US" sz="1300" baseline="0" dirty="0" smtClean="0"/>
                        <a:t> me questions</a:t>
                      </a:r>
                      <a:endParaRPr lang="en-US" sz="13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300" dirty="0" smtClean="0"/>
                        <a:t>6</a:t>
                      </a:r>
                      <a:endParaRPr lang="en-US" sz="13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300" dirty="0" smtClean="0"/>
                        <a:t>Political arguments</a:t>
                      </a:r>
                      <a:endParaRPr lang="en-US" sz="13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300" dirty="0" smtClean="0"/>
                        <a:t>4</a:t>
                      </a:r>
                      <a:endParaRPr lang="en-US" sz="13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300" dirty="0" smtClean="0"/>
                        <a:t>Tried to sell me insurance</a:t>
                      </a:r>
                      <a:endParaRPr lang="en-US" sz="13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300" dirty="0" smtClean="0"/>
                        <a:t>3</a:t>
                      </a:r>
                      <a:endParaRPr lang="en-US" sz="13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300" dirty="0" smtClean="0"/>
                        <a:t>Heard from both sides:</a:t>
                      </a:r>
                      <a:r>
                        <a:rPr lang="en-US" sz="1300" baseline="0" dirty="0" smtClean="0"/>
                        <a:t> in favor and against</a:t>
                      </a:r>
                      <a:endParaRPr lang="en-US" sz="13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300" dirty="0" smtClean="0"/>
                        <a:t>2</a:t>
                      </a:r>
                      <a:endParaRPr lang="en-US" sz="13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6" name="Title 5"/>
          <p:cNvSpPr txBox="1">
            <a:spLocks/>
          </p:cNvSpPr>
          <p:nvPr/>
        </p:nvSpPr>
        <p:spPr bwMode="auto">
          <a:xfrm>
            <a:off x="91440" y="1097280"/>
            <a:ext cx="4404360" cy="8077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lang="en-US" sz="2800" b="1" i="0">
                <a:solidFill>
                  <a:srgbClr val="000000"/>
                </a:solidFill>
                <a:latin typeface="Calibri" pitchFamily="34" charset="0"/>
                <a:ea typeface="+mj-ea"/>
                <a:cs typeface="Calibri" pitchFamily="34" charset="0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2"/>
                </a:solidFill>
                <a:latin typeface="Tahoma" pitchFamily="34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2"/>
                </a:solidFill>
                <a:latin typeface="Tahoma" pitchFamily="34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2"/>
                </a:solidFill>
                <a:latin typeface="Tahoma" pitchFamily="34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2"/>
                </a:solidFill>
                <a:latin typeface="Tahoma" pitchFamily="34" charset="0"/>
                <a:cs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2"/>
                </a:solidFill>
                <a:latin typeface="Tahoma" pitchFamily="34" charset="0"/>
                <a:cs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2"/>
                </a:solidFill>
                <a:latin typeface="Tahoma" pitchFamily="34" charset="0"/>
                <a:cs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2"/>
                </a:solidFill>
                <a:latin typeface="Tahoma" pitchFamily="34" charset="0"/>
                <a:cs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2"/>
                </a:solidFill>
                <a:latin typeface="Tahoma" pitchFamily="34" charset="0"/>
                <a:cs typeface="Arial" charset="0"/>
              </a:defRPr>
            </a:lvl9pPr>
          </a:lstStyle>
          <a:p>
            <a:r>
              <a:rPr lang="en-US" sz="1300" b="0" dirty="0" smtClean="0"/>
              <a:t>Have you been personally contacted by anyone about the health care law through a phone call, email, text message, or door to door visit, or not?</a:t>
            </a:r>
            <a:endParaRPr lang="en-US" sz="1300" b="0" dirty="0"/>
          </a:p>
        </p:txBody>
      </p:sp>
      <p:sp>
        <p:nvSpPr>
          <p:cNvPr id="7" name="Title 5"/>
          <p:cNvSpPr txBox="1">
            <a:spLocks/>
          </p:cNvSpPr>
          <p:nvPr/>
        </p:nvSpPr>
        <p:spPr bwMode="auto">
          <a:xfrm>
            <a:off x="4648200" y="1097280"/>
            <a:ext cx="4404360" cy="1036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lang="en-US" sz="2800" b="1" i="0">
                <a:solidFill>
                  <a:srgbClr val="000000"/>
                </a:solidFill>
                <a:latin typeface="Calibri" pitchFamily="34" charset="0"/>
                <a:ea typeface="+mj-ea"/>
                <a:cs typeface="Calibri" pitchFamily="34" charset="0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2"/>
                </a:solidFill>
                <a:latin typeface="Tahoma" pitchFamily="34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2"/>
                </a:solidFill>
                <a:latin typeface="Tahoma" pitchFamily="34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2"/>
                </a:solidFill>
                <a:latin typeface="Tahoma" pitchFamily="34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2"/>
                </a:solidFill>
                <a:latin typeface="Tahoma" pitchFamily="34" charset="0"/>
                <a:cs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2"/>
                </a:solidFill>
                <a:latin typeface="Tahoma" pitchFamily="34" charset="0"/>
                <a:cs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2"/>
                </a:solidFill>
                <a:latin typeface="Tahoma" pitchFamily="34" charset="0"/>
                <a:cs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2"/>
                </a:solidFill>
                <a:latin typeface="Tahoma" pitchFamily="34" charset="0"/>
                <a:cs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2"/>
                </a:solidFill>
                <a:latin typeface="Tahoma" pitchFamily="34" charset="0"/>
                <a:cs typeface="Arial" charset="0"/>
              </a:defRPr>
            </a:lvl9pPr>
          </a:lstStyle>
          <a:p>
            <a:r>
              <a:rPr lang="en-US" sz="1300" b="0" i="1" dirty="0" smtClean="0"/>
              <a:t>Among the 10% who say they have been contacted: </a:t>
            </a:r>
          </a:p>
          <a:p>
            <a:r>
              <a:rPr lang="en-US" sz="1300" b="0" dirty="0" smtClean="0"/>
              <a:t>What did that person want to tell you about the health care law? </a:t>
            </a:r>
            <a:r>
              <a:rPr lang="en-US" sz="1300" b="0" i="1" dirty="0" smtClean="0"/>
              <a:t>{open-end}</a:t>
            </a:r>
            <a:endParaRPr lang="en-US" sz="1300" b="0" i="1" dirty="0"/>
          </a:p>
        </p:txBody>
      </p:sp>
    </p:spTree>
    <p:extLst>
      <p:ext uri="{BB962C8B-B14F-4D97-AF65-F5344CB8AC3E}">
        <p14:creationId xmlns:p14="http://schemas.microsoft.com/office/powerpoint/2010/main" val="30366400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ank">
  <a:themeElements>
    <a:clrScheme name="Custom 2">
      <a:dk1>
        <a:srgbClr val="000000"/>
      </a:dk1>
      <a:lt1>
        <a:srgbClr val="FFFFFF"/>
      </a:lt1>
      <a:dk2>
        <a:srgbClr val="FF8811"/>
      </a:dk2>
      <a:lt2>
        <a:srgbClr val="E05C26"/>
      </a:lt2>
      <a:accent1>
        <a:srgbClr val="133559"/>
      </a:accent1>
      <a:accent2>
        <a:srgbClr val="025189"/>
      </a:accent2>
      <a:accent3>
        <a:srgbClr val="0072C0"/>
      </a:accent3>
      <a:accent4>
        <a:srgbClr val="31A3E3"/>
      </a:accent4>
      <a:accent5>
        <a:srgbClr val="7BC7ED"/>
      </a:accent5>
      <a:accent6>
        <a:srgbClr val="B0DDF4"/>
      </a:accent6>
      <a:hlink>
        <a:srgbClr val="ADA07A"/>
      </a:hlink>
      <a:folHlink>
        <a:srgbClr val="CDC6AF"/>
      </a:folHlink>
    </a:clrScheme>
    <a:fontScheme name="Calibri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1"/>
        </a:solidFill>
        <a:ln>
          <a:solidFill>
            <a:schemeClr val="tx1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 cmpd="sng"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 algn="ctr">
          <a:defRPr dirty="0" err="1" smtClean="0">
            <a:latin typeface="Calibri" pitchFamily="34" charset="0"/>
            <a:cs typeface="Meta Offc Pro"/>
          </a:defRPr>
        </a:defPPr>
      </a:lstStyle>
    </a:tx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6244D"/>
        </a:accent1>
        <a:accent2>
          <a:srgbClr val="F7871B"/>
        </a:accent2>
        <a:accent3>
          <a:srgbClr val="FFFFFF"/>
        </a:accent3>
        <a:accent4>
          <a:srgbClr val="000000"/>
        </a:accent4>
        <a:accent5>
          <a:srgbClr val="AAACB2"/>
        </a:accent5>
        <a:accent6>
          <a:srgbClr val="E07A17"/>
        </a:accent6>
        <a:hlink>
          <a:srgbClr val="747894"/>
        </a:hlink>
        <a:folHlink>
          <a:srgbClr val="FCB46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14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6244D"/>
        </a:accent1>
        <a:accent2>
          <a:srgbClr val="465274"/>
        </a:accent2>
        <a:accent3>
          <a:srgbClr val="FFFFFF"/>
        </a:accent3>
        <a:accent4>
          <a:srgbClr val="000000"/>
        </a:accent4>
        <a:accent5>
          <a:srgbClr val="AAACB2"/>
        </a:accent5>
        <a:accent6>
          <a:srgbClr val="3F4968"/>
        </a:accent6>
        <a:hlink>
          <a:srgbClr val="F7871B"/>
        </a:hlink>
        <a:folHlink>
          <a:srgbClr val="FCB46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15">
        <a:dk1>
          <a:srgbClr val="000000"/>
        </a:dk1>
        <a:lt1>
          <a:srgbClr val="FFFFFF"/>
        </a:lt1>
        <a:dk2>
          <a:srgbClr val="000000"/>
        </a:dk2>
        <a:lt2>
          <a:srgbClr val="B5B8C9"/>
        </a:lt2>
        <a:accent1>
          <a:srgbClr val="465274"/>
        </a:accent1>
        <a:accent2>
          <a:srgbClr val="06244D"/>
        </a:accent2>
        <a:accent3>
          <a:srgbClr val="FFFFFF"/>
        </a:accent3>
        <a:accent4>
          <a:srgbClr val="000000"/>
        </a:accent4>
        <a:accent5>
          <a:srgbClr val="B0B3BC"/>
        </a:accent5>
        <a:accent6>
          <a:srgbClr val="052045"/>
        </a:accent6>
        <a:hlink>
          <a:srgbClr val="FCB460"/>
        </a:hlink>
        <a:folHlink>
          <a:srgbClr val="F7871B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16">
        <a:dk1>
          <a:srgbClr val="06244D"/>
        </a:dk1>
        <a:lt1>
          <a:srgbClr val="FFFFFF"/>
        </a:lt1>
        <a:dk2>
          <a:srgbClr val="06244D"/>
        </a:dk2>
        <a:lt2>
          <a:srgbClr val="B5B8C9"/>
        </a:lt2>
        <a:accent1>
          <a:srgbClr val="465274"/>
        </a:accent1>
        <a:accent2>
          <a:srgbClr val="06244D"/>
        </a:accent2>
        <a:accent3>
          <a:srgbClr val="FFFFFF"/>
        </a:accent3>
        <a:accent4>
          <a:srgbClr val="041D40"/>
        </a:accent4>
        <a:accent5>
          <a:srgbClr val="B0B3BC"/>
        </a:accent5>
        <a:accent6>
          <a:srgbClr val="052045"/>
        </a:accent6>
        <a:hlink>
          <a:srgbClr val="FCB460"/>
        </a:hlink>
        <a:folHlink>
          <a:srgbClr val="F7871B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174</Words>
  <Application>Microsoft Office PowerPoint</Application>
  <PresentationFormat>On-screen Show (4:3)</PresentationFormat>
  <Paragraphs>25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blank</vt:lpstr>
      <vt:lpstr>One in Ten Say They’ve Been Contacted About Law</vt:lpstr>
    </vt:vector>
  </TitlesOfParts>
  <Company>Kaiser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One in Ten Say They’ve Been Contacted About Law</dc:title>
  <dc:creator>SarahC</dc:creator>
  <cp:lastModifiedBy>SarahC</cp:lastModifiedBy>
  <cp:revision>1</cp:revision>
  <dcterms:created xsi:type="dcterms:W3CDTF">2013-08-26T23:19:27Z</dcterms:created>
  <dcterms:modified xsi:type="dcterms:W3CDTF">2013-08-26T23:19:27Z</dcterms:modified>
</cp:coreProperties>
</file>