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042684866376114E-2"/>
          <c:y val="0.11135252394497884"/>
          <c:w val="0.91845287588519897"/>
          <c:h val="0.7782365305080059"/>
        </c:manualLayout>
      </c:layout>
      <c:lineChart>
        <c:grouping val="standard"/>
        <c:varyColors val="0"/>
        <c:ser>
          <c:idx val="3"/>
          <c:order val="0"/>
          <c:tx>
            <c:strRef>
              <c:f>Sheet1!$C$1</c:f>
              <c:strCache>
                <c:ptCount val="1"/>
                <c:pt idx="0">
                  <c:v>Better off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dPt>
            <c:idx val="28"/>
            <c:bubble3D val="0"/>
            <c:spPr>
              <a:ln>
                <a:solidFill>
                  <a:schemeClr val="accent1"/>
                </a:solidFill>
                <a:prstDash val="solid"/>
              </a:ln>
            </c:spPr>
          </c:dPt>
          <c:dPt>
            <c:idx val="35"/>
            <c:bubble3D val="0"/>
            <c:spPr>
              <a:ln>
                <a:solidFill>
                  <a:schemeClr val="accent1"/>
                </a:solidFill>
                <a:prstDash val="solid"/>
              </a:ln>
            </c:spPr>
          </c:dPt>
          <c:dLbls>
            <c:dLbl>
              <c:idx val="1"/>
              <c:layout>
                <c:manualLayout>
                  <c:x val="-2.918842501458151E-2"/>
                  <c:y val="-1.157407407407407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31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0507869459025954E-2"/>
                  <c:y val="3.761574074074074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29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3512731481481481E-2"/>
                  <c:y val="-4.050925925925925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28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340277777777778E-3"/>
                  <c:y val="-5.7870370370370367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32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050786945902593E-2"/>
                  <c:y val="2.893518518518518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29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0507983377077866E-2"/>
                  <c:y val="1.446759259259259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32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8.9337953849518807E-3"/>
                  <c:y val="-1.157407407407407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31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4848147236803734E-2"/>
                  <c:y val="4.050925925925925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25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146758347914844E-3"/>
                  <c:y val="5.7870370370370367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32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3401387977544475E-2"/>
                  <c:y val="2.893518518518518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20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7614350940507437E-2"/>
                  <c:y val="2.604166666666666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28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3274073162729659E-2"/>
                  <c:y val="3.472222222222222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26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1.6167591681248178E-2"/>
                  <c:y val="2.893518518518518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27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7614578776611257E-2"/>
                  <c:y val="2.604166666666666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28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6294906496062993E-2"/>
                  <c:y val="4.918981481481481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24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3401387977544475E-2"/>
                  <c:y val="4.340277777777777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27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9061110199766695E-2"/>
                  <c:y val="4.918981481481481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24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-2.1954628718285213E-2"/>
                  <c:y val="4.340277777777777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27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-1.7614350940507437E-2"/>
                  <c:y val="2.604166666666666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18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>
                <c:manualLayout>
                  <c:x val="-1.18273139034704E-2"/>
                  <c:y val="4.050925925925925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23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layout>
                <c:manualLayout>
                  <c:x val="-1.4720832421988917E-2"/>
                  <c:y val="3.472222222222222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26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layout>
                <c:manualLayout>
                  <c:x val="-1.7614350940507437E-2"/>
                  <c:y val="3.472222222222222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26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layout>
                <c:manualLayout>
                  <c:x val="-2.0507869459025954E-2"/>
                  <c:y val="-2.314814814814814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27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>
                <c:manualLayout>
                  <c:x val="-2.1954628718285213E-2"/>
                  <c:y val="3.472222222222222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26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layout>
                <c:manualLayout>
                  <c:x val="-1.7614350940507437E-2"/>
                  <c:y val="3.472222222222222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26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6"/>
              <c:layout>
                <c:manualLayout>
                  <c:x val="-2.050786945902585E-2"/>
                  <c:y val="2.314814814814814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23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8"/>
              <c:layout>
                <c:manualLayout>
                  <c:x val="-1.9061110199766803E-2"/>
                  <c:y val="2.314814814814814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25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layout>
                <c:manualLayout>
                  <c:x val="-2.1954628718285213E-2"/>
                  <c:y val="3.472222222222222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26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0"/>
              <c:layout>
                <c:manualLayout>
                  <c:x val="-2.3401501895596383E-2"/>
                  <c:y val="2.025462962962962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31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1"/>
              <c:layout>
                <c:manualLayout>
                  <c:x val="-9.2333998614756493E-3"/>
                  <c:y val="3.472222222222222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26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5"/>
              <c:layout>
                <c:manualLayout>
                  <c:x val="-2.4082703947720819E-2"/>
                  <c:y val="4.050925925925925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24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6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21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9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19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23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24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21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4"/>
              <c:layout>
                <c:manualLayout>
                  <c:x val="-2.1261516654854609E-2"/>
                  <c:y val="4.33996333927031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20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5"/>
              <c:layout>
                <c:manualLayout>
                  <c:x val="-1.8242381289865342E-2"/>
                  <c:y val="1.73598533570812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Sheet1!$A$2:$B$47</c:f>
              <c:multiLvlStrCache>
                <c:ptCount val="46"/>
                <c:lvl>
                  <c:pt idx="1">
                    <c:v>Apr</c:v>
                  </c:pt>
                  <c:pt idx="2">
                    <c:v>May</c:v>
                  </c:pt>
                  <c:pt idx="3">
                    <c:v>Jun</c:v>
                  </c:pt>
                  <c:pt idx="4">
                    <c:v>Jul</c:v>
                  </c:pt>
                  <c:pt idx="5">
                    <c:v>Aug</c:v>
                  </c:pt>
                  <c:pt idx="6">
                    <c:v>Sep</c:v>
                  </c:pt>
                  <c:pt idx="7">
                    <c:v>Oct</c:v>
                  </c:pt>
                  <c:pt idx="8">
                    <c:v>Nov</c:v>
                  </c:pt>
                  <c:pt idx="9">
                    <c:v>Dec</c:v>
                  </c:pt>
                  <c:pt idx="10">
                    <c:v>Jan</c:v>
                  </c:pt>
                  <c:pt idx="11">
                    <c:v>Feb</c:v>
                  </c:pt>
                  <c:pt idx="12">
                    <c:v>Mar</c:v>
                  </c:pt>
                  <c:pt idx="13">
                    <c:v>Apr</c:v>
                  </c:pt>
                  <c:pt idx="14">
                    <c:v>May</c:v>
                  </c:pt>
                  <c:pt idx="15">
                    <c:v>Jun</c:v>
                  </c:pt>
                  <c:pt idx="16">
                    <c:v>Jul</c:v>
                  </c:pt>
                  <c:pt idx="17">
                    <c:v>Aug</c:v>
                  </c:pt>
                  <c:pt idx="18">
                    <c:v>Sep</c:v>
                  </c:pt>
                  <c:pt idx="19">
                    <c:v>Oct</c:v>
                  </c:pt>
                  <c:pt idx="20">
                    <c:v>Nov</c:v>
                  </c:pt>
                  <c:pt idx="21">
                    <c:v>Dec</c:v>
                  </c:pt>
                  <c:pt idx="22">
                    <c:v>Jan</c:v>
                  </c:pt>
                  <c:pt idx="23">
                    <c:v>Feb</c:v>
                  </c:pt>
                  <c:pt idx="24">
                    <c:v>Mar</c:v>
                  </c:pt>
                  <c:pt idx="25">
                    <c:v>Apr</c:v>
                  </c:pt>
                  <c:pt idx="26">
                    <c:v>May</c:v>
                  </c:pt>
                  <c:pt idx="28">
                    <c:v>Jul</c:v>
                  </c:pt>
                  <c:pt idx="29">
                    <c:v>Aug</c:v>
                  </c:pt>
                  <c:pt idx="30">
                    <c:v>Sep</c:v>
                  </c:pt>
                  <c:pt idx="31">
                    <c:v>Oct</c:v>
                  </c:pt>
                  <c:pt idx="35">
                    <c:v>Feb</c:v>
                  </c:pt>
                  <c:pt idx="36">
                    <c:v>Mar</c:v>
                  </c:pt>
                  <c:pt idx="39">
                    <c:v>Jun</c:v>
                  </c:pt>
                  <c:pt idx="41">
                    <c:v>Aug</c:v>
                  </c:pt>
                  <c:pt idx="42">
                    <c:v>Sep</c:v>
                  </c:pt>
                  <c:pt idx="43">
                    <c:v>Oct</c:v>
                  </c:pt>
                  <c:pt idx="44">
                    <c:v>Nov</c:v>
                  </c:pt>
                  <c:pt idx="45">
                    <c:v>Dec</c:v>
                  </c:pt>
                </c:lvl>
                <c:lvl>
                  <c:pt idx="0">
                    <c:v>2010</c:v>
                  </c:pt>
                  <c:pt idx="10">
                    <c:v>2011</c:v>
                  </c:pt>
                  <c:pt idx="22">
                    <c:v>2012</c:v>
                  </c:pt>
                  <c:pt idx="34">
                    <c:v>2013</c:v>
                  </c:pt>
                </c:lvl>
              </c:multiLvlStrCache>
            </c:multiLvlStrRef>
          </c:cat>
          <c:val>
            <c:numRef>
              <c:f>Sheet1!$C$2:$C$47</c:f>
              <c:numCache>
                <c:formatCode>0%</c:formatCode>
                <c:ptCount val="46"/>
                <c:pt idx="1">
                  <c:v>0.31</c:v>
                </c:pt>
                <c:pt idx="2">
                  <c:v>0.28999999999999998</c:v>
                </c:pt>
                <c:pt idx="3">
                  <c:v>0.28000000000000003</c:v>
                </c:pt>
                <c:pt idx="4">
                  <c:v>0.32</c:v>
                </c:pt>
                <c:pt idx="5">
                  <c:v>0.28999999999999998</c:v>
                </c:pt>
                <c:pt idx="6">
                  <c:v>0.32</c:v>
                </c:pt>
                <c:pt idx="7">
                  <c:v>0.31</c:v>
                </c:pt>
                <c:pt idx="8">
                  <c:v>0.25</c:v>
                </c:pt>
                <c:pt idx="9">
                  <c:v>0.32</c:v>
                </c:pt>
                <c:pt idx="10">
                  <c:v>0.2</c:v>
                </c:pt>
                <c:pt idx="11">
                  <c:v>0.28000000000000003</c:v>
                </c:pt>
                <c:pt idx="12">
                  <c:v>0.26</c:v>
                </c:pt>
                <c:pt idx="13">
                  <c:v>0.27</c:v>
                </c:pt>
                <c:pt idx="14">
                  <c:v>0.28000000000000003</c:v>
                </c:pt>
                <c:pt idx="15">
                  <c:v>0.24</c:v>
                </c:pt>
                <c:pt idx="16">
                  <c:v>0.27</c:v>
                </c:pt>
                <c:pt idx="17">
                  <c:v>0.24</c:v>
                </c:pt>
                <c:pt idx="18">
                  <c:v>0.27</c:v>
                </c:pt>
                <c:pt idx="19">
                  <c:v>0.18</c:v>
                </c:pt>
                <c:pt idx="20">
                  <c:v>0.23</c:v>
                </c:pt>
                <c:pt idx="21">
                  <c:v>0.26</c:v>
                </c:pt>
                <c:pt idx="22">
                  <c:v>0.26</c:v>
                </c:pt>
                <c:pt idx="23">
                  <c:v>0.27</c:v>
                </c:pt>
                <c:pt idx="24">
                  <c:v>0.26</c:v>
                </c:pt>
                <c:pt idx="25">
                  <c:v>0.26</c:v>
                </c:pt>
                <c:pt idx="26">
                  <c:v>0.23</c:v>
                </c:pt>
                <c:pt idx="28">
                  <c:v>0.25</c:v>
                </c:pt>
                <c:pt idx="29">
                  <c:v>0.26</c:v>
                </c:pt>
                <c:pt idx="30">
                  <c:v>0.31</c:v>
                </c:pt>
                <c:pt idx="31">
                  <c:v>0.26</c:v>
                </c:pt>
                <c:pt idx="35">
                  <c:v>0.24</c:v>
                </c:pt>
                <c:pt idx="36">
                  <c:v>0.21</c:v>
                </c:pt>
                <c:pt idx="39">
                  <c:v>0.19</c:v>
                </c:pt>
                <c:pt idx="41">
                  <c:v>0.23</c:v>
                </c:pt>
                <c:pt idx="42">
                  <c:v>0.24</c:v>
                </c:pt>
                <c:pt idx="43">
                  <c:v>0.21</c:v>
                </c:pt>
                <c:pt idx="44">
                  <c:v>0.2</c:v>
                </c:pt>
                <c:pt idx="45">
                  <c:v>0.18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Won't make much difference</c:v>
                </c:pt>
              </c:strCache>
            </c:strRef>
          </c:tx>
          <c:spPr>
            <a:ln>
              <a:solidFill>
                <a:schemeClr val="bg1">
                  <a:lumMod val="65000"/>
                </a:schemeClr>
              </a:solidFill>
              <a:prstDash val="solid"/>
            </a:ln>
          </c:spPr>
          <c:marker>
            <c:symbol val="none"/>
          </c:marker>
          <c:dPt>
            <c:idx val="28"/>
            <c:bubble3D val="0"/>
          </c:dPt>
          <c:dPt>
            <c:idx val="35"/>
            <c:bubble3D val="0"/>
          </c:dPt>
          <c:dLbls>
            <c:dLbl>
              <c:idx val="1"/>
              <c:layout>
                <c:manualLayout>
                  <c:x val="-2.4848147236803734E-2"/>
                  <c:y val="2.893518518518518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30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7741665755322251E-2"/>
                  <c:y val="-5.208333333333333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32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0507869459025954E-2"/>
                  <c:y val="-4.340277777777777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39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1954628718285213E-2"/>
                  <c:y val="-4.050925925925925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33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7614350940507409E-2"/>
                  <c:y val="-2.314814814814814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36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0507983377077866E-2"/>
                  <c:y val="-2.893518518518518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33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1954628718285213E-2"/>
                  <c:y val="-5.208333333333333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32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7614350940507437E-2"/>
                  <c:y val="-3.182870370370370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34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0507869459025954E-2"/>
                  <c:y val="2.314814814814814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28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3401387977544475E-2"/>
                  <c:y val="-2.893518518518518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44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9061110199766695E-2"/>
                  <c:y val="-3.761574074074068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38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0507869459025954E-2"/>
                  <c:y val="-2.604166666666666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39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3401387977544475E-2"/>
                  <c:y val="-2.314814814814814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37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9061110199766747E-2"/>
                  <c:y val="-2.025462962962957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38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1.7614464858559348E-2"/>
                  <c:y val="-3.472222222222222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35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6167591681248178E-2"/>
                  <c:y val="-4.340277777777777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39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9061110199766695E-2"/>
                  <c:y val="-3.182870370370370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37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-2.1954628718285213E-2"/>
                  <c:y val="-5.497685185185179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34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-2.4848147236803734E-2"/>
                  <c:y val="-2.893518518518518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44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>
                <c:manualLayout>
                  <c:x val="-2.0507869459025954E-2"/>
                  <c:y val="-2.314837598425196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41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layout>
                <c:manualLayout>
                  <c:x val="-2.1954628718285213E-2"/>
                  <c:y val="-2.604166666666666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39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layout>
                <c:manualLayout>
                  <c:x val="-2.4848147236803734E-2"/>
                  <c:y val="-4.050925925925925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35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layout>
                <c:manualLayout>
                  <c:x val="-2.0507869459025954E-2"/>
                  <c:y val="-4.050925925925931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41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>
                <c:manualLayout>
                  <c:x val="-2.1954628718285213E-2"/>
                  <c:y val="-3.182870370370370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34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layout>
                <c:manualLayout>
                  <c:x val="-2.4848147236803734E-2"/>
                  <c:y val="-3.472222222222222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34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6"/>
              <c:layout>
                <c:manualLayout>
                  <c:x val="-2.050786945902585E-2"/>
                  <c:y val="-2.604166666666666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37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8"/>
              <c:layout>
                <c:manualLayout>
                  <c:x val="-1.9061110199766803E-2"/>
                  <c:y val="-2.025462962962962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37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layout>
                <c:manualLayout>
                  <c:x val="-2.1954628718285213E-2"/>
                  <c:y val="-2.025462962962962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37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0"/>
              <c:layout>
                <c:manualLayout>
                  <c:x val="-1.4720946340040827E-2"/>
                  <c:y val="-2.893518518518518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33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1"/>
              <c:layout>
                <c:manualLayout>
                  <c:x val="-1.3573677639253427E-2"/>
                  <c:y val="-2.893518518518518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33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5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36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6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40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9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40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1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37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2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37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3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40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4"/>
              <c:layout>
                <c:manualLayout>
                  <c:x val="-2.1261516654854609E-2"/>
                  <c:y val="-2.603978003562187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41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5"/>
              <c:layout>
                <c:manualLayout>
                  <c:x val="-1.257264351523742E-2"/>
                  <c:y val="-2.31464711427749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solidFill>
                      <a:schemeClr val="tx1">
                        <a:lumMod val="50000"/>
                        <a:lumOff val="50000"/>
                      </a:schemeClr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Sheet1!$A$2:$B$47</c:f>
              <c:multiLvlStrCache>
                <c:ptCount val="46"/>
                <c:lvl>
                  <c:pt idx="1">
                    <c:v>Apr</c:v>
                  </c:pt>
                  <c:pt idx="2">
                    <c:v>May</c:v>
                  </c:pt>
                  <c:pt idx="3">
                    <c:v>Jun</c:v>
                  </c:pt>
                  <c:pt idx="4">
                    <c:v>Jul</c:v>
                  </c:pt>
                  <c:pt idx="5">
                    <c:v>Aug</c:v>
                  </c:pt>
                  <c:pt idx="6">
                    <c:v>Sep</c:v>
                  </c:pt>
                  <c:pt idx="7">
                    <c:v>Oct</c:v>
                  </c:pt>
                  <c:pt idx="8">
                    <c:v>Nov</c:v>
                  </c:pt>
                  <c:pt idx="9">
                    <c:v>Dec</c:v>
                  </c:pt>
                  <c:pt idx="10">
                    <c:v>Jan</c:v>
                  </c:pt>
                  <c:pt idx="11">
                    <c:v>Feb</c:v>
                  </c:pt>
                  <c:pt idx="12">
                    <c:v>Mar</c:v>
                  </c:pt>
                  <c:pt idx="13">
                    <c:v>Apr</c:v>
                  </c:pt>
                  <c:pt idx="14">
                    <c:v>May</c:v>
                  </c:pt>
                  <c:pt idx="15">
                    <c:v>Jun</c:v>
                  </c:pt>
                  <c:pt idx="16">
                    <c:v>Jul</c:v>
                  </c:pt>
                  <c:pt idx="17">
                    <c:v>Aug</c:v>
                  </c:pt>
                  <c:pt idx="18">
                    <c:v>Sep</c:v>
                  </c:pt>
                  <c:pt idx="19">
                    <c:v>Oct</c:v>
                  </c:pt>
                  <c:pt idx="20">
                    <c:v>Nov</c:v>
                  </c:pt>
                  <c:pt idx="21">
                    <c:v>Dec</c:v>
                  </c:pt>
                  <c:pt idx="22">
                    <c:v>Jan</c:v>
                  </c:pt>
                  <c:pt idx="23">
                    <c:v>Feb</c:v>
                  </c:pt>
                  <c:pt idx="24">
                    <c:v>Mar</c:v>
                  </c:pt>
                  <c:pt idx="25">
                    <c:v>Apr</c:v>
                  </c:pt>
                  <c:pt idx="26">
                    <c:v>May</c:v>
                  </c:pt>
                  <c:pt idx="28">
                    <c:v>Jul</c:v>
                  </c:pt>
                  <c:pt idx="29">
                    <c:v>Aug</c:v>
                  </c:pt>
                  <c:pt idx="30">
                    <c:v>Sep</c:v>
                  </c:pt>
                  <c:pt idx="31">
                    <c:v>Oct</c:v>
                  </c:pt>
                  <c:pt idx="35">
                    <c:v>Feb</c:v>
                  </c:pt>
                  <c:pt idx="36">
                    <c:v>Mar</c:v>
                  </c:pt>
                  <c:pt idx="39">
                    <c:v>Jun</c:v>
                  </c:pt>
                  <c:pt idx="41">
                    <c:v>Aug</c:v>
                  </c:pt>
                  <c:pt idx="42">
                    <c:v>Sep</c:v>
                  </c:pt>
                  <c:pt idx="43">
                    <c:v>Oct</c:v>
                  </c:pt>
                  <c:pt idx="44">
                    <c:v>Nov</c:v>
                  </c:pt>
                  <c:pt idx="45">
                    <c:v>Dec</c:v>
                  </c:pt>
                </c:lvl>
                <c:lvl>
                  <c:pt idx="0">
                    <c:v>2010</c:v>
                  </c:pt>
                  <c:pt idx="10">
                    <c:v>2011</c:v>
                  </c:pt>
                  <c:pt idx="22">
                    <c:v>2012</c:v>
                  </c:pt>
                  <c:pt idx="34">
                    <c:v>2013</c:v>
                  </c:pt>
                </c:lvl>
              </c:multiLvlStrCache>
            </c:multiLvlStrRef>
          </c:cat>
          <c:val>
            <c:numRef>
              <c:f>Sheet1!$D$2:$D$47</c:f>
              <c:numCache>
                <c:formatCode>0%</c:formatCode>
                <c:ptCount val="46"/>
                <c:pt idx="1">
                  <c:v>0.3</c:v>
                </c:pt>
                <c:pt idx="2">
                  <c:v>0.32</c:v>
                </c:pt>
                <c:pt idx="3">
                  <c:v>0.39</c:v>
                </c:pt>
                <c:pt idx="4">
                  <c:v>0.33</c:v>
                </c:pt>
                <c:pt idx="5">
                  <c:v>0.36</c:v>
                </c:pt>
                <c:pt idx="6">
                  <c:v>0.33</c:v>
                </c:pt>
                <c:pt idx="7">
                  <c:v>0.32</c:v>
                </c:pt>
                <c:pt idx="8">
                  <c:v>0.34</c:v>
                </c:pt>
                <c:pt idx="9">
                  <c:v>0.28000000000000003</c:v>
                </c:pt>
                <c:pt idx="10">
                  <c:v>0.44</c:v>
                </c:pt>
                <c:pt idx="11">
                  <c:v>0.38</c:v>
                </c:pt>
                <c:pt idx="12">
                  <c:v>0.39</c:v>
                </c:pt>
                <c:pt idx="13">
                  <c:v>0.37</c:v>
                </c:pt>
                <c:pt idx="14">
                  <c:v>0.38</c:v>
                </c:pt>
                <c:pt idx="15">
                  <c:v>0.35</c:v>
                </c:pt>
                <c:pt idx="16">
                  <c:v>0.39</c:v>
                </c:pt>
                <c:pt idx="17">
                  <c:v>0.37</c:v>
                </c:pt>
                <c:pt idx="18">
                  <c:v>0.34</c:v>
                </c:pt>
                <c:pt idx="19">
                  <c:v>0.44</c:v>
                </c:pt>
                <c:pt idx="20">
                  <c:v>0.41</c:v>
                </c:pt>
                <c:pt idx="21">
                  <c:v>0.39</c:v>
                </c:pt>
                <c:pt idx="22">
                  <c:v>0.35</c:v>
                </c:pt>
                <c:pt idx="23">
                  <c:v>0.41</c:v>
                </c:pt>
                <c:pt idx="24">
                  <c:v>0.34</c:v>
                </c:pt>
                <c:pt idx="25">
                  <c:v>0.34</c:v>
                </c:pt>
                <c:pt idx="26">
                  <c:v>0.37</c:v>
                </c:pt>
                <c:pt idx="28">
                  <c:v>0.37</c:v>
                </c:pt>
                <c:pt idx="29">
                  <c:v>0.37</c:v>
                </c:pt>
                <c:pt idx="30">
                  <c:v>0.33</c:v>
                </c:pt>
                <c:pt idx="31">
                  <c:v>0.33</c:v>
                </c:pt>
                <c:pt idx="35">
                  <c:v>0.36</c:v>
                </c:pt>
                <c:pt idx="36">
                  <c:v>0.4</c:v>
                </c:pt>
                <c:pt idx="39">
                  <c:v>0.4</c:v>
                </c:pt>
                <c:pt idx="41">
                  <c:v>0.37</c:v>
                </c:pt>
                <c:pt idx="42">
                  <c:v>0.37</c:v>
                </c:pt>
                <c:pt idx="43">
                  <c:v>0.4</c:v>
                </c:pt>
                <c:pt idx="44">
                  <c:v>0.41</c:v>
                </c:pt>
                <c:pt idx="45">
                  <c:v>0.47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Sheet1!$E$1</c:f>
              <c:strCache>
                <c:ptCount val="1"/>
                <c:pt idx="0">
                  <c:v>Worse off</c:v>
                </c:pt>
              </c:strCache>
            </c:strRef>
          </c:tx>
          <c:spPr>
            <a:ln>
              <a:solidFill>
                <a:srgbClr val="E05C26"/>
              </a:solidFill>
            </a:ln>
          </c:spPr>
          <c:marker>
            <c:symbol val="none"/>
          </c:marker>
          <c:dPt>
            <c:idx val="28"/>
            <c:bubble3D val="0"/>
            <c:spPr>
              <a:ln>
                <a:solidFill>
                  <a:srgbClr val="E05C26"/>
                </a:solidFill>
                <a:prstDash val="solid"/>
              </a:ln>
            </c:spPr>
          </c:dPt>
          <c:dPt>
            <c:idx val="35"/>
            <c:bubble3D val="0"/>
            <c:spPr>
              <a:ln>
                <a:solidFill>
                  <a:srgbClr val="E05C26"/>
                </a:solidFill>
                <a:prstDash val="solid"/>
              </a:ln>
            </c:spPr>
          </c:dPt>
          <c:dLbls>
            <c:dLbl>
              <c:idx val="1"/>
              <c:layout>
                <c:manualLayout>
                  <c:x val="-2.4848147236803734E-2"/>
                  <c:y val="-3.789780183727033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32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487036125692622E-3"/>
                  <c:y val="-2.286608705161854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30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28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29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0380554644211113E-2"/>
                  <c:y val="-2.575960557013706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30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28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1954628718285213E-2"/>
                  <c:y val="2.921724628171478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29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0507869459025954E-2"/>
                  <c:y val="1.997256853310002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31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9673032407407408E-2"/>
                  <c:y val="-1.764317220764071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33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32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31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30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28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28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6294906496062993E-2"/>
                  <c:y val="4.36848388743073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34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6167591681248178E-2"/>
                  <c:y val="-4.022719816272966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29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9061110199766695E-2"/>
                  <c:y val="3.211076480023330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33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-2.1954628718285213E-2"/>
                  <c:y val="2.343020924467774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32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-1.7614350940507437E-2"/>
                  <c:y val="3.211076480023330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31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>
                <c:manualLayout>
                  <c:x val="-2.0507869459025954E-2"/>
                  <c:y val="3.211076480023330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31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layout>
                <c:manualLayout>
                  <c:x val="-2.1954628718285213E-2"/>
                  <c:y val="3.211076480023330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31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layout>
                <c:manualLayout>
                  <c:x val="-2.4848147236803734E-2"/>
                  <c:y val="3.211076480023330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33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layout>
                <c:manualLayout>
                  <c:x val="-2.0507869459025954E-2"/>
                  <c:y val="4.36848388743073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25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>
                <c:manualLayout>
                  <c:x val="-2.1954628718285213E-2"/>
                  <c:y val="3.44401611256926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33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layout>
                <c:manualLayout>
                  <c:x val="-2.3401387977544475E-2"/>
                  <c:y val="3.211076480023330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32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6"/>
              <c:layout>
                <c:manualLayout>
                  <c:x val="-2.050786945902585E-2"/>
                  <c:y val="3.211076480023330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31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8"/>
              <c:layout>
                <c:manualLayout>
                  <c:x val="-2.6294906496063097E-2"/>
                  <c:y val="2.343020924467774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32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layout>
                <c:manualLayout>
                  <c:x val="-2.2193287037037143E-2"/>
                  <c:y val="-2.518796478565179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30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0"/>
              <c:layout>
                <c:manualLayout>
                  <c:x val="-1.495949074074074E-2"/>
                  <c:y val="3.965578521434820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26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1"/>
              <c:layout>
                <c:manualLayout>
                  <c:x val="-1.3020833333333334E-2"/>
                  <c:y val="1.474965368912219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32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2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5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32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6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29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9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33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34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32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33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4"/>
              <c:layout>
                <c:manualLayout>
                  <c:x val="-2.1261516654854609E-2"/>
                  <c:y val="4.050632449985624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32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5"/>
              <c:layout>
                <c:manualLayout>
                  <c:x val="-1.257264351523742E-2"/>
                  <c:y val="-2.69799915159981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aseline="0">
                    <a:solidFill>
                      <a:srgbClr val="E05C26"/>
                    </a:solidFill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Sheet1!$A$2:$B$47</c:f>
              <c:multiLvlStrCache>
                <c:ptCount val="46"/>
                <c:lvl>
                  <c:pt idx="1">
                    <c:v>Apr</c:v>
                  </c:pt>
                  <c:pt idx="2">
                    <c:v>May</c:v>
                  </c:pt>
                  <c:pt idx="3">
                    <c:v>Jun</c:v>
                  </c:pt>
                  <c:pt idx="4">
                    <c:v>Jul</c:v>
                  </c:pt>
                  <c:pt idx="5">
                    <c:v>Aug</c:v>
                  </c:pt>
                  <c:pt idx="6">
                    <c:v>Sep</c:v>
                  </c:pt>
                  <c:pt idx="7">
                    <c:v>Oct</c:v>
                  </c:pt>
                  <c:pt idx="8">
                    <c:v>Nov</c:v>
                  </c:pt>
                  <c:pt idx="9">
                    <c:v>Dec</c:v>
                  </c:pt>
                  <c:pt idx="10">
                    <c:v>Jan</c:v>
                  </c:pt>
                  <c:pt idx="11">
                    <c:v>Feb</c:v>
                  </c:pt>
                  <c:pt idx="12">
                    <c:v>Mar</c:v>
                  </c:pt>
                  <c:pt idx="13">
                    <c:v>Apr</c:v>
                  </c:pt>
                  <c:pt idx="14">
                    <c:v>May</c:v>
                  </c:pt>
                  <c:pt idx="15">
                    <c:v>Jun</c:v>
                  </c:pt>
                  <c:pt idx="16">
                    <c:v>Jul</c:v>
                  </c:pt>
                  <c:pt idx="17">
                    <c:v>Aug</c:v>
                  </c:pt>
                  <c:pt idx="18">
                    <c:v>Sep</c:v>
                  </c:pt>
                  <c:pt idx="19">
                    <c:v>Oct</c:v>
                  </c:pt>
                  <c:pt idx="20">
                    <c:v>Nov</c:v>
                  </c:pt>
                  <c:pt idx="21">
                    <c:v>Dec</c:v>
                  </c:pt>
                  <c:pt idx="22">
                    <c:v>Jan</c:v>
                  </c:pt>
                  <c:pt idx="23">
                    <c:v>Feb</c:v>
                  </c:pt>
                  <c:pt idx="24">
                    <c:v>Mar</c:v>
                  </c:pt>
                  <c:pt idx="25">
                    <c:v>Apr</c:v>
                  </c:pt>
                  <c:pt idx="26">
                    <c:v>May</c:v>
                  </c:pt>
                  <c:pt idx="28">
                    <c:v>Jul</c:v>
                  </c:pt>
                  <c:pt idx="29">
                    <c:v>Aug</c:v>
                  </c:pt>
                  <c:pt idx="30">
                    <c:v>Sep</c:v>
                  </c:pt>
                  <c:pt idx="31">
                    <c:v>Oct</c:v>
                  </c:pt>
                  <c:pt idx="35">
                    <c:v>Feb</c:v>
                  </c:pt>
                  <c:pt idx="36">
                    <c:v>Mar</c:v>
                  </c:pt>
                  <c:pt idx="39">
                    <c:v>Jun</c:v>
                  </c:pt>
                  <c:pt idx="41">
                    <c:v>Aug</c:v>
                  </c:pt>
                  <c:pt idx="42">
                    <c:v>Sep</c:v>
                  </c:pt>
                  <c:pt idx="43">
                    <c:v>Oct</c:v>
                  </c:pt>
                  <c:pt idx="44">
                    <c:v>Nov</c:v>
                  </c:pt>
                  <c:pt idx="45">
                    <c:v>Dec</c:v>
                  </c:pt>
                </c:lvl>
                <c:lvl>
                  <c:pt idx="0">
                    <c:v>2010</c:v>
                  </c:pt>
                  <c:pt idx="10">
                    <c:v>2011</c:v>
                  </c:pt>
                  <c:pt idx="22">
                    <c:v>2012</c:v>
                  </c:pt>
                  <c:pt idx="34">
                    <c:v>2013</c:v>
                  </c:pt>
                </c:lvl>
              </c:multiLvlStrCache>
            </c:multiLvlStrRef>
          </c:cat>
          <c:val>
            <c:numRef>
              <c:f>Sheet1!$E$2:$E$47</c:f>
              <c:numCache>
                <c:formatCode>0%</c:formatCode>
                <c:ptCount val="46"/>
                <c:pt idx="1">
                  <c:v>0.32</c:v>
                </c:pt>
                <c:pt idx="2">
                  <c:v>0.3</c:v>
                </c:pt>
                <c:pt idx="3">
                  <c:v>0.28000000000000003</c:v>
                </c:pt>
                <c:pt idx="4">
                  <c:v>0.28999999999999998</c:v>
                </c:pt>
                <c:pt idx="5">
                  <c:v>0.3</c:v>
                </c:pt>
                <c:pt idx="6">
                  <c:v>0.28000000000000003</c:v>
                </c:pt>
                <c:pt idx="7">
                  <c:v>0.28999999999999998</c:v>
                </c:pt>
                <c:pt idx="8">
                  <c:v>0.31</c:v>
                </c:pt>
                <c:pt idx="9">
                  <c:v>0.33</c:v>
                </c:pt>
                <c:pt idx="10">
                  <c:v>0.32</c:v>
                </c:pt>
                <c:pt idx="11">
                  <c:v>0.31</c:v>
                </c:pt>
                <c:pt idx="12">
                  <c:v>0.3</c:v>
                </c:pt>
                <c:pt idx="13">
                  <c:v>0.28000000000000003</c:v>
                </c:pt>
                <c:pt idx="14">
                  <c:v>0.28000000000000003</c:v>
                </c:pt>
                <c:pt idx="15">
                  <c:v>0.34</c:v>
                </c:pt>
                <c:pt idx="16">
                  <c:v>0.28999999999999998</c:v>
                </c:pt>
                <c:pt idx="17">
                  <c:v>0.33</c:v>
                </c:pt>
                <c:pt idx="18">
                  <c:v>0.32</c:v>
                </c:pt>
                <c:pt idx="19">
                  <c:v>0.31</c:v>
                </c:pt>
                <c:pt idx="20">
                  <c:v>0.31</c:v>
                </c:pt>
                <c:pt idx="21">
                  <c:v>0.31</c:v>
                </c:pt>
                <c:pt idx="22">
                  <c:v>0.33</c:v>
                </c:pt>
                <c:pt idx="23">
                  <c:v>0.25</c:v>
                </c:pt>
                <c:pt idx="24">
                  <c:v>0.33</c:v>
                </c:pt>
                <c:pt idx="25">
                  <c:v>0.32</c:v>
                </c:pt>
                <c:pt idx="26">
                  <c:v>0.31</c:v>
                </c:pt>
                <c:pt idx="28">
                  <c:v>0.32</c:v>
                </c:pt>
                <c:pt idx="29">
                  <c:v>0.3</c:v>
                </c:pt>
                <c:pt idx="30">
                  <c:v>0.26</c:v>
                </c:pt>
                <c:pt idx="31">
                  <c:v>0.32</c:v>
                </c:pt>
                <c:pt idx="35">
                  <c:v>0.32</c:v>
                </c:pt>
                <c:pt idx="36">
                  <c:v>0.28999999999999998</c:v>
                </c:pt>
                <c:pt idx="39">
                  <c:v>0.33</c:v>
                </c:pt>
                <c:pt idx="41">
                  <c:v>0.34</c:v>
                </c:pt>
                <c:pt idx="42">
                  <c:v>0.32</c:v>
                </c:pt>
                <c:pt idx="43">
                  <c:v>0.33</c:v>
                </c:pt>
                <c:pt idx="44">
                  <c:v>0.32</c:v>
                </c:pt>
                <c:pt idx="45">
                  <c:v>0.28999999999999998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4183552"/>
        <c:axId val="154185088"/>
      </c:lineChart>
      <c:catAx>
        <c:axId val="154183552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txPr>
          <a:bodyPr rot="-5400000" vert="horz"/>
          <a:lstStyle/>
          <a:p>
            <a:pPr>
              <a:defRPr sz="1000"/>
            </a:pPr>
            <a:endParaRPr lang="en-US"/>
          </a:p>
        </c:txPr>
        <c:crossAx val="154185088"/>
        <c:crosses val="autoZero"/>
        <c:auto val="1"/>
        <c:lblAlgn val="ctr"/>
        <c:lblOffset val="0"/>
        <c:noMultiLvlLbl val="0"/>
      </c:catAx>
      <c:valAx>
        <c:axId val="154185088"/>
        <c:scaling>
          <c:orientation val="minMax"/>
          <c:max val="0.8"/>
        </c:scaling>
        <c:delete val="0"/>
        <c:axPos val="l"/>
        <c:numFmt formatCode="0%" sourceLinked="1"/>
        <c:majorTickMark val="none"/>
        <c:minorTickMark val="none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txPr>
          <a:bodyPr/>
          <a:lstStyle/>
          <a:p>
            <a:pPr>
              <a:defRPr sz="1050"/>
            </a:pPr>
            <a:endParaRPr lang="en-US"/>
          </a:p>
        </c:txPr>
        <c:crossAx val="154183552"/>
        <c:crosses val="autoZero"/>
        <c:crossBetween val="between"/>
        <c:majorUnit val="0.2"/>
      </c:valAx>
    </c:plotArea>
    <c:legend>
      <c:legendPos val="t"/>
      <c:layout>
        <c:manualLayout>
          <c:xMode val="edge"/>
          <c:yMode val="edge"/>
          <c:x val="0.22494178787547389"/>
          <c:y val="8.3333333333333329E-2"/>
          <c:w val="0.673890210338291"/>
          <c:h val="6.2163258238553516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span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83789-F386-453A-AF14-013EAC2F096A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6DDFA6-940E-413B-AFA5-95DE8EBA9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834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663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1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64376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82879"/>
            <a:ext cx="9144000" cy="9144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200" b="1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0"/>
          </p:nvPr>
        </p:nvSpPr>
        <p:spPr>
          <a:xfrm>
            <a:off x="91440" y="1188720"/>
            <a:ext cx="8961120" cy="338554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>
              <a:spcBef>
                <a:spcPts val="0"/>
              </a:spcBef>
              <a:buNone/>
              <a:defRPr sz="1600" b="0" baseline="0">
                <a:latin typeface="+mn-lt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41752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 smtClean="0">
                <a:latin typeface="+mn-lt"/>
              </a:rPr>
              <a:t>NOTE: </a:t>
            </a:r>
            <a:r>
              <a:rPr lang="en-US" sz="1100" dirty="0">
                <a:latin typeface="+mn-lt"/>
              </a:rPr>
              <a:t>Don’t know/Refused answers not </a:t>
            </a:r>
            <a:r>
              <a:rPr lang="en-US" sz="1100" dirty="0" smtClean="0">
                <a:latin typeface="+mn-lt"/>
              </a:rPr>
              <a:t>shown</a:t>
            </a:r>
            <a:r>
              <a:rPr lang="en-US" sz="1100" dirty="0">
                <a:latin typeface="+mn-lt"/>
              </a:rPr>
              <a:t>.</a:t>
            </a:r>
            <a:endParaRPr lang="en-US" sz="1100" dirty="0" smtClean="0">
              <a:latin typeface="+mn-lt"/>
            </a:endParaRPr>
          </a:p>
          <a:p>
            <a:r>
              <a:rPr lang="en-US" sz="1100" dirty="0" smtClean="0">
                <a:latin typeface="+mn-lt"/>
              </a:rPr>
              <a:t>SOURCE: Kaiser Family Foundation Health Tracking Polls</a:t>
            </a:r>
            <a:endParaRPr lang="en-US" sz="110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j-lt"/>
              </a:rPr>
              <a:t>Nearly Half Of The Public Expect No Personal Impact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42190702"/>
              </p:ext>
            </p:extLst>
          </p:nvPr>
        </p:nvGraphicFramePr>
        <p:xfrm>
          <a:off x="0" y="1736725"/>
          <a:ext cx="8959850" cy="4389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Placeholder 3"/>
          <p:cNvSpPr txBox="1">
            <a:spLocks/>
          </p:cNvSpPr>
          <p:nvPr/>
        </p:nvSpPr>
        <p:spPr>
          <a:xfrm>
            <a:off x="91440" y="1097280"/>
            <a:ext cx="8991600" cy="548640"/>
          </a:xfrm>
          <a:prstGeom prst="rect">
            <a:avLst/>
          </a:prstGeom>
        </p:spPr>
        <p:txBody>
          <a:bodyPr anchor="t" anchorCtr="0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ea typeface="+mn-ea"/>
                <a:cs typeface="Meta Offc Pro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400" dirty="0">
                <a:latin typeface="+mn-lt"/>
              </a:rPr>
              <a:t>Do you think </a:t>
            </a:r>
            <a:r>
              <a:rPr lang="en-US" sz="1400" u="sng" dirty="0">
                <a:latin typeface="+mn-lt"/>
              </a:rPr>
              <a:t>you and your family</a:t>
            </a:r>
            <a:r>
              <a:rPr lang="en-US" sz="1400" dirty="0">
                <a:latin typeface="+mn-lt"/>
              </a:rPr>
              <a:t> will be better off or worse off under the health reform law, or don’t you think it will make much difference?</a:t>
            </a:r>
          </a:p>
        </p:txBody>
      </p:sp>
      <p:grpSp>
        <p:nvGrpSpPr>
          <p:cNvPr id="11" name="Group 45"/>
          <p:cNvGrpSpPr/>
          <p:nvPr/>
        </p:nvGrpSpPr>
        <p:grpSpPr>
          <a:xfrm>
            <a:off x="514350" y="1937408"/>
            <a:ext cx="1295153" cy="3675033"/>
            <a:chOff x="1067047" y="2892899"/>
            <a:chExt cx="1295153" cy="4017651"/>
          </a:xfrm>
        </p:grpSpPr>
        <p:cxnSp>
          <p:nvCxnSpPr>
            <p:cNvPr id="12" name="Straight Connector 11"/>
            <p:cNvCxnSpPr/>
            <p:nvPr/>
          </p:nvCxnSpPr>
          <p:spPr>
            <a:xfrm flipV="1">
              <a:off x="1112261" y="3336255"/>
              <a:ext cx="2411" cy="3574295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ounded Rectangle 12"/>
            <p:cNvSpPr/>
            <p:nvPr/>
          </p:nvSpPr>
          <p:spPr>
            <a:xfrm>
              <a:off x="1067047" y="2892899"/>
              <a:ext cx="1295153" cy="447676"/>
            </a:xfrm>
            <a:prstGeom prst="roundRect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 anchorCtr="0"/>
            <a:lstStyle/>
            <a:p>
              <a:pPr algn="ctr" defTabSz="457200"/>
              <a:r>
                <a:rPr lang="en-US" sz="105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Calibri" pitchFamily="34" charset="0"/>
                </a:rPr>
                <a:t>ACA signed into law on March 23, 2010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3479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E05C26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181</Words>
  <Application>Microsoft Office PowerPoint</Application>
  <PresentationFormat>On-screen Show (4:3)</PresentationFormat>
  <Paragraphs>119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Nearly Half Of The Public Expect No Personal Impact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Nearly Half Of The Public Expect No Personal Impact</dc:title>
  <dc:creator>Jamie Firth</dc:creator>
  <cp:lastModifiedBy>Jamie Firth</cp:lastModifiedBy>
  <cp:revision>1</cp:revision>
  <dcterms:created xsi:type="dcterms:W3CDTF">2013-12-18T20:02:13Z</dcterms:created>
  <dcterms:modified xsi:type="dcterms:W3CDTF">2013-12-18T20:02:14Z</dcterms:modified>
</cp:coreProperties>
</file>