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176380525963667"/>
          <c:y val="2.6595744680851064E-2"/>
          <c:w val="0.53588325356389277"/>
          <c:h val="0.934988179669030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 lot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10"/>
              <c:layout>
                <c:manualLayout>
                  <c:x val="-3.0046060418918224E-3"/>
                  <c:y val="-5.9101654846334612E-3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Sheet1!$A$2:$A$12</c:f>
              <c:strCache>
                <c:ptCount val="11"/>
                <c:pt idx="0">
                  <c:v>Your doctor or nurse</c:v>
                </c:pt>
                <c:pt idx="1">
                  <c:v>Federal agencies</c:v>
                </c:pt>
                <c:pt idx="2">
                  <c:v>State agencies</c:v>
                </c:pt>
                <c:pt idx="3">
                  <c:v>Your local pharmacist</c:v>
                </c:pt>
                <c:pt idx="4">
                  <c:v>An employer</c:v>
                </c:pt>
                <c:pt idx="5">
                  <c:v>Your local church or place of worship</c:v>
                </c:pt>
                <c:pt idx="6">
                  <c:v>Non-profit or community organization</c:v>
                </c:pt>
                <c:pt idx="7">
                  <c:v>Friends and family</c:v>
                </c:pt>
                <c:pt idx="8">
                  <c:v>A health insurance company</c:v>
                </c:pt>
                <c:pt idx="9">
                  <c:v>The news media*</c:v>
                </c:pt>
                <c:pt idx="10">
                  <c:v>Social networking sites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0.44</c:v>
                </c:pt>
                <c:pt idx="1">
                  <c:v>0.34</c:v>
                </c:pt>
                <c:pt idx="2">
                  <c:v>0.33</c:v>
                </c:pt>
                <c:pt idx="3">
                  <c:v>0.3</c:v>
                </c:pt>
                <c:pt idx="4">
                  <c:v>0.21</c:v>
                </c:pt>
                <c:pt idx="5">
                  <c:v>0.21</c:v>
                </c:pt>
                <c:pt idx="6">
                  <c:v>0.2</c:v>
                </c:pt>
                <c:pt idx="7">
                  <c:v>0.18</c:v>
                </c:pt>
                <c:pt idx="8">
                  <c:v>0.15</c:v>
                </c:pt>
                <c:pt idx="9">
                  <c:v>0.08</c:v>
                </c:pt>
                <c:pt idx="10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92617728"/>
        <c:axId val="92616192"/>
      </c:barChart>
      <c:valAx>
        <c:axId val="92616192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92617728"/>
        <c:crosses val="autoZero"/>
        <c:crossBetween val="between"/>
      </c:valAx>
      <c:catAx>
        <c:axId val="92617728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926161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03118908382065E-2"/>
          <c:y val="3.2505910165484632E-2"/>
          <c:w val="0.88060428849902539"/>
          <c:h val="0.934988179669030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yes, heard about law from this source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Sheet1!$A$2:$A$12</c:f>
              <c:strCache>
                <c:ptCount val="11"/>
                <c:pt idx="0">
                  <c:v>Doctor or nurse</c:v>
                </c:pt>
                <c:pt idx="1">
                  <c:v>Federal agencies</c:v>
                </c:pt>
                <c:pt idx="2">
                  <c:v>State agencies</c:v>
                </c:pt>
                <c:pt idx="3">
                  <c:v>Local pharmacist</c:v>
                </c:pt>
                <c:pt idx="4">
                  <c:v>An employer</c:v>
                </c:pt>
                <c:pt idx="5">
                  <c:v>Local church or place of worship</c:v>
                </c:pt>
                <c:pt idx="6">
                  <c:v>Non-profit or community organization</c:v>
                </c:pt>
                <c:pt idx="7">
                  <c:v>Friends and family</c:v>
                </c:pt>
                <c:pt idx="8">
                  <c:v>A health insurance company</c:v>
                </c:pt>
                <c:pt idx="9">
                  <c:v>The news media</c:v>
                </c:pt>
                <c:pt idx="10">
                  <c:v>Social networking sites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0.22</c:v>
                </c:pt>
                <c:pt idx="1">
                  <c:v>0.16</c:v>
                </c:pt>
                <c:pt idx="2">
                  <c:v>0.14000000000000001</c:v>
                </c:pt>
                <c:pt idx="4">
                  <c:v>0.19</c:v>
                </c:pt>
                <c:pt idx="6">
                  <c:v>0.12</c:v>
                </c:pt>
                <c:pt idx="7">
                  <c:v>0.49</c:v>
                </c:pt>
                <c:pt idx="8">
                  <c:v>0.15</c:v>
                </c:pt>
                <c:pt idx="9">
                  <c:v>0.81</c:v>
                </c:pt>
                <c:pt idx="10">
                  <c:v>0.23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92645248"/>
        <c:axId val="92643712"/>
      </c:barChart>
      <c:valAx>
        <c:axId val="92643712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92645248"/>
        <c:crosses val="autoZero"/>
        <c:crossBetween val="between"/>
      </c:valAx>
      <c:catAx>
        <c:axId val="92645248"/>
        <c:scaling>
          <c:orientation val="maxMin"/>
        </c:scaling>
        <c:delete val="1"/>
        <c:axPos val="l"/>
        <c:majorTickMark val="none"/>
        <c:minorTickMark val="none"/>
        <c:tickLblPos val="nextTo"/>
        <c:crossAx val="926437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0.00548</cdr:x>
      <cdr:y>0.30142</cdr:y>
    </cdr:from>
    <cdr:to>
      <cdr:x>0.0932</cdr:x>
      <cdr:y>0.36229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5" y="1295400"/>
          <a:ext cx="45720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dirty="0" smtClean="0">
              <a:latin typeface="Calibri" pitchFamily="34" charset="0"/>
              <a:cs typeface="Meta Offc Pro"/>
            </a:rPr>
            <a:t>NA</a:t>
          </a:r>
          <a:endParaRPr lang="en-US" sz="1100" dirty="0" smtClean="0">
            <a:latin typeface="Calibri" pitchFamily="34" charset="0"/>
            <a:cs typeface="Meta Offc Pro"/>
          </a:endParaRPr>
        </a:p>
      </cdr:txBody>
    </cdr:sp>
  </cdr:relSizeAnchor>
  <cdr:relSizeAnchor xmlns:cdr="http://schemas.openxmlformats.org/drawingml/2006/chartDrawing">
    <cdr:from>
      <cdr:x>0.00548</cdr:x>
      <cdr:y>0.47872</cdr:y>
    </cdr:from>
    <cdr:to>
      <cdr:x>0.0932</cdr:x>
      <cdr:y>0.5396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8575" y="2057400"/>
          <a:ext cx="457204" cy="26164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>
              <a:latin typeface="Calibri" pitchFamily="34" charset="0"/>
              <a:cs typeface="Meta Offc Pro"/>
            </a:rPr>
            <a:t>NA</a:t>
          </a:r>
          <a:endParaRPr lang="en-US" sz="1100" dirty="0" smtClean="0">
            <a:latin typeface="Calibri" pitchFamily="34" charset="0"/>
            <a:cs typeface="Meta Offc Pro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f.org/health-reform/poll-finding/kaiser-health-tracking-poll-august-2013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778320"/>
              </p:ext>
            </p:extLst>
          </p:nvPr>
        </p:nvGraphicFramePr>
        <p:xfrm>
          <a:off x="91440" y="1539240"/>
          <a:ext cx="777240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671560" cy="548640"/>
          </a:xfrm>
        </p:spPr>
        <p:txBody>
          <a:bodyPr/>
          <a:lstStyle/>
          <a:p>
            <a:r>
              <a:rPr lang="en-US" sz="1100" dirty="0" smtClean="0"/>
              <a:t>NA = Item not asked for this question.</a:t>
            </a:r>
          </a:p>
          <a:p>
            <a:r>
              <a:rPr lang="en-US" sz="1100" dirty="0" smtClean="0"/>
              <a:t>*The news </a:t>
            </a:r>
            <a:r>
              <a:rPr lang="en-US" sz="1100" dirty="0"/>
              <a:t>media </a:t>
            </a:r>
            <a:r>
              <a:rPr lang="en-US" sz="1100" dirty="0" smtClean="0"/>
              <a:t>includes </a:t>
            </a:r>
            <a:r>
              <a:rPr lang="en-US" sz="1100" dirty="0"/>
              <a:t>cable TV news, national or local TV news, radio news or talk radio, online news sources, and newspapers/magazines.</a:t>
            </a:r>
          </a:p>
          <a:p>
            <a:r>
              <a:rPr lang="en-US" sz="1100" dirty="0" smtClean="0"/>
              <a:t>NOTE: Wording for some items abbreviated; item wording between questions varies. For full question wording see topline: </a:t>
            </a:r>
            <a:r>
              <a:rPr lang="en-US" sz="1100" dirty="0">
                <a:hlinkClick r:id="rId3"/>
              </a:rPr>
              <a:t>http://</a:t>
            </a:r>
            <a:r>
              <a:rPr lang="en-US" sz="1100" dirty="0" smtClean="0">
                <a:hlinkClick r:id="rId3"/>
              </a:rPr>
              <a:t>www.kff.org/health-reform/poll-finding/kaiser-health-tracking-poll-august-2013/</a:t>
            </a:r>
            <a:r>
              <a:rPr lang="en-US" sz="1100" dirty="0" smtClean="0"/>
              <a:t> </a:t>
            </a:r>
          </a:p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</a:t>
            </a:r>
            <a:r>
              <a:rPr lang="en-US" sz="1100" dirty="0" smtClean="0"/>
              <a:t>August 13-19, </a:t>
            </a:r>
            <a:r>
              <a:rPr lang="en-US" sz="1100" dirty="0"/>
              <a:t>2013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Most Trusted on ACA: Doctors and Nurses, Federal and State Agencies, Pharmacists</a:t>
            </a:r>
            <a:endParaRPr lang="en-US" dirty="0"/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145724156"/>
              </p:ext>
            </p:extLst>
          </p:nvPr>
        </p:nvGraphicFramePr>
        <p:xfrm>
          <a:off x="4791075" y="1524000"/>
          <a:ext cx="521208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5"/>
          <p:cNvSpPr txBox="1">
            <a:spLocks/>
          </p:cNvSpPr>
          <p:nvPr/>
        </p:nvSpPr>
        <p:spPr bwMode="auto">
          <a:xfrm>
            <a:off x="4800600" y="1097280"/>
            <a:ext cx="4191000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Percent who say they have heard something about the law from each of the following in the past 30 days:</a:t>
            </a:r>
            <a:endParaRPr lang="en-US" sz="1400" b="0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52400" y="1097280"/>
            <a:ext cx="4343400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Percent who say they would trust information about the health care law from each of the following  ‘a lot’: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79326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Most Trusted on ACA: Doctors and Nurses, Federal and State Agencies, Pharmacists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Trusted on ACA: Doctors and Nurses, Federal and State Agencies, Pharmacists</dc:title>
  <dc:creator>SarahC</dc:creator>
  <cp:lastModifiedBy>SarahC</cp:lastModifiedBy>
  <cp:revision>1</cp:revision>
  <dcterms:created xsi:type="dcterms:W3CDTF">2013-08-26T23:19:29Z</dcterms:created>
  <dcterms:modified xsi:type="dcterms:W3CDTF">2013-08-26T23:19:30Z</dcterms:modified>
</cp:coreProperties>
</file>