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62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42684866376114E-2"/>
          <c:y val="0.11135252394497884"/>
          <c:w val="0.91845287588519897"/>
          <c:h val="0.7782365305080059"/>
        </c:manualLayout>
      </c:layout>
      <c:lineChart>
        <c:grouping val="standard"/>
        <c:varyColors val="0"/>
        <c:ser>
          <c:idx val="3"/>
          <c:order val="0"/>
          <c:tx>
            <c:strRef>
              <c:f>Sheet1!$C$1</c:f>
              <c:strCache>
                <c:ptCount val="1"/>
                <c:pt idx="0">
                  <c:v>Better off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28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Pt>
            <c:idx val="35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-1.6406250000000001E-2"/>
                  <c:y val="-3.38685203412073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43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42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43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42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0746527777777725E-2"/>
                  <c:y val="4.42564796587926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0746527777777777E-2"/>
                  <c:y val="2.40018500291630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2.0746527777777777E-2"/>
                  <c:y val="2.11083315106445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9299768518518518E-2"/>
                  <c:y val="2.40018500291630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1.495949074074074E-2"/>
                  <c:y val="2.68953685476815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1.6406363918051805E-2"/>
                  <c:y val="2.97888870662000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2.2193287037037036E-2"/>
                  <c:y val="3.26824055847185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delete val="1"/>
            </c:dLbl>
            <c:dLbl>
              <c:idx val="28"/>
              <c:layout>
                <c:manualLayout>
                  <c:x val="-2.0746527777777777E-2"/>
                  <c:y val="4.13629611402741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2.219340095508884E-2"/>
                  <c:y val="3.55759241032370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2.1802206364829289E-2"/>
                  <c:y val="3.26824055847185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31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Sheet1!$A$2:$B$46</c:f>
              <c:multiLvlStrCache>
                <c:ptCount val="45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5">
                    <c:v>Feb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Sheet1!$C$2:$C$46</c:f>
              <c:numCache>
                <c:formatCode>0%</c:formatCode>
                <c:ptCount val="45"/>
                <c:pt idx="1">
                  <c:v>0.45</c:v>
                </c:pt>
                <c:pt idx="2">
                  <c:v>0.43</c:v>
                </c:pt>
                <c:pt idx="3">
                  <c:v>0.42</c:v>
                </c:pt>
                <c:pt idx="4">
                  <c:v>0.43</c:v>
                </c:pt>
                <c:pt idx="5">
                  <c:v>0.39</c:v>
                </c:pt>
                <c:pt idx="6">
                  <c:v>0.42</c:v>
                </c:pt>
                <c:pt idx="7">
                  <c:v>0.39</c:v>
                </c:pt>
                <c:pt idx="8">
                  <c:v>0.38</c:v>
                </c:pt>
                <c:pt idx="9">
                  <c:v>0.4</c:v>
                </c:pt>
                <c:pt idx="10">
                  <c:v>0.34</c:v>
                </c:pt>
                <c:pt idx="11">
                  <c:v>0.37</c:v>
                </c:pt>
                <c:pt idx="12">
                  <c:v>0.38</c:v>
                </c:pt>
                <c:pt idx="13">
                  <c:v>0.39</c:v>
                </c:pt>
                <c:pt idx="14">
                  <c:v>0.37</c:v>
                </c:pt>
                <c:pt idx="15">
                  <c:v>0.35</c:v>
                </c:pt>
                <c:pt idx="16">
                  <c:v>0.39</c:v>
                </c:pt>
                <c:pt idx="17">
                  <c:v>0.33</c:v>
                </c:pt>
                <c:pt idx="18">
                  <c:v>0.38</c:v>
                </c:pt>
                <c:pt idx="19">
                  <c:v>0.28000000000000003</c:v>
                </c:pt>
                <c:pt idx="20">
                  <c:v>0.35</c:v>
                </c:pt>
                <c:pt idx="21">
                  <c:v>0.37</c:v>
                </c:pt>
                <c:pt idx="22">
                  <c:v>0.37</c:v>
                </c:pt>
                <c:pt idx="23">
                  <c:v>0.39</c:v>
                </c:pt>
                <c:pt idx="24">
                  <c:v>0.37</c:v>
                </c:pt>
                <c:pt idx="25">
                  <c:v>0.39</c:v>
                </c:pt>
                <c:pt idx="26">
                  <c:v>0.34</c:v>
                </c:pt>
                <c:pt idx="28">
                  <c:v>0.35</c:v>
                </c:pt>
                <c:pt idx="29">
                  <c:v>0.36</c:v>
                </c:pt>
                <c:pt idx="30">
                  <c:v>0.4</c:v>
                </c:pt>
                <c:pt idx="31">
                  <c:v>0.34</c:v>
                </c:pt>
                <c:pt idx="35">
                  <c:v>0.34</c:v>
                </c:pt>
                <c:pt idx="39">
                  <c:v>0.31</c:v>
                </c:pt>
                <c:pt idx="41">
                  <c:v>0.34</c:v>
                </c:pt>
                <c:pt idx="42">
                  <c:v>0.37</c:v>
                </c:pt>
                <c:pt idx="43">
                  <c:v>0.35</c:v>
                </c:pt>
                <c:pt idx="44">
                  <c:v>0.34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Won't make much difference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solid"/>
            </a:ln>
          </c:spPr>
          <c:marker>
            <c:symbol val="none"/>
          </c:marker>
          <c:dPt>
            <c:idx val="28"/>
            <c:bubble3D val="0"/>
          </c:dPt>
          <c:dPt>
            <c:idx val="35"/>
            <c:bubble3D val="0"/>
          </c:dPt>
          <c:dLbls>
            <c:dLbl>
              <c:idx val="1"/>
              <c:layout>
                <c:manualLayout>
                  <c:x val="-1.6406250000000001E-2"/>
                  <c:y val="4.83363407699037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13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16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20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20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21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7853009259259259E-2"/>
                  <c:y val="-3.26821777486147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20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delete val="1"/>
            </c:dLbl>
            <c:dLbl>
              <c:idx val="2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20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Sheet1!$A$2:$B$46</c:f>
              <c:multiLvlStrCache>
                <c:ptCount val="45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5">
                    <c:v>Feb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Sheet1!$D$2:$D$46</c:f>
              <c:numCache>
                <c:formatCode>0%</c:formatCode>
                <c:ptCount val="45"/>
                <c:pt idx="1">
                  <c:v>0.11</c:v>
                </c:pt>
                <c:pt idx="2">
                  <c:v>0.13</c:v>
                </c:pt>
                <c:pt idx="3">
                  <c:v>0.19</c:v>
                </c:pt>
                <c:pt idx="4">
                  <c:v>0.15</c:v>
                </c:pt>
                <c:pt idx="5">
                  <c:v>0.18</c:v>
                </c:pt>
                <c:pt idx="6">
                  <c:v>0.15</c:v>
                </c:pt>
                <c:pt idx="7">
                  <c:v>0.18</c:v>
                </c:pt>
                <c:pt idx="8">
                  <c:v>0.16</c:v>
                </c:pt>
                <c:pt idx="9">
                  <c:v>0.15</c:v>
                </c:pt>
                <c:pt idx="10">
                  <c:v>0.22</c:v>
                </c:pt>
                <c:pt idx="11">
                  <c:v>0.19</c:v>
                </c:pt>
                <c:pt idx="12">
                  <c:v>0.19</c:v>
                </c:pt>
                <c:pt idx="13">
                  <c:v>0.18</c:v>
                </c:pt>
                <c:pt idx="14">
                  <c:v>0.19</c:v>
                </c:pt>
                <c:pt idx="15">
                  <c:v>0.2</c:v>
                </c:pt>
                <c:pt idx="16">
                  <c:v>0.2</c:v>
                </c:pt>
                <c:pt idx="17">
                  <c:v>0.21</c:v>
                </c:pt>
                <c:pt idx="18">
                  <c:v>0.18</c:v>
                </c:pt>
                <c:pt idx="19">
                  <c:v>0.28999999999999998</c:v>
                </c:pt>
                <c:pt idx="20">
                  <c:v>0.22</c:v>
                </c:pt>
                <c:pt idx="21">
                  <c:v>0.19</c:v>
                </c:pt>
                <c:pt idx="22">
                  <c:v>0.19</c:v>
                </c:pt>
                <c:pt idx="23">
                  <c:v>0.22</c:v>
                </c:pt>
                <c:pt idx="24">
                  <c:v>0.18</c:v>
                </c:pt>
                <c:pt idx="25">
                  <c:v>0.17</c:v>
                </c:pt>
                <c:pt idx="26">
                  <c:v>0.2</c:v>
                </c:pt>
                <c:pt idx="28">
                  <c:v>0.18</c:v>
                </c:pt>
                <c:pt idx="29">
                  <c:v>0.17</c:v>
                </c:pt>
                <c:pt idx="30">
                  <c:v>0.17</c:v>
                </c:pt>
                <c:pt idx="31">
                  <c:v>0.21</c:v>
                </c:pt>
                <c:pt idx="35">
                  <c:v>0.19</c:v>
                </c:pt>
                <c:pt idx="39">
                  <c:v>0.2</c:v>
                </c:pt>
                <c:pt idx="41">
                  <c:v>0.19</c:v>
                </c:pt>
                <c:pt idx="42">
                  <c:v>0.16</c:v>
                </c:pt>
                <c:pt idx="43">
                  <c:v>0.21</c:v>
                </c:pt>
                <c:pt idx="44">
                  <c:v>0.15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Sheet1!$E$1</c:f>
              <c:strCache>
                <c:ptCount val="1"/>
                <c:pt idx="0">
                  <c:v>Worse off</c:v>
                </c:pt>
              </c:strCache>
            </c:strRef>
          </c:tx>
          <c:spPr>
            <a:ln>
              <a:solidFill>
                <a:srgbClr val="E05C26"/>
              </a:solidFill>
            </a:ln>
          </c:spPr>
          <c:marker>
            <c:symbol val="none"/>
          </c:marker>
          <c:dPt>
            <c:idx val="28"/>
            <c:bubble3D val="0"/>
            <c:spPr>
              <a:ln>
                <a:solidFill>
                  <a:srgbClr val="E05C26"/>
                </a:solidFill>
                <a:prstDash val="solid"/>
              </a:ln>
            </c:spPr>
          </c:dPt>
          <c:dPt>
            <c:idx val="35"/>
            <c:bubble3D val="0"/>
            <c:spPr>
              <a:ln>
                <a:solidFill>
                  <a:srgbClr val="E05C26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-1.6406250000000001E-2"/>
                  <c:y val="4.254930373286672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0746527777777725E-2"/>
                  <c:y val="-4.13627333041703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9299768518518518E-2"/>
                  <c:y val="-3.26821777486148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2.0746527777777777E-2"/>
                  <c:y val="-4.4256251822688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7245370370370369E-2"/>
                  <c:y val="-2.68951407115777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2.2193287037037036E-2"/>
                  <c:y val="-2.68951407115777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6406250000000001E-2"/>
                  <c:y val="1.65076370662000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2.3640046296296402E-2"/>
                  <c:y val="-4.13627333041703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1.3512731481481481E-2"/>
                  <c:y val="-3.846921478565179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delete val="1"/>
            </c:dLbl>
            <c:dLbl>
              <c:idx val="28"/>
              <c:layout>
                <c:manualLayout>
                  <c:x val="-2.0746527777777777E-2"/>
                  <c:y val="-3.557569626713327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41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2.219340095508884E-2"/>
                  <c:y val="-4.4256251822688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>
                    <a:solidFill>
                      <a:srgbClr val="E05C26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Sheet1!$A$2:$B$46</c:f>
              <c:multiLvlStrCache>
                <c:ptCount val="45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5">
                    <c:v>Feb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Sheet1!$E$2:$E$46</c:f>
              <c:numCache>
                <c:formatCode>0%</c:formatCode>
                <c:ptCount val="45"/>
                <c:pt idx="1">
                  <c:v>0.35</c:v>
                </c:pt>
                <c:pt idx="2">
                  <c:v>0.35</c:v>
                </c:pt>
                <c:pt idx="3">
                  <c:v>0.32</c:v>
                </c:pt>
                <c:pt idx="4">
                  <c:v>0.35</c:v>
                </c:pt>
                <c:pt idx="5">
                  <c:v>0.37</c:v>
                </c:pt>
                <c:pt idx="6">
                  <c:v>0.34</c:v>
                </c:pt>
                <c:pt idx="7">
                  <c:v>0.34</c:v>
                </c:pt>
                <c:pt idx="8">
                  <c:v>0.36</c:v>
                </c:pt>
                <c:pt idx="9">
                  <c:v>0.37</c:v>
                </c:pt>
                <c:pt idx="10">
                  <c:v>0.38</c:v>
                </c:pt>
                <c:pt idx="11">
                  <c:v>0.39</c:v>
                </c:pt>
                <c:pt idx="12">
                  <c:v>0.35</c:v>
                </c:pt>
                <c:pt idx="13">
                  <c:v>0.35</c:v>
                </c:pt>
                <c:pt idx="14">
                  <c:v>0.38</c:v>
                </c:pt>
                <c:pt idx="15">
                  <c:v>0.39</c:v>
                </c:pt>
                <c:pt idx="16">
                  <c:v>0.35</c:v>
                </c:pt>
                <c:pt idx="17">
                  <c:v>0.37</c:v>
                </c:pt>
                <c:pt idx="18">
                  <c:v>0.36</c:v>
                </c:pt>
                <c:pt idx="19">
                  <c:v>0.36</c:v>
                </c:pt>
                <c:pt idx="20">
                  <c:v>0.36</c:v>
                </c:pt>
                <c:pt idx="21">
                  <c:v>0.37</c:v>
                </c:pt>
                <c:pt idx="22">
                  <c:v>0.36</c:v>
                </c:pt>
                <c:pt idx="23">
                  <c:v>0.32</c:v>
                </c:pt>
                <c:pt idx="24">
                  <c:v>0.38</c:v>
                </c:pt>
                <c:pt idx="25">
                  <c:v>0.38</c:v>
                </c:pt>
                <c:pt idx="26">
                  <c:v>0.35</c:v>
                </c:pt>
                <c:pt idx="28">
                  <c:v>0.41</c:v>
                </c:pt>
                <c:pt idx="29">
                  <c:v>0.37</c:v>
                </c:pt>
                <c:pt idx="30">
                  <c:v>0.33</c:v>
                </c:pt>
                <c:pt idx="31">
                  <c:v>0.35</c:v>
                </c:pt>
                <c:pt idx="35">
                  <c:v>0.38</c:v>
                </c:pt>
                <c:pt idx="39">
                  <c:v>0.4</c:v>
                </c:pt>
                <c:pt idx="41">
                  <c:v>0.4</c:v>
                </c:pt>
                <c:pt idx="42">
                  <c:v>0.39</c:v>
                </c:pt>
                <c:pt idx="43">
                  <c:v>0.38</c:v>
                </c:pt>
                <c:pt idx="44">
                  <c:v>0.43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258752"/>
        <c:axId val="35260288"/>
      </c:lineChart>
      <c:catAx>
        <c:axId val="352587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 sz="1000"/>
            </a:pPr>
            <a:endParaRPr lang="en-US"/>
          </a:p>
        </c:txPr>
        <c:crossAx val="35260288"/>
        <c:crosses val="autoZero"/>
        <c:auto val="1"/>
        <c:lblAlgn val="ctr"/>
        <c:lblOffset val="0"/>
        <c:noMultiLvlLbl val="0"/>
      </c:catAx>
      <c:valAx>
        <c:axId val="35260288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35258752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2494178787547389"/>
          <c:y val="8.3333333333333329E-2"/>
          <c:w val="0.673890210338291"/>
          <c:h val="6.2163258238553516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3275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82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latin typeface="+mn-lt"/>
              </a:rPr>
              <a:t>NOTE: </a:t>
            </a:r>
            <a:r>
              <a:rPr lang="en-US" sz="1100" dirty="0">
                <a:latin typeface="+mn-lt"/>
              </a:rPr>
              <a:t>Don’t know/Refused answers not </a:t>
            </a:r>
            <a:r>
              <a:rPr lang="en-US" sz="1100" dirty="0" smtClean="0">
                <a:latin typeface="+mn-lt"/>
              </a:rPr>
              <a:t>shown</a:t>
            </a:r>
            <a:r>
              <a:rPr lang="en-US" sz="1100" dirty="0">
                <a:latin typeface="+mn-lt"/>
              </a:rPr>
              <a:t>.</a:t>
            </a:r>
            <a:endParaRPr lang="en-US" sz="1100" dirty="0" smtClean="0">
              <a:latin typeface="+mn-lt"/>
            </a:endParaRPr>
          </a:p>
          <a:p>
            <a:r>
              <a:rPr lang="en-US" sz="1100" dirty="0" smtClean="0">
                <a:latin typeface="+mn-lt"/>
              </a:rPr>
              <a:t>SOURCE: Kaiser Family Foundation Health Tracking Polls</a:t>
            </a:r>
            <a:endParaRPr lang="en-US" sz="11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>
                <a:latin typeface="+mn-lt"/>
              </a:rPr>
              <a:t>More Now Expect The Country To Be Worse Off Under ACA Than Better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0904902"/>
              </p:ext>
            </p:extLst>
          </p:nvPr>
        </p:nvGraphicFramePr>
        <p:xfrm>
          <a:off x="0" y="1736725"/>
          <a:ext cx="895985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>
                <a:latin typeface="+mn-lt"/>
              </a:rPr>
              <a:t>Do you think </a:t>
            </a:r>
            <a:r>
              <a:rPr lang="en-US" sz="1400" u="sng" dirty="0" smtClean="0">
                <a:latin typeface="+mn-lt"/>
              </a:rPr>
              <a:t>the country as a whole</a:t>
            </a:r>
            <a:r>
              <a:rPr lang="en-US" sz="1400" dirty="0" smtClean="0">
                <a:latin typeface="+mn-lt"/>
              </a:rPr>
              <a:t> will </a:t>
            </a:r>
            <a:r>
              <a:rPr lang="en-US" sz="1400" dirty="0">
                <a:latin typeface="+mn-lt"/>
              </a:rPr>
              <a:t>be better off or worse off under the health reform law, or don’t you think it will make much difference?</a:t>
            </a:r>
          </a:p>
        </p:txBody>
      </p:sp>
      <p:grpSp>
        <p:nvGrpSpPr>
          <p:cNvPr id="9" name="Group 45"/>
          <p:cNvGrpSpPr/>
          <p:nvPr/>
        </p:nvGrpSpPr>
        <p:grpSpPr>
          <a:xfrm>
            <a:off x="533400" y="1937408"/>
            <a:ext cx="1295153" cy="3675033"/>
            <a:chOff x="1067047" y="2892899"/>
            <a:chExt cx="1295153" cy="4017651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112261" y="3336255"/>
              <a:ext cx="2411" cy="35742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1067047" y="2892899"/>
              <a:ext cx="1295153" cy="447676"/>
            </a:xfrm>
            <a:prstGeom prst="round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0"/>
            <a:lstStyle/>
            <a:p>
              <a:pPr algn="ctr" defTabSz="457200"/>
              <a:r>
                <a:rPr 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ACA signed into law on March 23, 2010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10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180</Words>
  <Application>Microsoft Office PowerPoint</Application>
  <PresentationFormat>On-screen Show (4:3)</PresentationFormat>
  <Paragraphs>113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More Now Expect The Country To Be Worse Off Under ACA Than Better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Now Expect The Country To Be Worse Off Under ACA Than Better</dc:title>
  <dc:creator>Jamie Firth</dc:creator>
  <cp:lastModifiedBy>Jamie Firth</cp:lastModifiedBy>
  <cp:revision>2</cp:revision>
  <dcterms:created xsi:type="dcterms:W3CDTF">2013-11-20T21:50:01Z</dcterms:created>
  <dcterms:modified xsi:type="dcterms:W3CDTF">2013-11-20T21:52:45Z</dcterms:modified>
</cp:coreProperties>
</file>