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6" d="100"/>
          <a:sy n="76" d="100"/>
        </p:scale>
        <p:origin x="-96" y="-6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Extremely important</c:v>
                </c:pt>
              </c:strCache>
            </c:strRef>
          </c:tx>
          <c:spPr>
            <a:solidFill>
              <a:schemeClr val="accent1"/>
            </a:solidFill>
            <a:ln>
              <a:solidFill>
                <a:schemeClr val="tx1"/>
              </a:solidFill>
            </a:ln>
          </c:spPr>
          <c:invertIfNegative val="0"/>
          <c:dPt>
            <c:idx val="0"/>
            <c:invertIfNegative val="0"/>
            <c:bubble3D val="0"/>
          </c:dPt>
          <c:dPt>
            <c:idx val="1"/>
            <c:invertIfNegative val="0"/>
            <c:bubble3D val="0"/>
          </c:dPt>
          <c:dPt>
            <c:idx val="2"/>
            <c:invertIfNegative val="0"/>
            <c:bubble3D val="0"/>
          </c:dPt>
          <c:dLbls>
            <c:txPr>
              <a:bodyPr/>
              <a:lstStyle/>
              <a:p>
                <a:pPr>
                  <a:defRPr sz="1200">
                    <a:solidFill>
                      <a:schemeClr val="bg1"/>
                    </a:solidFill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eparator>
</c:separator>
            <c:showLeaderLines val="0"/>
          </c:dLbls>
          <c:cat>
            <c:strRef>
              <c:f>Sheet1!$A$2:$A$10</c:f>
              <c:strCache>
                <c:ptCount val="9"/>
                <c:pt idx="0">
                  <c:v>Being able to see doctors you want without paying more</c:v>
                </c:pt>
                <c:pt idx="1">
                  <c:v>Having insurance cover a wide range of services</c:v>
                </c:pt>
                <c:pt idx="2">
                  <c:v>Being able to go to hospital you want without paying more</c:v>
                </c:pt>
                <c:pt idx="3">
                  <c:v>Having a plan with good customer service</c:v>
                </c:pt>
                <c:pt idx="4">
                  <c:v>Plan is easy to understand and requires minimal paperwork</c:v>
                </c:pt>
                <c:pt idx="5">
                  <c:v>Having low co-pays when you fill a prescription</c:v>
                </c:pt>
                <c:pt idx="6">
                  <c:v>Having a low monthly premium</c:v>
                </c:pt>
                <c:pt idx="7">
                  <c:v>Having a low deductible</c:v>
                </c:pt>
                <c:pt idx="8">
                  <c:v>Having low co-pays when you visit the doctor</c:v>
                </c:pt>
              </c:strCache>
            </c:strRef>
          </c:cat>
          <c:val>
            <c:numRef>
              <c:f>Sheet1!$B$2:$B$10</c:f>
              <c:numCache>
                <c:formatCode>0%</c:formatCode>
                <c:ptCount val="9"/>
                <c:pt idx="0">
                  <c:v>0.43</c:v>
                </c:pt>
                <c:pt idx="1">
                  <c:v>0.41</c:v>
                </c:pt>
                <c:pt idx="2">
                  <c:v>0.41</c:v>
                </c:pt>
                <c:pt idx="3">
                  <c:v>0.38</c:v>
                </c:pt>
                <c:pt idx="4">
                  <c:v>0.38</c:v>
                </c:pt>
                <c:pt idx="5">
                  <c:v>0.35</c:v>
                </c:pt>
                <c:pt idx="6">
                  <c:v>0.34</c:v>
                </c:pt>
                <c:pt idx="7">
                  <c:v>0.34</c:v>
                </c:pt>
                <c:pt idx="8">
                  <c:v>0.33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45"/>
        <c:axId val="158726784"/>
        <c:axId val="158725248"/>
      </c:barChart>
      <c:valAx>
        <c:axId val="158725248"/>
        <c:scaling>
          <c:orientation val="minMax"/>
          <c:max val="1"/>
          <c:min val="0"/>
        </c:scaling>
        <c:delete val="1"/>
        <c:axPos val="t"/>
        <c:numFmt formatCode="0%" sourceLinked="1"/>
        <c:majorTickMark val="none"/>
        <c:minorTickMark val="none"/>
        <c:tickLblPos val="nextTo"/>
        <c:crossAx val="158726784"/>
        <c:crosses val="autoZero"/>
        <c:crossBetween val="between"/>
      </c:valAx>
      <c:catAx>
        <c:axId val="158726784"/>
        <c:scaling>
          <c:orientation val="maxMin"/>
        </c:scaling>
        <c:delete val="0"/>
        <c:axPos val="l"/>
        <c:majorTickMark val="out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1200"/>
            </a:pPr>
            <a:endParaRPr lang="en-US"/>
          </a:p>
        </c:txPr>
        <c:crossAx val="158725248"/>
        <c:crosses val="autoZero"/>
        <c:auto val="1"/>
        <c:lblAlgn val="ctr"/>
        <c:lblOffset val="100"/>
        <c:noMultiLvlLbl val="0"/>
      </c:cat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spPr>
            <a:solidFill>
              <a:schemeClr val="accent3"/>
            </a:solidFill>
            <a:ln>
              <a:solidFill>
                <a:schemeClr val="tx1"/>
              </a:solidFill>
            </a:ln>
          </c:spPr>
          <c:invertIfNegative val="0"/>
          <c:dPt>
            <c:idx val="0"/>
            <c:invertIfNegative val="0"/>
            <c:bubble3D val="0"/>
          </c:dPt>
          <c:dPt>
            <c:idx val="1"/>
            <c:invertIfNegative val="0"/>
            <c:bubble3D val="0"/>
          </c:dPt>
          <c:dPt>
            <c:idx val="2"/>
            <c:invertIfNegative val="0"/>
            <c:bubble3D val="0"/>
          </c:dPt>
          <c:dLbls>
            <c:dLbl>
              <c:idx val="3"/>
              <c:layout/>
              <c:spPr/>
              <c:txPr>
                <a:bodyPr/>
                <a:lstStyle/>
                <a:p>
                  <a:pPr>
                    <a:defRPr sz="1200">
                      <a:solidFill>
                        <a:schemeClr val="tx1"/>
                      </a:solidFill>
                    </a:defRPr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separator>
</c:separator>
            </c:dLbl>
            <c:dLbl>
              <c:idx val="4"/>
              <c:layout/>
              <c:spPr/>
              <c:txPr>
                <a:bodyPr/>
                <a:lstStyle/>
                <a:p>
                  <a:pPr>
                    <a:defRPr sz="1200">
                      <a:solidFill>
                        <a:schemeClr val="tx1"/>
                      </a:solidFill>
                    </a:defRPr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separator>
</c:separator>
            </c:dLbl>
            <c:dLbl>
              <c:idx val="5"/>
              <c:layout/>
              <c:spPr/>
              <c:txPr>
                <a:bodyPr/>
                <a:lstStyle/>
                <a:p>
                  <a:pPr>
                    <a:defRPr sz="1200">
                      <a:solidFill>
                        <a:schemeClr val="tx1"/>
                      </a:solidFill>
                    </a:defRPr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separator>
</c:separator>
            </c:dLbl>
            <c:dLbl>
              <c:idx val="8"/>
              <c:layout/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separator>
</c:separator>
            </c:dLbl>
            <c:txPr>
              <a:bodyPr/>
              <a:lstStyle/>
              <a:p>
                <a:pPr>
                  <a:defRPr sz="1200">
                    <a:solidFill>
                      <a:schemeClr val="bg1"/>
                    </a:solidFill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eparator>
</c:separator>
            <c:showLeaderLines val="0"/>
          </c:dLbls>
          <c:cat>
            <c:strRef>
              <c:f>Sheet1!$A$2:$A$10</c:f>
              <c:strCache>
                <c:ptCount val="9"/>
                <c:pt idx="0">
                  <c:v>Being able to see doctors you want to see without paying more</c:v>
                </c:pt>
                <c:pt idx="1">
                  <c:v>Having insurance cover a wide range of services</c:v>
                </c:pt>
                <c:pt idx="2">
                  <c:v>Being able to go to the hospital you want without paying more</c:v>
                </c:pt>
                <c:pt idx="3">
                  <c:v>Having a plan with good customer service</c:v>
                </c:pt>
                <c:pt idx="4">
                  <c:v>Having a plan that is easy to understand and requires minimal paperwork</c:v>
                </c:pt>
                <c:pt idx="5">
                  <c:v>Having low co-pays when you fill a prescription</c:v>
                </c:pt>
                <c:pt idx="6">
                  <c:v>Having a low monthly premium</c:v>
                </c:pt>
                <c:pt idx="7">
                  <c:v>Having a low deductible</c:v>
                </c:pt>
                <c:pt idx="8">
                  <c:v>Having low co-pays when you visit the doctor</c:v>
                </c:pt>
              </c:strCache>
            </c:strRef>
          </c:cat>
          <c:val>
            <c:numRef>
              <c:f>Sheet1!$B$2:$B$10</c:f>
              <c:numCache>
                <c:formatCode>0%</c:formatCode>
                <c:ptCount val="9"/>
                <c:pt idx="0">
                  <c:v>0.17</c:v>
                </c:pt>
                <c:pt idx="1">
                  <c:v>0.12</c:v>
                </c:pt>
                <c:pt idx="2">
                  <c:v>7.0000000000000007E-2</c:v>
                </c:pt>
                <c:pt idx="3">
                  <c:v>0.04</c:v>
                </c:pt>
                <c:pt idx="4">
                  <c:v>0.05</c:v>
                </c:pt>
                <c:pt idx="5">
                  <c:v>0.04</c:v>
                </c:pt>
                <c:pt idx="6">
                  <c:v>0.08</c:v>
                </c:pt>
                <c:pt idx="7">
                  <c:v>7.0000000000000007E-2</c:v>
                </c:pt>
                <c:pt idx="8">
                  <c:v>0.05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45"/>
        <c:axId val="158866432"/>
        <c:axId val="158864896"/>
      </c:barChart>
      <c:valAx>
        <c:axId val="158864896"/>
        <c:scaling>
          <c:orientation val="minMax"/>
          <c:max val="1"/>
          <c:min val="0"/>
        </c:scaling>
        <c:delete val="1"/>
        <c:axPos val="t"/>
        <c:numFmt formatCode="0%" sourceLinked="1"/>
        <c:majorTickMark val="none"/>
        <c:minorTickMark val="none"/>
        <c:tickLblPos val="nextTo"/>
        <c:crossAx val="158866432"/>
        <c:crosses val="autoZero"/>
        <c:crossBetween val="between"/>
      </c:valAx>
      <c:catAx>
        <c:axId val="158866432"/>
        <c:scaling>
          <c:orientation val="maxMin"/>
        </c:scaling>
        <c:delete val="1"/>
        <c:axPos val="l"/>
        <c:majorTickMark val="none"/>
        <c:minorTickMark val="none"/>
        <c:tickLblPos val="nextTo"/>
        <c:crossAx val="158864896"/>
        <c:crosses val="autoZero"/>
        <c:auto val="1"/>
        <c:lblAlgn val="ctr"/>
        <c:lblOffset val="100"/>
        <c:noMultiLvlLbl val="0"/>
      </c:cat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896112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0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1078686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443484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8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9" name="Content Placeholder 2"/>
          <p:cNvSpPr>
            <a:spLocks noGrp="1"/>
          </p:cNvSpPr>
          <p:nvPr>
            <p:ph idx="12"/>
          </p:nvPr>
        </p:nvSpPr>
        <p:spPr>
          <a:xfrm>
            <a:off x="4617720" y="1097280"/>
            <a:ext cx="443484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95990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4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5" name="Content Placeholder 2"/>
          <p:cNvSpPr>
            <a:spLocks noGrp="1"/>
          </p:cNvSpPr>
          <p:nvPr>
            <p:ph idx="12"/>
          </p:nvPr>
        </p:nvSpPr>
        <p:spPr>
          <a:xfrm>
            <a:off x="310896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13"/>
          </p:nvPr>
        </p:nvSpPr>
        <p:spPr>
          <a:xfrm>
            <a:off x="612648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63415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6" name="Tit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3231233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503920" y="6217920"/>
            <a:ext cx="548640" cy="55143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4417165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lang="en-US" sz="2800" b="1" i="0" dirty="0" smtClean="0">
          <a:solidFill>
            <a:srgbClr val="000000"/>
          </a:solidFill>
          <a:latin typeface="Calibri" pitchFamily="34" charset="0"/>
          <a:ea typeface="+mj-ea"/>
          <a:cs typeface="Calibri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83992621"/>
              </p:ext>
            </p:extLst>
          </p:nvPr>
        </p:nvGraphicFramePr>
        <p:xfrm>
          <a:off x="91440" y="1950720"/>
          <a:ext cx="7772400" cy="42976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sz="1100" dirty="0" smtClean="0"/>
              <a:t>NOTE: None/Something else (VOL.) and Don’t know/Refused answers not shown for follow-up question.</a:t>
            </a:r>
          </a:p>
          <a:p>
            <a:r>
              <a:rPr lang="en-US" sz="1100" dirty="0" smtClean="0"/>
              <a:t>SOURCE</a:t>
            </a:r>
            <a:r>
              <a:rPr lang="en-US" sz="1100" dirty="0"/>
              <a:t>: Kaiser Family Foundation Health Tracking Poll (conducted </a:t>
            </a:r>
            <a:r>
              <a:rPr lang="en-US" sz="1100" dirty="0" smtClean="0"/>
              <a:t>August 13-19, </a:t>
            </a:r>
            <a:r>
              <a:rPr lang="en-US" sz="1100" dirty="0"/>
              <a:t>2013</a:t>
            </a:r>
            <a:r>
              <a:rPr lang="en-US" sz="1100" dirty="0" smtClean="0"/>
              <a:t>)</a:t>
            </a:r>
            <a:endParaRPr lang="en-US" sz="1100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dirty="0" smtClean="0"/>
              <a:t>Many Features of Health Plans Seen As Valuable; Choice of Doctors and Range of Services Top the List</a:t>
            </a:r>
            <a:endParaRPr lang="en-US" dirty="0"/>
          </a:p>
        </p:txBody>
      </p:sp>
      <p:graphicFrame>
        <p:nvGraphicFramePr>
          <p:cNvPr id="10" name="Content Placeholder 5"/>
          <p:cNvGraphicFramePr>
            <a:graphicFrameLocks noGrp="1"/>
          </p:cNvGraphicFramePr>
          <p:nvPr>
            <p:ph idx="12"/>
            <p:extLst>
              <p:ext uri="{D42A27DB-BD31-4B8C-83A1-F6EECF244321}">
                <p14:modId xmlns:p14="http://schemas.microsoft.com/office/powerpoint/2010/main" val="1641709947"/>
              </p:ext>
            </p:extLst>
          </p:nvPr>
        </p:nvGraphicFramePr>
        <p:xfrm>
          <a:off x="6019800" y="1950720"/>
          <a:ext cx="5212080" cy="42976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Title 5"/>
          <p:cNvSpPr txBox="1">
            <a:spLocks/>
          </p:cNvSpPr>
          <p:nvPr/>
        </p:nvSpPr>
        <p:spPr bwMode="auto">
          <a:xfrm>
            <a:off x="91440" y="1143000"/>
            <a:ext cx="5318760" cy="655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lang="en-US" sz="2800" b="1" i="0">
                <a:solidFill>
                  <a:srgbClr val="000000"/>
                </a:solidFill>
                <a:latin typeface="Calibri" pitchFamily="34" charset="0"/>
                <a:ea typeface="+mj-ea"/>
                <a:cs typeface="Calibri" pitchFamily="34" charset="0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Tahoma" pitchFamily="34" charset="0"/>
                <a:cs typeface="Arial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Tahoma" pitchFamily="34" charset="0"/>
                <a:cs typeface="Arial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Tahoma" pitchFamily="34" charset="0"/>
                <a:cs typeface="Arial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Tahoma" pitchFamily="34" charset="0"/>
                <a:cs typeface="Arial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Tahoma" pitchFamily="34" charset="0"/>
                <a:cs typeface="Arial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Tahoma" pitchFamily="34" charset="0"/>
                <a:cs typeface="Arial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Tahoma" pitchFamily="34" charset="0"/>
                <a:cs typeface="Arial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Tahoma" pitchFamily="34" charset="0"/>
                <a:cs typeface="Arial" charset="0"/>
              </a:defRPr>
            </a:lvl9pPr>
          </a:lstStyle>
          <a:p>
            <a:r>
              <a:rPr lang="en-US" sz="1400" b="0" dirty="0" smtClean="0"/>
              <a:t>Percent who say each of the following is ‘extremely important’ to them in a health insurance plan:</a:t>
            </a:r>
            <a:endParaRPr lang="en-US" sz="1400" b="0" dirty="0"/>
          </a:p>
        </p:txBody>
      </p:sp>
      <p:sp>
        <p:nvSpPr>
          <p:cNvPr id="8" name="Title 5"/>
          <p:cNvSpPr txBox="1">
            <a:spLocks/>
          </p:cNvSpPr>
          <p:nvPr/>
        </p:nvSpPr>
        <p:spPr bwMode="auto">
          <a:xfrm>
            <a:off x="5715000" y="1143000"/>
            <a:ext cx="3429000" cy="655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lang="en-US" sz="2800" b="1" i="0">
                <a:solidFill>
                  <a:srgbClr val="000000"/>
                </a:solidFill>
                <a:latin typeface="Calibri" pitchFamily="34" charset="0"/>
                <a:ea typeface="+mj-ea"/>
                <a:cs typeface="Calibri" pitchFamily="34" charset="0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Tahoma" pitchFamily="34" charset="0"/>
                <a:cs typeface="Arial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Tahoma" pitchFamily="34" charset="0"/>
                <a:cs typeface="Arial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Tahoma" pitchFamily="34" charset="0"/>
                <a:cs typeface="Arial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Tahoma" pitchFamily="34" charset="0"/>
                <a:cs typeface="Arial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Tahoma" pitchFamily="34" charset="0"/>
                <a:cs typeface="Arial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Tahoma" pitchFamily="34" charset="0"/>
                <a:cs typeface="Arial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Tahoma" pitchFamily="34" charset="0"/>
                <a:cs typeface="Arial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Tahoma" pitchFamily="34" charset="0"/>
                <a:cs typeface="Arial" charset="0"/>
              </a:defRPr>
            </a:lvl9pPr>
          </a:lstStyle>
          <a:p>
            <a:r>
              <a:rPr lang="en-US" sz="1400" b="0" dirty="0" smtClean="0"/>
              <a:t>When forced to choose, percent who say each is MOST important:</a:t>
            </a:r>
            <a:endParaRPr lang="en-US" sz="1400" b="0" dirty="0"/>
          </a:p>
        </p:txBody>
      </p:sp>
    </p:spTree>
    <p:extLst>
      <p:ext uri="{BB962C8B-B14F-4D97-AF65-F5344CB8AC3E}">
        <p14:creationId xmlns:p14="http://schemas.microsoft.com/office/powerpoint/2010/main" val="580773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">
  <a:themeElements>
    <a:clrScheme name="Custom 2">
      <a:dk1>
        <a:srgbClr val="000000"/>
      </a:dk1>
      <a:lt1>
        <a:srgbClr val="FFFFFF"/>
      </a:lt1>
      <a:dk2>
        <a:srgbClr val="FF8811"/>
      </a:dk2>
      <a:lt2>
        <a:srgbClr val="E05C26"/>
      </a:lt2>
      <a:accent1>
        <a:srgbClr val="133559"/>
      </a:accent1>
      <a:accent2>
        <a:srgbClr val="025189"/>
      </a:accent2>
      <a:accent3>
        <a:srgbClr val="0072C0"/>
      </a:accent3>
      <a:accent4>
        <a:srgbClr val="31A3E3"/>
      </a:accent4>
      <a:accent5>
        <a:srgbClr val="7BC7ED"/>
      </a:accent5>
      <a:accent6>
        <a:srgbClr val="B0DDF4"/>
      </a:accent6>
      <a:hlink>
        <a:srgbClr val="ADA07A"/>
      </a:hlink>
      <a:folHlink>
        <a:srgbClr val="CDC6AF"/>
      </a:folHlink>
    </a:clrScheme>
    <a:fontScheme name="Calibri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 cmpd="sng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ctr">
          <a:defRPr dirty="0" err="1" smtClean="0">
            <a:latin typeface="Calibri" pitchFamily="34" charset="0"/>
            <a:cs typeface="Meta Offc Pro"/>
          </a:defRPr>
        </a:defPPr>
      </a:lstStyle>
    </a:tx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F7871B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E07A17"/>
        </a:accent6>
        <a:hlink>
          <a:srgbClr val="747894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465274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3F4968"/>
        </a:accent6>
        <a:hlink>
          <a:srgbClr val="F7871B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5">
        <a:dk1>
          <a:srgbClr val="000000"/>
        </a:dk1>
        <a:lt1>
          <a:srgbClr val="FFFFFF"/>
        </a:lt1>
        <a:dk2>
          <a:srgbClr val="000000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0000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6">
        <a:dk1>
          <a:srgbClr val="06244D"/>
        </a:dk1>
        <a:lt1>
          <a:srgbClr val="FFFFFF"/>
        </a:lt1>
        <a:dk2>
          <a:srgbClr val="06244D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41D4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92</Words>
  <Application>Microsoft Office PowerPoint</Application>
  <PresentationFormat>On-screen Show (4:3)</PresentationFormat>
  <Paragraphs>9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blank</vt:lpstr>
      <vt:lpstr>Many Features of Health Plans Seen As Valuable; Choice of Doctors and Range of Services Top the List</vt:lpstr>
    </vt:vector>
  </TitlesOfParts>
  <Company>Kaiser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Many Features of Health Plans Seen As Valuable; Choice of Doctors and Range of Services Top the List</dc:title>
  <dc:creator>SarahC</dc:creator>
  <cp:lastModifiedBy>SarahC</cp:lastModifiedBy>
  <cp:revision>1</cp:revision>
  <dcterms:created xsi:type="dcterms:W3CDTF">2013-08-26T23:19:14Z</dcterms:created>
  <dcterms:modified xsi:type="dcterms:W3CDTF">2013-08-26T23:19:15Z</dcterms:modified>
</cp:coreProperties>
</file>